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65" r:id="rId6"/>
    <p:sldId id="258" r:id="rId7"/>
    <p:sldId id="257" r:id="rId8"/>
    <p:sldId id="259" r:id="rId9"/>
    <p:sldId id="266" r:id="rId10"/>
    <p:sldId id="260" r:id="rId11"/>
    <p:sldId id="261" r:id="rId12"/>
    <p:sldId id="262" r:id="rId13"/>
    <p:sldId id="263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C1CF"/>
    <a:srgbClr val="39C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379EE-1D22-4C77-AF39-64DBF1122830}" v="76" dt="2021-09-21T12:32:34.249"/>
    <p1510:client id="{805F7F14-4ACF-8F1B-511E-993900C65E2D}" v="591" dt="2021-09-22T09:24:12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4E4D3F-B17A-4F74-80A6-310ACDFBA749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B8F3C37-D9D6-4548-870E-3AEF8B63D9F0}">
      <dgm:prSet custT="1"/>
      <dgm:spPr/>
      <dgm:t>
        <a:bodyPr/>
        <a:lstStyle/>
        <a:p>
          <a:r>
            <a:rPr lang="cs-CZ" sz="1600" cap="all" baseline="0" dirty="0"/>
            <a:t>Kontext šetření:</a:t>
          </a:r>
          <a:endParaRPr lang="en-US" sz="1600" cap="all" baseline="0" dirty="0"/>
        </a:p>
      </dgm:t>
    </dgm:pt>
    <dgm:pt modelId="{BC0A6AAA-8517-4874-8199-89E74EA399D3}" type="parTrans" cxnId="{8ADAFBC8-D0F4-4ECD-ABA1-E80FBADF1DC7}">
      <dgm:prSet/>
      <dgm:spPr/>
      <dgm:t>
        <a:bodyPr/>
        <a:lstStyle/>
        <a:p>
          <a:endParaRPr lang="en-US"/>
        </a:p>
      </dgm:t>
    </dgm:pt>
    <dgm:pt modelId="{C7BDC9FD-E28C-4775-9852-8E63C26671AF}" type="sibTrans" cxnId="{8ADAFBC8-D0F4-4ECD-ABA1-E80FBADF1DC7}">
      <dgm:prSet/>
      <dgm:spPr/>
      <dgm:t>
        <a:bodyPr/>
        <a:lstStyle/>
        <a:p>
          <a:endParaRPr lang="en-US"/>
        </a:p>
      </dgm:t>
    </dgm:pt>
    <dgm:pt modelId="{B5C4FA2E-64F6-4EAB-BC6C-8AB0FFFBF29A}">
      <dgm:prSet custT="1"/>
      <dgm:spPr/>
      <dgm:t>
        <a:bodyPr/>
        <a:lstStyle/>
        <a:p>
          <a:r>
            <a:rPr lang="cs-CZ" sz="1600" dirty="0"/>
            <a:t>Mezinárodní rozměr! (dostupnost dat k analýze)</a:t>
          </a:r>
          <a:endParaRPr lang="en-US" sz="1600" dirty="0"/>
        </a:p>
      </dgm:t>
    </dgm:pt>
    <dgm:pt modelId="{51748718-CD78-44B2-A546-807227E3B9B2}" type="parTrans" cxnId="{74BC7813-ED76-4455-B6AE-0918FDAB225C}">
      <dgm:prSet/>
      <dgm:spPr/>
      <dgm:t>
        <a:bodyPr/>
        <a:lstStyle/>
        <a:p>
          <a:endParaRPr lang="en-US"/>
        </a:p>
      </dgm:t>
    </dgm:pt>
    <dgm:pt modelId="{1CAA3473-7BBE-4027-809C-F04E9D407925}" type="sibTrans" cxnId="{74BC7813-ED76-4455-B6AE-0918FDAB225C}">
      <dgm:prSet/>
      <dgm:spPr/>
      <dgm:t>
        <a:bodyPr/>
        <a:lstStyle/>
        <a:p>
          <a:endParaRPr lang="en-US"/>
        </a:p>
      </dgm:t>
    </dgm:pt>
    <dgm:pt modelId="{2898698F-DC18-404B-A21B-C0AAFEE15F4C}">
      <dgm:prSet custT="1"/>
      <dgm:spPr/>
      <dgm:t>
        <a:bodyPr/>
        <a:lstStyle/>
        <a:p>
          <a:r>
            <a:rPr lang="cs-CZ" sz="1400" dirty="0"/>
            <a:t>Systémový přístup a podpora veřejně politického rozhodování x specifické části vysokoškolského prostoru</a:t>
          </a:r>
          <a:endParaRPr lang="en-US" sz="1400" dirty="0"/>
        </a:p>
      </dgm:t>
    </dgm:pt>
    <dgm:pt modelId="{9DD9816B-122D-48F0-A66C-2B6346780669}" type="parTrans" cxnId="{76328F73-AAC3-43BD-B889-7EF35A1C1AFB}">
      <dgm:prSet/>
      <dgm:spPr/>
      <dgm:t>
        <a:bodyPr/>
        <a:lstStyle/>
        <a:p>
          <a:endParaRPr lang="en-US"/>
        </a:p>
      </dgm:t>
    </dgm:pt>
    <dgm:pt modelId="{6316D384-A6EE-4DFE-8C97-808D0D138FAF}" type="sibTrans" cxnId="{76328F73-AAC3-43BD-B889-7EF35A1C1AFB}">
      <dgm:prSet/>
      <dgm:spPr/>
      <dgm:t>
        <a:bodyPr/>
        <a:lstStyle/>
        <a:p>
          <a:endParaRPr lang="en-US"/>
        </a:p>
      </dgm:t>
    </dgm:pt>
    <dgm:pt modelId="{7ED857E4-4655-4D5A-93FE-6AC08ED48478}">
      <dgm:prSet custT="1"/>
      <dgm:spPr/>
      <dgm:t>
        <a:bodyPr/>
        <a:lstStyle/>
        <a:p>
          <a:r>
            <a:rPr lang="cs-CZ" sz="1400" b="1" dirty="0"/>
            <a:t>Sociálně ekonomické podmínky studia </a:t>
          </a:r>
          <a:r>
            <a:rPr lang="cs-CZ" sz="1400" dirty="0"/>
            <a:t>(včetně práce během studia) x představy o budoucím uplatnění</a:t>
          </a:r>
          <a:endParaRPr lang="en-US" sz="1400" dirty="0"/>
        </a:p>
      </dgm:t>
    </dgm:pt>
    <dgm:pt modelId="{BAB89643-0E82-46E6-8711-72B3327FBDF6}" type="parTrans" cxnId="{08C2C99D-2EEB-4A4C-B73A-D7F7F76A2504}">
      <dgm:prSet/>
      <dgm:spPr/>
      <dgm:t>
        <a:bodyPr/>
        <a:lstStyle/>
        <a:p>
          <a:endParaRPr lang="en-US"/>
        </a:p>
      </dgm:t>
    </dgm:pt>
    <dgm:pt modelId="{E8C9FE0F-02BF-4B6E-A819-1D718B2A23E7}" type="sibTrans" cxnId="{08C2C99D-2EEB-4A4C-B73A-D7F7F76A2504}">
      <dgm:prSet/>
      <dgm:spPr/>
      <dgm:t>
        <a:bodyPr/>
        <a:lstStyle/>
        <a:p>
          <a:endParaRPr lang="en-US"/>
        </a:p>
      </dgm:t>
    </dgm:pt>
    <dgm:pt modelId="{93A21069-F668-4AD9-9BF2-83387E3255E4}">
      <dgm:prSet/>
      <dgm:spPr/>
      <dgm:t>
        <a:bodyPr/>
        <a:lstStyle/>
        <a:p>
          <a:r>
            <a:rPr lang="cs-CZ" dirty="0"/>
            <a:t>EUROSTUDENT VII, 2018 (na jaro roku 2022 se chystá EUROSTUDENT VIII)</a:t>
          </a:r>
          <a:endParaRPr lang="en-US" dirty="0"/>
        </a:p>
      </dgm:t>
    </dgm:pt>
    <dgm:pt modelId="{3111E8A4-FE03-4ECF-9CB4-4FA97696B131}" type="parTrans" cxnId="{5BBE12C2-657D-493C-BFC9-44420E03FB96}">
      <dgm:prSet/>
      <dgm:spPr/>
      <dgm:t>
        <a:bodyPr/>
        <a:lstStyle/>
        <a:p>
          <a:endParaRPr lang="en-US"/>
        </a:p>
      </dgm:t>
    </dgm:pt>
    <dgm:pt modelId="{3E5075DB-8CFB-436A-A81B-96CDD09C4BF5}" type="sibTrans" cxnId="{5BBE12C2-657D-493C-BFC9-44420E03FB96}">
      <dgm:prSet/>
      <dgm:spPr/>
      <dgm:t>
        <a:bodyPr/>
        <a:lstStyle/>
        <a:p>
          <a:endParaRPr lang="en-US"/>
        </a:p>
      </dgm:t>
    </dgm:pt>
    <dgm:pt modelId="{D2BD5ACD-FCD8-4C73-B1AF-A4D3F40CC0ED}">
      <dgm:prSet/>
      <dgm:spPr/>
      <dgm:t>
        <a:bodyPr/>
        <a:lstStyle/>
        <a:p>
          <a:r>
            <a:rPr lang="cs-CZ" dirty="0"/>
            <a:t>Umělecké obory nejsou zohledněny!</a:t>
          </a:r>
          <a:endParaRPr lang="en-US" dirty="0"/>
        </a:p>
      </dgm:t>
    </dgm:pt>
    <dgm:pt modelId="{01AF8321-BA13-4A5A-80EB-1CCE05DFC3A3}" type="parTrans" cxnId="{4A752189-D3BA-40E7-B7AA-C0CD2666399F}">
      <dgm:prSet/>
      <dgm:spPr/>
      <dgm:t>
        <a:bodyPr/>
        <a:lstStyle/>
        <a:p>
          <a:endParaRPr lang="en-US"/>
        </a:p>
      </dgm:t>
    </dgm:pt>
    <dgm:pt modelId="{817FCF2E-8D82-41CF-BEDD-81DF414A04A9}" type="sibTrans" cxnId="{4A752189-D3BA-40E7-B7AA-C0CD2666399F}">
      <dgm:prSet/>
      <dgm:spPr/>
      <dgm:t>
        <a:bodyPr/>
        <a:lstStyle/>
        <a:p>
          <a:endParaRPr lang="en-US"/>
        </a:p>
      </dgm:t>
    </dgm:pt>
    <dgm:pt modelId="{DE8E828F-4767-457D-AC51-984EE39B4F2F}" type="pres">
      <dgm:prSet presAssocID="{554E4D3F-B17A-4F74-80A6-310ACDFBA749}" presName="vert0" presStyleCnt="0">
        <dgm:presLayoutVars>
          <dgm:dir/>
          <dgm:animOne val="branch"/>
          <dgm:animLvl val="lvl"/>
        </dgm:presLayoutVars>
      </dgm:prSet>
      <dgm:spPr/>
    </dgm:pt>
    <dgm:pt modelId="{3237257A-C889-4DB6-B1FD-AAFE013A3771}" type="pres">
      <dgm:prSet presAssocID="{BB8F3C37-D9D6-4548-870E-3AEF8B63D9F0}" presName="thickLine" presStyleLbl="alignNode1" presStyleIdx="0" presStyleCnt="6"/>
      <dgm:spPr/>
    </dgm:pt>
    <dgm:pt modelId="{803117D1-7FD1-424B-9CAF-AD1958702AE9}" type="pres">
      <dgm:prSet presAssocID="{BB8F3C37-D9D6-4548-870E-3AEF8B63D9F0}" presName="horz1" presStyleCnt="0"/>
      <dgm:spPr/>
    </dgm:pt>
    <dgm:pt modelId="{7D4C7CE0-70FD-404C-AC1B-90272DC9DB86}" type="pres">
      <dgm:prSet presAssocID="{BB8F3C37-D9D6-4548-870E-3AEF8B63D9F0}" presName="tx1" presStyleLbl="revTx" presStyleIdx="0" presStyleCnt="6"/>
      <dgm:spPr/>
    </dgm:pt>
    <dgm:pt modelId="{7A8F8894-D363-4945-AE08-70B35EFAD5AC}" type="pres">
      <dgm:prSet presAssocID="{BB8F3C37-D9D6-4548-870E-3AEF8B63D9F0}" presName="vert1" presStyleCnt="0"/>
      <dgm:spPr/>
    </dgm:pt>
    <dgm:pt modelId="{998E114F-E6AB-43C6-BDF8-C25786DF2156}" type="pres">
      <dgm:prSet presAssocID="{B5C4FA2E-64F6-4EAB-BC6C-8AB0FFFBF29A}" presName="thickLine" presStyleLbl="alignNode1" presStyleIdx="1" presStyleCnt="6"/>
      <dgm:spPr/>
    </dgm:pt>
    <dgm:pt modelId="{89268700-7450-486C-8665-E0172E01DD23}" type="pres">
      <dgm:prSet presAssocID="{B5C4FA2E-64F6-4EAB-BC6C-8AB0FFFBF29A}" presName="horz1" presStyleCnt="0"/>
      <dgm:spPr/>
    </dgm:pt>
    <dgm:pt modelId="{79A4C6FA-A948-4171-B2E3-67C4A3781051}" type="pres">
      <dgm:prSet presAssocID="{B5C4FA2E-64F6-4EAB-BC6C-8AB0FFFBF29A}" presName="tx1" presStyleLbl="revTx" presStyleIdx="1" presStyleCnt="6"/>
      <dgm:spPr/>
    </dgm:pt>
    <dgm:pt modelId="{BE32F2C0-8875-4BB1-B9F7-6197A9D79927}" type="pres">
      <dgm:prSet presAssocID="{B5C4FA2E-64F6-4EAB-BC6C-8AB0FFFBF29A}" presName="vert1" presStyleCnt="0"/>
      <dgm:spPr/>
    </dgm:pt>
    <dgm:pt modelId="{0C028421-150C-4BAE-91A3-315AD9134CA0}" type="pres">
      <dgm:prSet presAssocID="{2898698F-DC18-404B-A21B-C0AAFEE15F4C}" presName="thickLine" presStyleLbl="alignNode1" presStyleIdx="2" presStyleCnt="6"/>
      <dgm:spPr/>
    </dgm:pt>
    <dgm:pt modelId="{286562FA-F0E0-4686-86B7-D3C026B678E6}" type="pres">
      <dgm:prSet presAssocID="{2898698F-DC18-404B-A21B-C0AAFEE15F4C}" presName="horz1" presStyleCnt="0"/>
      <dgm:spPr/>
    </dgm:pt>
    <dgm:pt modelId="{49FF27F6-E4A7-4297-8A3E-52730D47D59F}" type="pres">
      <dgm:prSet presAssocID="{2898698F-DC18-404B-A21B-C0AAFEE15F4C}" presName="tx1" presStyleLbl="revTx" presStyleIdx="2" presStyleCnt="6"/>
      <dgm:spPr/>
    </dgm:pt>
    <dgm:pt modelId="{4AC39F16-7D4D-4AFF-8C2E-6B3475AF55D1}" type="pres">
      <dgm:prSet presAssocID="{2898698F-DC18-404B-A21B-C0AAFEE15F4C}" presName="vert1" presStyleCnt="0"/>
      <dgm:spPr/>
    </dgm:pt>
    <dgm:pt modelId="{1EBE14E0-EE85-4F4C-81A9-4651DEA05650}" type="pres">
      <dgm:prSet presAssocID="{7ED857E4-4655-4D5A-93FE-6AC08ED48478}" presName="thickLine" presStyleLbl="alignNode1" presStyleIdx="3" presStyleCnt="6"/>
      <dgm:spPr/>
    </dgm:pt>
    <dgm:pt modelId="{8B6FC24B-689B-4934-843E-73B384CA9DC7}" type="pres">
      <dgm:prSet presAssocID="{7ED857E4-4655-4D5A-93FE-6AC08ED48478}" presName="horz1" presStyleCnt="0"/>
      <dgm:spPr/>
    </dgm:pt>
    <dgm:pt modelId="{C91D2E63-B72D-43E8-81F2-DD571005D42E}" type="pres">
      <dgm:prSet presAssocID="{7ED857E4-4655-4D5A-93FE-6AC08ED48478}" presName="tx1" presStyleLbl="revTx" presStyleIdx="3" presStyleCnt="6"/>
      <dgm:spPr/>
    </dgm:pt>
    <dgm:pt modelId="{4420A74E-940D-417B-962D-EBA856A2812F}" type="pres">
      <dgm:prSet presAssocID="{7ED857E4-4655-4D5A-93FE-6AC08ED48478}" presName="vert1" presStyleCnt="0"/>
      <dgm:spPr/>
    </dgm:pt>
    <dgm:pt modelId="{4E16BE98-86E4-419E-AAB3-8D5B89E1737B}" type="pres">
      <dgm:prSet presAssocID="{93A21069-F668-4AD9-9BF2-83387E3255E4}" presName="thickLine" presStyleLbl="alignNode1" presStyleIdx="4" presStyleCnt="6"/>
      <dgm:spPr/>
    </dgm:pt>
    <dgm:pt modelId="{B58ADA16-D223-43C2-A589-D3AF63AC402A}" type="pres">
      <dgm:prSet presAssocID="{93A21069-F668-4AD9-9BF2-83387E3255E4}" presName="horz1" presStyleCnt="0"/>
      <dgm:spPr/>
    </dgm:pt>
    <dgm:pt modelId="{5580A810-B889-4223-8956-55456AA7E0E2}" type="pres">
      <dgm:prSet presAssocID="{93A21069-F668-4AD9-9BF2-83387E3255E4}" presName="tx1" presStyleLbl="revTx" presStyleIdx="4" presStyleCnt="6"/>
      <dgm:spPr/>
    </dgm:pt>
    <dgm:pt modelId="{5313F85D-34E3-4B15-941B-DBAF703205FC}" type="pres">
      <dgm:prSet presAssocID="{93A21069-F668-4AD9-9BF2-83387E3255E4}" presName="vert1" presStyleCnt="0"/>
      <dgm:spPr/>
    </dgm:pt>
    <dgm:pt modelId="{B4591FF5-70B3-425A-AFDC-4D471DF74EB6}" type="pres">
      <dgm:prSet presAssocID="{D2BD5ACD-FCD8-4C73-B1AF-A4D3F40CC0ED}" presName="thickLine" presStyleLbl="alignNode1" presStyleIdx="5" presStyleCnt="6"/>
      <dgm:spPr/>
    </dgm:pt>
    <dgm:pt modelId="{C229E5F6-AFB3-4043-88B6-1FA0F363D259}" type="pres">
      <dgm:prSet presAssocID="{D2BD5ACD-FCD8-4C73-B1AF-A4D3F40CC0ED}" presName="horz1" presStyleCnt="0"/>
      <dgm:spPr/>
    </dgm:pt>
    <dgm:pt modelId="{6FDD6D6C-C4DA-4474-A58C-39CB3D61F0B3}" type="pres">
      <dgm:prSet presAssocID="{D2BD5ACD-FCD8-4C73-B1AF-A4D3F40CC0ED}" presName="tx1" presStyleLbl="revTx" presStyleIdx="5" presStyleCnt="6"/>
      <dgm:spPr/>
    </dgm:pt>
    <dgm:pt modelId="{155718A2-1238-46C3-8B8F-A53695F8D289}" type="pres">
      <dgm:prSet presAssocID="{D2BD5ACD-FCD8-4C73-B1AF-A4D3F40CC0ED}" presName="vert1" presStyleCnt="0"/>
      <dgm:spPr/>
    </dgm:pt>
  </dgm:ptLst>
  <dgm:cxnLst>
    <dgm:cxn modelId="{D9A30208-2F54-458C-99D7-07AAD067388E}" type="presOf" srcId="{554E4D3F-B17A-4F74-80A6-310ACDFBA749}" destId="{DE8E828F-4767-457D-AC51-984EE39B4F2F}" srcOrd="0" destOrd="0" presId="urn:microsoft.com/office/officeart/2008/layout/LinedList"/>
    <dgm:cxn modelId="{74BC7813-ED76-4455-B6AE-0918FDAB225C}" srcId="{554E4D3F-B17A-4F74-80A6-310ACDFBA749}" destId="{B5C4FA2E-64F6-4EAB-BC6C-8AB0FFFBF29A}" srcOrd="1" destOrd="0" parTransId="{51748718-CD78-44B2-A546-807227E3B9B2}" sibTransId="{1CAA3473-7BBE-4027-809C-F04E9D407925}"/>
    <dgm:cxn modelId="{7352572E-5C60-4C2C-A05F-D2AF7C33AA31}" type="presOf" srcId="{7ED857E4-4655-4D5A-93FE-6AC08ED48478}" destId="{C91D2E63-B72D-43E8-81F2-DD571005D42E}" srcOrd="0" destOrd="0" presId="urn:microsoft.com/office/officeart/2008/layout/LinedList"/>
    <dgm:cxn modelId="{76328F73-AAC3-43BD-B889-7EF35A1C1AFB}" srcId="{554E4D3F-B17A-4F74-80A6-310ACDFBA749}" destId="{2898698F-DC18-404B-A21B-C0AAFEE15F4C}" srcOrd="2" destOrd="0" parTransId="{9DD9816B-122D-48F0-A66C-2B6346780669}" sibTransId="{6316D384-A6EE-4DFE-8C97-808D0D138FAF}"/>
    <dgm:cxn modelId="{5EFF6575-42EF-4A41-99C9-9B5C77FEBDF2}" type="presOf" srcId="{D2BD5ACD-FCD8-4C73-B1AF-A4D3F40CC0ED}" destId="{6FDD6D6C-C4DA-4474-A58C-39CB3D61F0B3}" srcOrd="0" destOrd="0" presId="urn:microsoft.com/office/officeart/2008/layout/LinedList"/>
    <dgm:cxn modelId="{4A752189-D3BA-40E7-B7AA-C0CD2666399F}" srcId="{554E4D3F-B17A-4F74-80A6-310ACDFBA749}" destId="{D2BD5ACD-FCD8-4C73-B1AF-A4D3F40CC0ED}" srcOrd="5" destOrd="0" parTransId="{01AF8321-BA13-4A5A-80EB-1CCE05DFC3A3}" sibTransId="{817FCF2E-8D82-41CF-BEDD-81DF414A04A9}"/>
    <dgm:cxn modelId="{08C2C99D-2EEB-4A4C-B73A-D7F7F76A2504}" srcId="{554E4D3F-B17A-4F74-80A6-310ACDFBA749}" destId="{7ED857E4-4655-4D5A-93FE-6AC08ED48478}" srcOrd="3" destOrd="0" parTransId="{BAB89643-0E82-46E6-8711-72B3327FBDF6}" sibTransId="{E8C9FE0F-02BF-4B6E-A819-1D718B2A23E7}"/>
    <dgm:cxn modelId="{B87459A2-CD8A-4BC1-B4CD-5ADE27697BCB}" type="presOf" srcId="{B5C4FA2E-64F6-4EAB-BC6C-8AB0FFFBF29A}" destId="{79A4C6FA-A948-4171-B2E3-67C4A3781051}" srcOrd="0" destOrd="0" presId="urn:microsoft.com/office/officeart/2008/layout/LinedList"/>
    <dgm:cxn modelId="{B70CE2B5-30D3-49E6-A31C-A4F7B75300D7}" type="presOf" srcId="{2898698F-DC18-404B-A21B-C0AAFEE15F4C}" destId="{49FF27F6-E4A7-4297-8A3E-52730D47D59F}" srcOrd="0" destOrd="0" presId="urn:microsoft.com/office/officeart/2008/layout/LinedList"/>
    <dgm:cxn modelId="{5BBE12C2-657D-493C-BFC9-44420E03FB96}" srcId="{554E4D3F-B17A-4F74-80A6-310ACDFBA749}" destId="{93A21069-F668-4AD9-9BF2-83387E3255E4}" srcOrd="4" destOrd="0" parTransId="{3111E8A4-FE03-4ECF-9CB4-4FA97696B131}" sibTransId="{3E5075DB-8CFB-436A-A81B-96CDD09C4BF5}"/>
    <dgm:cxn modelId="{8ADAFBC8-D0F4-4ECD-ABA1-E80FBADF1DC7}" srcId="{554E4D3F-B17A-4F74-80A6-310ACDFBA749}" destId="{BB8F3C37-D9D6-4548-870E-3AEF8B63D9F0}" srcOrd="0" destOrd="0" parTransId="{BC0A6AAA-8517-4874-8199-89E74EA399D3}" sibTransId="{C7BDC9FD-E28C-4775-9852-8E63C26671AF}"/>
    <dgm:cxn modelId="{345CF8CF-311F-452C-A6E7-405EC2085BE3}" type="presOf" srcId="{BB8F3C37-D9D6-4548-870E-3AEF8B63D9F0}" destId="{7D4C7CE0-70FD-404C-AC1B-90272DC9DB86}" srcOrd="0" destOrd="0" presId="urn:microsoft.com/office/officeart/2008/layout/LinedList"/>
    <dgm:cxn modelId="{56ECDEFA-6A35-4BCC-8E00-0B36972AD3DF}" type="presOf" srcId="{93A21069-F668-4AD9-9BF2-83387E3255E4}" destId="{5580A810-B889-4223-8956-55456AA7E0E2}" srcOrd="0" destOrd="0" presId="urn:microsoft.com/office/officeart/2008/layout/LinedList"/>
    <dgm:cxn modelId="{2362F5E2-3358-4FBB-BEB6-EC2F4D96FA8F}" type="presParOf" srcId="{DE8E828F-4767-457D-AC51-984EE39B4F2F}" destId="{3237257A-C889-4DB6-B1FD-AAFE013A3771}" srcOrd="0" destOrd="0" presId="urn:microsoft.com/office/officeart/2008/layout/LinedList"/>
    <dgm:cxn modelId="{A1BB4556-3623-4433-A844-831A7B6F8B8C}" type="presParOf" srcId="{DE8E828F-4767-457D-AC51-984EE39B4F2F}" destId="{803117D1-7FD1-424B-9CAF-AD1958702AE9}" srcOrd="1" destOrd="0" presId="urn:microsoft.com/office/officeart/2008/layout/LinedList"/>
    <dgm:cxn modelId="{2884EBD5-FB48-4CAD-8447-314BE0D055DC}" type="presParOf" srcId="{803117D1-7FD1-424B-9CAF-AD1958702AE9}" destId="{7D4C7CE0-70FD-404C-AC1B-90272DC9DB86}" srcOrd="0" destOrd="0" presId="urn:microsoft.com/office/officeart/2008/layout/LinedList"/>
    <dgm:cxn modelId="{F9374403-98DB-4881-AE30-E4926B0AF99C}" type="presParOf" srcId="{803117D1-7FD1-424B-9CAF-AD1958702AE9}" destId="{7A8F8894-D363-4945-AE08-70B35EFAD5AC}" srcOrd="1" destOrd="0" presId="urn:microsoft.com/office/officeart/2008/layout/LinedList"/>
    <dgm:cxn modelId="{85D57C94-660B-43BA-85FE-71416AF72893}" type="presParOf" srcId="{DE8E828F-4767-457D-AC51-984EE39B4F2F}" destId="{998E114F-E6AB-43C6-BDF8-C25786DF2156}" srcOrd="2" destOrd="0" presId="urn:microsoft.com/office/officeart/2008/layout/LinedList"/>
    <dgm:cxn modelId="{D6058F93-6798-4CC4-A81D-00EA67A6672F}" type="presParOf" srcId="{DE8E828F-4767-457D-AC51-984EE39B4F2F}" destId="{89268700-7450-486C-8665-E0172E01DD23}" srcOrd="3" destOrd="0" presId="urn:microsoft.com/office/officeart/2008/layout/LinedList"/>
    <dgm:cxn modelId="{B9BDF18B-0F5C-4AC0-BBC4-26688D13B9DA}" type="presParOf" srcId="{89268700-7450-486C-8665-E0172E01DD23}" destId="{79A4C6FA-A948-4171-B2E3-67C4A3781051}" srcOrd="0" destOrd="0" presId="urn:microsoft.com/office/officeart/2008/layout/LinedList"/>
    <dgm:cxn modelId="{EB07CC4E-EC05-4660-9284-4A14CBE1C776}" type="presParOf" srcId="{89268700-7450-486C-8665-E0172E01DD23}" destId="{BE32F2C0-8875-4BB1-B9F7-6197A9D79927}" srcOrd="1" destOrd="0" presId="urn:microsoft.com/office/officeart/2008/layout/LinedList"/>
    <dgm:cxn modelId="{ECD8C20C-311F-4A78-A685-488274CAF403}" type="presParOf" srcId="{DE8E828F-4767-457D-AC51-984EE39B4F2F}" destId="{0C028421-150C-4BAE-91A3-315AD9134CA0}" srcOrd="4" destOrd="0" presId="urn:microsoft.com/office/officeart/2008/layout/LinedList"/>
    <dgm:cxn modelId="{D75ADBFC-A45C-43B5-AA4A-03B9D4344EFC}" type="presParOf" srcId="{DE8E828F-4767-457D-AC51-984EE39B4F2F}" destId="{286562FA-F0E0-4686-86B7-D3C026B678E6}" srcOrd="5" destOrd="0" presId="urn:microsoft.com/office/officeart/2008/layout/LinedList"/>
    <dgm:cxn modelId="{0C6EF942-6857-4CD7-9AD3-A064EEBA1AFD}" type="presParOf" srcId="{286562FA-F0E0-4686-86B7-D3C026B678E6}" destId="{49FF27F6-E4A7-4297-8A3E-52730D47D59F}" srcOrd="0" destOrd="0" presId="urn:microsoft.com/office/officeart/2008/layout/LinedList"/>
    <dgm:cxn modelId="{8BC39F7A-1C01-4E28-8CC2-F0769C69C060}" type="presParOf" srcId="{286562FA-F0E0-4686-86B7-D3C026B678E6}" destId="{4AC39F16-7D4D-4AFF-8C2E-6B3475AF55D1}" srcOrd="1" destOrd="0" presId="urn:microsoft.com/office/officeart/2008/layout/LinedList"/>
    <dgm:cxn modelId="{AA0B959E-2011-4C30-A941-387A80451FA7}" type="presParOf" srcId="{DE8E828F-4767-457D-AC51-984EE39B4F2F}" destId="{1EBE14E0-EE85-4F4C-81A9-4651DEA05650}" srcOrd="6" destOrd="0" presId="urn:microsoft.com/office/officeart/2008/layout/LinedList"/>
    <dgm:cxn modelId="{785D02AE-86B0-45E7-9D40-DA0B0CF44B42}" type="presParOf" srcId="{DE8E828F-4767-457D-AC51-984EE39B4F2F}" destId="{8B6FC24B-689B-4934-843E-73B384CA9DC7}" srcOrd="7" destOrd="0" presId="urn:microsoft.com/office/officeart/2008/layout/LinedList"/>
    <dgm:cxn modelId="{947213C5-99A3-4AFF-88F9-9CFB8E112A86}" type="presParOf" srcId="{8B6FC24B-689B-4934-843E-73B384CA9DC7}" destId="{C91D2E63-B72D-43E8-81F2-DD571005D42E}" srcOrd="0" destOrd="0" presId="urn:microsoft.com/office/officeart/2008/layout/LinedList"/>
    <dgm:cxn modelId="{0CC94BF4-2B57-46E6-A66C-5CC1581EC442}" type="presParOf" srcId="{8B6FC24B-689B-4934-843E-73B384CA9DC7}" destId="{4420A74E-940D-417B-962D-EBA856A2812F}" srcOrd="1" destOrd="0" presId="urn:microsoft.com/office/officeart/2008/layout/LinedList"/>
    <dgm:cxn modelId="{1904236B-6734-4EC2-99F5-744DA27E11D8}" type="presParOf" srcId="{DE8E828F-4767-457D-AC51-984EE39B4F2F}" destId="{4E16BE98-86E4-419E-AAB3-8D5B89E1737B}" srcOrd="8" destOrd="0" presId="urn:microsoft.com/office/officeart/2008/layout/LinedList"/>
    <dgm:cxn modelId="{BD65D21B-4A3F-4F3D-AFF6-BEC37BED0D41}" type="presParOf" srcId="{DE8E828F-4767-457D-AC51-984EE39B4F2F}" destId="{B58ADA16-D223-43C2-A589-D3AF63AC402A}" srcOrd="9" destOrd="0" presId="urn:microsoft.com/office/officeart/2008/layout/LinedList"/>
    <dgm:cxn modelId="{5EC543CD-7CDC-404C-8E72-6958C267AA7B}" type="presParOf" srcId="{B58ADA16-D223-43C2-A589-D3AF63AC402A}" destId="{5580A810-B889-4223-8956-55456AA7E0E2}" srcOrd="0" destOrd="0" presId="urn:microsoft.com/office/officeart/2008/layout/LinedList"/>
    <dgm:cxn modelId="{BC8BA083-545D-47C2-A5E8-954ACD0A58F0}" type="presParOf" srcId="{B58ADA16-D223-43C2-A589-D3AF63AC402A}" destId="{5313F85D-34E3-4B15-941B-DBAF703205FC}" srcOrd="1" destOrd="0" presId="urn:microsoft.com/office/officeart/2008/layout/LinedList"/>
    <dgm:cxn modelId="{874E23A4-7F72-43D2-BD4A-A61E2E9CD700}" type="presParOf" srcId="{DE8E828F-4767-457D-AC51-984EE39B4F2F}" destId="{B4591FF5-70B3-425A-AFDC-4D471DF74EB6}" srcOrd="10" destOrd="0" presId="urn:microsoft.com/office/officeart/2008/layout/LinedList"/>
    <dgm:cxn modelId="{6C3F1E87-FBA5-47B2-AF8A-DD5903A377F4}" type="presParOf" srcId="{DE8E828F-4767-457D-AC51-984EE39B4F2F}" destId="{C229E5F6-AFB3-4043-88B6-1FA0F363D259}" srcOrd="11" destOrd="0" presId="urn:microsoft.com/office/officeart/2008/layout/LinedList"/>
    <dgm:cxn modelId="{C5F6D5FA-134A-4C96-B75C-F0EDC802D17A}" type="presParOf" srcId="{C229E5F6-AFB3-4043-88B6-1FA0F363D259}" destId="{6FDD6D6C-C4DA-4474-A58C-39CB3D61F0B3}" srcOrd="0" destOrd="0" presId="urn:microsoft.com/office/officeart/2008/layout/LinedList"/>
    <dgm:cxn modelId="{F03D07ED-C8D5-4948-A875-F5C3C1D51BFB}" type="presParOf" srcId="{C229E5F6-AFB3-4043-88B6-1FA0F363D259}" destId="{155718A2-1238-46C3-8B8F-A53695F8D2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7257A-C889-4DB6-B1FD-AAFE013A3771}">
      <dsp:nvSpPr>
        <dsp:cNvPr id="0" name=""/>
        <dsp:cNvSpPr/>
      </dsp:nvSpPr>
      <dsp:spPr>
        <a:xfrm>
          <a:off x="0" y="1826"/>
          <a:ext cx="33602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4C7CE0-70FD-404C-AC1B-90272DC9DB86}">
      <dsp:nvSpPr>
        <dsp:cNvPr id="0" name=""/>
        <dsp:cNvSpPr/>
      </dsp:nvSpPr>
      <dsp:spPr>
        <a:xfrm>
          <a:off x="0" y="1826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cap="all" baseline="0" dirty="0"/>
            <a:t>Kontext šetření:</a:t>
          </a:r>
          <a:endParaRPr lang="en-US" sz="1600" kern="1200" cap="all" baseline="0" dirty="0"/>
        </a:p>
      </dsp:txBody>
      <dsp:txXfrm>
        <a:off x="0" y="1826"/>
        <a:ext cx="3360212" cy="622873"/>
      </dsp:txXfrm>
    </dsp:sp>
    <dsp:sp modelId="{998E114F-E6AB-43C6-BDF8-C25786DF2156}">
      <dsp:nvSpPr>
        <dsp:cNvPr id="0" name=""/>
        <dsp:cNvSpPr/>
      </dsp:nvSpPr>
      <dsp:spPr>
        <a:xfrm>
          <a:off x="0" y="624699"/>
          <a:ext cx="3360212" cy="0"/>
        </a:xfrm>
        <a:prstGeom prst="lin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9A4C6FA-A948-4171-B2E3-67C4A3781051}">
      <dsp:nvSpPr>
        <dsp:cNvPr id="0" name=""/>
        <dsp:cNvSpPr/>
      </dsp:nvSpPr>
      <dsp:spPr>
        <a:xfrm>
          <a:off x="0" y="624699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Mezinárodní rozměr! (dostupnost dat k analýze)</a:t>
          </a:r>
          <a:endParaRPr lang="en-US" sz="1600" kern="1200" dirty="0"/>
        </a:p>
      </dsp:txBody>
      <dsp:txXfrm>
        <a:off x="0" y="624699"/>
        <a:ext cx="3360212" cy="622873"/>
      </dsp:txXfrm>
    </dsp:sp>
    <dsp:sp modelId="{0C028421-150C-4BAE-91A3-315AD9134CA0}">
      <dsp:nvSpPr>
        <dsp:cNvPr id="0" name=""/>
        <dsp:cNvSpPr/>
      </dsp:nvSpPr>
      <dsp:spPr>
        <a:xfrm>
          <a:off x="0" y="1247573"/>
          <a:ext cx="3360212" cy="0"/>
        </a:xfrm>
        <a:prstGeom prst="lin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9FF27F6-E4A7-4297-8A3E-52730D47D59F}">
      <dsp:nvSpPr>
        <dsp:cNvPr id="0" name=""/>
        <dsp:cNvSpPr/>
      </dsp:nvSpPr>
      <dsp:spPr>
        <a:xfrm>
          <a:off x="0" y="1247573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Systémový přístup a podpora veřejně politického rozhodování x specifické části vysokoškolského prostoru</a:t>
          </a:r>
          <a:endParaRPr lang="en-US" sz="1400" kern="1200" dirty="0"/>
        </a:p>
      </dsp:txBody>
      <dsp:txXfrm>
        <a:off x="0" y="1247573"/>
        <a:ext cx="3360212" cy="622873"/>
      </dsp:txXfrm>
    </dsp:sp>
    <dsp:sp modelId="{1EBE14E0-EE85-4F4C-81A9-4651DEA05650}">
      <dsp:nvSpPr>
        <dsp:cNvPr id="0" name=""/>
        <dsp:cNvSpPr/>
      </dsp:nvSpPr>
      <dsp:spPr>
        <a:xfrm>
          <a:off x="0" y="1870446"/>
          <a:ext cx="3360212" cy="0"/>
        </a:xfrm>
        <a:prstGeom prst="lin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1D2E63-B72D-43E8-81F2-DD571005D42E}">
      <dsp:nvSpPr>
        <dsp:cNvPr id="0" name=""/>
        <dsp:cNvSpPr/>
      </dsp:nvSpPr>
      <dsp:spPr>
        <a:xfrm>
          <a:off x="0" y="1870446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Sociálně ekonomické podmínky studia </a:t>
          </a:r>
          <a:r>
            <a:rPr lang="cs-CZ" sz="1400" kern="1200" dirty="0"/>
            <a:t>(včetně práce během studia) x představy o budoucím uplatnění</a:t>
          </a:r>
          <a:endParaRPr lang="en-US" sz="1400" kern="1200" dirty="0"/>
        </a:p>
      </dsp:txBody>
      <dsp:txXfrm>
        <a:off x="0" y="1870446"/>
        <a:ext cx="3360212" cy="622873"/>
      </dsp:txXfrm>
    </dsp:sp>
    <dsp:sp modelId="{4E16BE98-86E4-419E-AAB3-8D5B89E1737B}">
      <dsp:nvSpPr>
        <dsp:cNvPr id="0" name=""/>
        <dsp:cNvSpPr/>
      </dsp:nvSpPr>
      <dsp:spPr>
        <a:xfrm>
          <a:off x="0" y="2493319"/>
          <a:ext cx="3360212" cy="0"/>
        </a:xfrm>
        <a:prstGeom prst="lin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80A810-B889-4223-8956-55456AA7E0E2}">
      <dsp:nvSpPr>
        <dsp:cNvPr id="0" name=""/>
        <dsp:cNvSpPr/>
      </dsp:nvSpPr>
      <dsp:spPr>
        <a:xfrm>
          <a:off x="0" y="2493319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EUROSTUDENT VII, 2018 (na jaro roku 2022 se chystá EUROSTUDENT VIII)</a:t>
          </a:r>
          <a:endParaRPr lang="en-US" sz="1600" kern="1200" dirty="0"/>
        </a:p>
      </dsp:txBody>
      <dsp:txXfrm>
        <a:off x="0" y="2493319"/>
        <a:ext cx="3360212" cy="622873"/>
      </dsp:txXfrm>
    </dsp:sp>
    <dsp:sp modelId="{B4591FF5-70B3-425A-AFDC-4D471DF74EB6}">
      <dsp:nvSpPr>
        <dsp:cNvPr id="0" name=""/>
        <dsp:cNvSpPr/>
      </dsp:nvSpPr>
      <dsp:spPr>
        <a:xfrm>
          <a:off x="0" y="3116193"/>
          <a:ext cx="3360212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DD6D6C-C4DA-4474-A58C-39CB3D61F0B3}">
      <dsp:nvSpPr>
        <dsp:cNvPr id="0" name=""/>
        <dsp:cNvSpPr/>
      </dsp:nvSpPr>
      <dsp:spPr>
        <a:xfrm>
          <a:off x="0" y="3116193"/>
          <a:ext cx="3360212" cy="622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Umělecké obory nejsou zohledněny!</a:t>
          </a:r>
          <a:endParaRPr lang="en-US" sz="1600" kern="1200" dirty="0"/>
        </a:p>
      </dsp:txBody>
      <dsp:txXfrm>
        <a:off x="0" y="3116193"/>
        <a:ext cx="3360212" cy="622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90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53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3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12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61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9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93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7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03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13AA-2748-4A9C-B30C-6892D92D595F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42A4-F49B-459F-8F1D-742656EC3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3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4357" cy="434340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B7016C-CE29-475C-A8BD-46F3F6290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31353"/>
            <a:ext cx="7736255" cy="3181135"/>
          </a:xfrm>
        </p:spPr>
        <p:txBody>
          <a:bodyPr anchor="ctr">
            <a:normAutofit/>
          </a:bodyPr>
          <a:lstStyle/>
          <a:p>
            <a:pPr algn="l"/>
            <a:r>
              <a:rPr lang="cs-CZ" sz="5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Eurostudent VII - umělecké obory a trh práce</a:t>
            </a:r>
            <a:endParaRPr lang="cs-CZ" sz="54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2102827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" y="4932939"/>
            <a:ext cx="11277601" cy="146614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734C6D-71F9-4E10-84E7-F9924288A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669" y="5184138"/>
            <a:ext cx="10008863" cy="963741"/>
          </a:xfrm>
        </p:spPr>
        <p:txBody>
          <a:bodyPr anchor="ctr">
            <a:normAutofit/>
          </a:bodyPr>
          <a:lstStyle/>
          <a:p>
            <a:pPr algn="l"/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Michaela Šmídová, Centrum pro studium vysokého školství, v.v.i.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80AB2-77A5-4CB7-AF7D-1795CA8DC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728167"/>
            <a:ext cx="2115455" cy="206545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5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9E0658-E665-4CF0-88BC-6D6824F25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cs-CZ" sz="4200" dirty="0">
                <a:solidFill>
                  <a:srgbClr val="FFFFFF"/>
                </a:solidFill>
              </a:rPr>
              <a:t>Podpora vysoké školy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1DB5E3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1DB5E3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B1579E5-3391-47C0-B3C6-57D1064D9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42" y="2531419"/>
            <a:ext cx="6795370" cy="346563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C332C25-23E7-4727-83CC-5B3FCB20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Podpora ze strany vysoké školy v přípravě na pracovní život = pozitivně vnímaná a zároveň žádaná!</a:t>
            </a:r>
          </a:p>
          <a:p>
            <a:r>
              <a:rPr lang="cs-CZ" sz="1800" dirty="0"/>
              <a:t>Hudební a taneční fakulty pozitivně vnímají také podporu rovnováhy mezi studiem a placenou prací….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6473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1E43E9-62FC-4B90-96FB-BB41DC81A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cs-CZ" sz="3800" dirty="0">
                <a:solidFill>
                  <a:srgbClr val="FFFFFF"/>
                </a:solidFill>
              </a:rPr>
              <a:t>Spíše nové otázky na závěr?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8A200-A043-43FD-9DF2-42CD594BE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62500" lnSpcReduction="20000"/>
          </a:bodyPr>
          <a:lstStyle/>
          <a:p>
            <a:endParaRPr lang="cs-CZ" sz="2600" dirty="0"/>
          </a:p>
          <a:p>
            <a:endParaRPr lang="cs-CZ" sz="2600" dirty="0"/>
          </a:p>
          <a:p>
            <a:endParaRPr lang="cs-CZ" sz="2600" dirty="0"/>
          </a:p>
          <a:p>
            <a:r>
              <a:rPr lang="cs-CZ" sz="2600" dirty="0"/>
              <a:t>Práce během studia je samozřejmá pro většinu studentů (napříč obory, i mezi studujícími hudebních fakult) a studium nutně </a:t>
            </a:r>
            <a:r>
              <a:rPr lang="cs-CZ" sz="2600" b="1" dirty="0"/>
              <a:t>negativně neovlivňuje</a:t>
            </a:r>
            <a:r>
              <a:rPr lang="cs-CZ" sz="2600" dirty="0"/>
              <a:t> (perspektiva studentek a studentů!)</a:t>
            </a:r>
            <a:endParaRPr lang="cs-CZ">
              <a:cs typeface="Calibri"/>
            </a:endParaRPr>
          </a:p>
          <a:p>
            <a:endParaRPr lang="cs-CZ" sz="2600" dirty="0"/>
          </a:p>
          <a:p>
            <a:r>
              <a:rPr lang="cs-CZ" sz="2600" dirty="0"/>
              <a:t>Může být v těchto oborech studiu blízká práce během něj vnímána pozitivně i ze strany zaměstnavatelů? (Platí požadavek praxe i zde?)</a:t>
            </a:r>
          </a:p>
          <a:p>
            <a:endParaRPr lang="cs-CZ" sz="2600" dirty="0">
              <a:cs typeface="Calibri" panose="020F0502020204030204"/>
            </a:endParaRPr>
          </a:p>
          <a:p>
            <a:r>
              <a:rPr lang="cs-CZ" sz="2600" dirty="0">
                <a:cs typeface="Calibri" panose="020F0502020204030204"/>
              </a:rPr>
              <a:t>Studující na hudebních fakultách </a:t>
            </a:r>
          </a:p>
          <a:p>
            <a:pPr marL="0" indent="0">
              <a:buNone/>
            </a:pPr>
            <a:r>
              <a:rPr lang="cs-CZ" sz="2600" dirty="0">
                <a:cs typeface="Calibri" panose="020F0502020204030204"/>
              </a:rPr>
              <a:t>= spokojenější ve vztahu k budoucímu zaměstnání (zejména v zahraničí!)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r>
              <a:rPr lang="cs-CZ" sz="2600" dirty="0">
                <a:cs typeface="Calibri" panose="020F0502020204030204"/>
              </a:rPr>
              <a:t>=více pracují během studia </a:t>
            </a:r>
            <a:endParaRPr lang="cs-CZ">
              <a:cs typeface="Calibri" panose="020F0502020204030204"/>
            </a:endParaRPr>
          </a:p>
          <a:p>
            <a:pPr marL="0" indent="0">
              <a:buNone/>
            </a:pPr>
            <a:r>
              <a:rPr lang="cs-CZ" sz="2600" dirty="0">
                <a:cs typeface="Calibri" panose="020F0502020204030204"/>
              </a:rPr>
              <a:t>=v oblasti budoucího uplatnění spokojenější s podporou školy </a:t>
            </a:r>
            <a:endParaRPr lang="cs-CZ">
              <a:cs typeface="Calibri" panose="020F0502020204030204"/>
            </a:endParaRPr>
          </a:p>
          <a:p>
            <a:pPr marL="0" indent="0">
              <a:buNone/>
            </a:pPr>
            <a:r>
              <a:rPr lang="cs-CZ" sz="2600" dirty="0">
                <a:cs typeface="Calibri" panose="020F0502020204030204"/>
              </a:rPr>
              <a:t>(ve srovnání s dalšími umělecky zaměřenými fakultami i celému souboru)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endParaRPr lang="cs-CZ" sz="2600" dirty="0">
              <a:cs typeface="Calibri" panose="020F0502020204030204"/>
            </a:endParaRPr>
          </a:p>
          <a:p>
            <a:r>
              <a:rPr lang="cs-CZ" dirty="0">
                <a:cs typeface="Calibri" panose="020F0502020204030204"/>
              </a:rPr>
              <a:t>Jak vypadá kariérní poradenství na VŠ?</a:t>
            </a:r>
          </a:p>
          <a:p>
            <a:r>
              <a:rPr lang="cs-CZ" dirty="0">
                <a:cs typeface="Calibri" panose="020F0502020204030204"/>
              </a:rPr>
              <a:t>Otázka ze zadání konference: </a:t>
            </a:r>
            <a:r>
              <a:rPr lang="cs-CZ" b="1" dirty="0">
                <a:ea typeface="+mn-lt"/>
                <a:cs typeface="+mn-lt"/>
              </a:rPr>
              <a:t>Mají/mohou školy iniciovat (předjímat) iniciovat nové obory, pracovní pozice? Rozhodně ANO</a:t>
            </a:r>
            <a:endParaRPr lang="cs-CZ" b="1" dirty="0">
              <a:cs typeface="Calibri" panose="020F0502020204030204"/>
            </a:endParaRPr>
          </a:p>
          <a:p>
            <a:endParaRPr lang="cs-CZ" sz="2600" dirty="0"/>
          </a:p>
          <a:p>
            <a:endParaRPr lang="cs-CZ" sz="2600" dirty="0">
              <a:cs typeface="Calibri" panose="020F0502020204030204"/>
            </a:endParaRPr>
          </a:p>
          <a:p>
            <a:endParaRPr lang="cs-CZ" sz="2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7232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474886-5F29-4130-82EC-7E7AF62D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Obsah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CF8E3-DA2A-4074-B75A-B01EDB3D1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89918"/>
            <a:ext cx="8370393" cy="33001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600" dirty="0"/>
              <a:t>1. Umělecké obory v kontextu šetření EUROSTUDENT VII</a:t>
            </a:r>
          </a:p>
          <a:p>
            <a:pPr marL="0" indent="0">
              <a:buNone/>
            </a:pPr>
            <a:r>
              <a:rPr lang="cs-CZ" sz="2600" dirty="0"/>
              <a:t>2. Uplatnění na trhu práce</a:t>
            </a:r>
          </a:p>
          <a:p>
            <a:pPr marL="0" indent="0">
              <a:buNone/>
            </a:pPr>
            <a:r>
              <a:rPr lang="cs-CZ" sz="2600" dirty="0"/>
              <a:t>3. Podpora vysoké školy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4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A7BFB8-C407-4FC7-9FFA-9C54079FB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cs-CZ" sz="3300" b="1" dirty="0">
                <a:solidFill>
                  <a:srgbClr val="FFFFFF"/>
                </a:solidFill>
              </a:rPr>
              <a:t>Studující v hudebních studijních programech</a:t>
            </a:r>
          </a:p>
        </p:txBody>
      </p:sp>
      <p:sp>
        <p:nvSpPr>
          <p:cNvPr id="76" name="Rectangle 44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0BDBBA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Rectangle 4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Rectangle 48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0BDBBA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16300AD3-8B21-4582-96B8-918065AC8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12" y="2203704"/>
            <a:ext cx="5893088" cy="4169359"/>
          </a:xfrm>
          <a:prstGeom prst="rect">
            <a:avLst/>
          </a:prstGeom>
        </p:spPr>
      </p:pic>
      <p:sp>
        <p:nvSpPr>
          <p:cNvPr id="93" name="Rectangle 5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8" name="Content Placeholder 8">
            <a:extLst>
              <a:ext uri="{FF2B5EF4-FFF2-40B4-BE49-F238E27FC236}">
                <a16:creationId xmlns:a16="http://schemas.microsoft.com/office/drawing/2014/main" id="{9AC48BF1-D90D-4B42-835A-B22FDBD0EB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580773"/>
              </p:ext>
            </p:extLst>
          </p:nvPr>
        </p:nvGraphicFramePr>
        <p:xfrm>
          <a:off x="8109311" y="2393792"/>
          <a:ext cx="3360212" cy="374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425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002459-D3EF-405A-9BB4-D753DDAE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cs-CZ" sz="3800" b="1" dirty="0">
                <a:solidFill>
                  <a:srgbClr val="FFFFFF"/>
                </a:solidFill>
              </a:rPr>
              <a:t>Detailní pohled na dvě zúčastněné umělecké vysoké školy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EFA2BF1-873B-4661-8F34-65AF5D3F3E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887"/>
          <a:stretch/>
        </p:blipFill>
        <p:spPr>
          <a:xfrm>
            <a:off x="4044603" y="448056"/>
            <a:ext cx="7680450" cy="3802932"/>
          </a:xfrm>
          <a:prstGeom prst="rect">
            <a:avLst/>
          </a:prstGeom>
        </p:spPr>
      </p:pic>
      <p:sp>
        <p:nvSpPr>
          <p:cNvPr id="17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16552"/>
            <a:ext cx="7688475" cy="198424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D0251D9-C5A1-4F45-A7FC-DFC5E04B5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4642338"/>
            <a:ext cx="7037591" cy="15643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500" b="1" dirty="0"/>
              <a:t>EUROSTUDENT VII v Česku</a:t>
            </a:r>
          </a:p>
          <a:p>
            <a:pPr marL="0" indent="0">
              <a:buNone/>
            </a:pPr>
            <a:r>
              <a:rPr lang="cs-CZ" sz="1500" dirty="0"/>
              <a:t>19 368 respondentů</a:t>
            </a:r>
          </a:p>
          <a:p>
            <a:pPr marL="0" indent="0">
              <a:buNone/>
            </a:pPr>
            <a:r>
              <a:rPr lang="cs-CZ" sz="1500" dirty="0"/>
              <a:t>Nejvíce respondentů Univerzita Karlova a Masarykova univerzita</a:t>
            </a:r>
          </a:p>
          <a:p>
            <a:pPr marL="0" indent="0">
              <a:buNone/>
            </a:pPr>
            <a:r>
              <a:rPr lang="cs-CZ" sz="1500" b="1" dirty="0"/>
              <a:t>Umělecké VŠ: Nižší míra návratnosti </a:t>
            </a:r>
            <a:r>
              <a:rPr lang="cs-CZ" sz="1500" dirty="0"/>
              <a:t>než jiné vysoké školy (je dotazníkové šetření vhodným nástrojem? Co by se muselo změnit, aby návratnost byla lepší?)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179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ED1ACE-8D95-44C2-84F4-110DC90D9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28" y="681881"/>
            <a:ext cx="6610388" cy="1042416"/>
          </a:xfrm>
        </p:spPr>
        <p:txBody>
          <a:bodyPr>
            <a:normAutofit/>
          </a:bodyPr>
          <a:lstStyle/>
          <a:p>
            <a:r>
              <a:rPr lang="cs-CZ" sz="3300" b="1" dirty="0">
                <a:solidFill>
                  <a:srgbClr val="FFFFFF"/>
                </a:solidFill>
              </a:rPr>
              <a:t>Infografika k uměleckým fakultám a jejich studujícím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07A9E3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07A9E3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C4853149-C098-4958-8E76-027A32F5B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endParaRPr lang="cs-CZ" sz="1600" b="1" dirty="0"/>
          </a:p>
          <a:p>
            <a:r>
              <a:rPr lang="cs-CZ" sz="1600" b="1" dirty="0"/>
              <a:t>Vysoký podíl studujících v prezenční formě studia + vyšší zastoupení starších věkových skupin</a:t>
            </a:r>
            <a:endParaRPr lang="cs-CZ" sz="1600" b="1">
              <a:cs typeface="Calibri"/>
            </a:endParaRPr>
          </a:p>
          <a:p>
            <a:r>
              <a:rPr lang="cs-CZ" sz="1600" dirty="0"/>
              <a:t>Odlišnost Divadelních fakult (věk a pohlaví: mladší a více žen)</a:t>
            </a:r>
          </a:p>
          <a:p>
            <a:r>
              <a:rPr lang="cs-CZ" sz="1800" dirty="0"/>
              <a:t>AMU (2018) 56 % žen respektive Divadelní f. = 65 %</a:t>
            </a:r>
            <a:endParaRPr lang="cs-CZ" sz="1800" dirty="0">
              <a:cs typeface="Calibri"/>
            </a:endParaRPr>
          </a:p>
          <a:p>
            <a:r>
              <a:rPr lang="cs-CZ" sz="1800" dirty="0"/>
              <a:t> JAMU (2018) 58 %, Divadelní f. = 66 %</a:t>
            </a:r>
          </a:p>
          <a:p>
            <a:endParaRPr lang="cs-CZ" sz="1800" dirty="0"/>
          </a:p>
          <a:p>
            <a:endParaRPr lang="cs-CZ" sz="1800" dirty="0"/>
          </a:p>
          <a:p>
            <a:endParaRPr lang="en-US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115AF9-920E-4AFC-82E3-8010F57DB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21" y="2393792"/>
            <a:ext cx="7039112" cy="374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63BE1D-4854-4690-8BCA-668B32DB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rgbClr val="FFFFFF"/>
                </a:solidFill>
              </a:rPr>
              <a:t>Infografika k uměleckým fakultám a jejich studujícím</a:t>
            </a:r>
            <a:endParaRPr lang="cs-CZ" sz="4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1FB5E3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1FB5E3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5EC7E98-0AEE-4532-92FC-7C485C9C2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3" y="2393792"/>
            <a:ext cx="6795370" cy="171583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DC76E04-07B3-49A1-90A8-84AF1BD24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Celý soubor Česko = 17,4 % studujících má zdravotní znevýhodnění (které je limitují ve studiu!)</a:t>
            </a:r>
          </a:p>
          <a:p>
            <a:r>
              <a:rPr lang="cs-CZ" sz="1800" b="1" dirty="0"/>
              <a:t>Psychické obtíže</a:t>
            </a:r>
            <a:r>
              <a:rPr lang="cs-CZ" sz="1800" dirty="0"/>
              <a:t> jsou nejčastější</a:t>
            </a:r>
            <a:endParaRPr lang="en-US" sz="1800" dirty="0">
              <a:cs typeface="Calibri" panose="020F0502020204030204"/>
            </a:endParaRPr>
          </a:p>
          <a:p>
            <a:r>
              <a:rPr lang="cs-CZ" sz="1800" dirty="0">
                <a:cs typeface="Calibri"/>
              </a:rPr>
              <a:t>Hudební a taneční fakulty = </a:t>
            </a:r>
            <a:r>
              <a:rPr lang="cs-CZ" sz="1800" b="1" dirty="0">
                <a:cs typeface="Calibri"/>
              </a:rPr>
              <a:t>nízký podíl</a:t>
            </a:r>
            <a:r>
              <a:rPr lang="cs-CZ" sz="1800" dirty="0">
                <a:cs typeface="Calibri"/>
              </a:rPr>
              <a:t> zdravotně znevýhodněných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7C609A3-9CDC-4A2B-9C94-151850A2F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21" y="4372862"/>
            <a:ext cx="6802793" cy="202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9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671CBB-DFC4-4ACE-BAAD-0029490FA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 fontScale="90000"/>
          </a:bodyPr>
          <a:lstStyle/>
          <a:p>
            <a:r>
              <a:rPr lang="cs-CZ" sz="4200" b="1" dirty="0">
                <a:solidFill>
                  <a:srgbClr val="FFFFFF"/>
                </a:solidFill>
              </a:rPr>
              <a:t>Vybrané charakteristiky studia: studium versus práce?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23BAE9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23BAE9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Zástupný obsah 20">
            <a:extLst>
              <a:ext uri="{FF2B5EF4-FFF2-40B4-BE49-F238E27FC236}">
                <a16:creationId xmlns:a16="http://schemas.microsoft.com/office/drawing/2014/main" id="{FE7F5E5E-B5CC-4675-9FB6-7D4599A9C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" y="3414817"/>
            <a:ext cx="7081750" cy="1718886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3E3F05C-196F-46CE-80FF-D54586851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9100" y="2393792"/>
            <a:ext cx="3430423" cy="374089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Průměrné hodnoty v celém souboru šetření EU VII</a:t>
            </a:r>
          </a:p>
          <a:p>
            <a:r>
              <a:rPr lang="cs-CZ" sz="1800" dirty="0"/>
              <a:t>Studium: 34 h/týdně</a:t>
            </a:r>
          </a:p>
          <a:p>
            <a:r>
              <a:rPr lang="cs-CZ" sz="1800" dirty="0"/>
              <a:t>Práce: 12 h/týden</a:t>
            </a:r>
          </a:p>
          <a:p>
            <a:r>
              <a:rPr lang="cs-CZ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rend přechodu k pravidelné práci od příležitostné mezi studenty v prezenční formě studia !</a:t>
            </a:r>
          </a:p>
          <a:p>
            <a:r>
              <a:rPr lang="cs-CZ" sz="18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Práce během studia (mezi prezenčními studujícími) nevede k vyšší míře problémů ve studiu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346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669457-5F63-4C21-81B6-1C5BDC72C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cs-CZ" sz="4200" b="1" dirty="0">
                <a:solidFill>
                  <a:srgbClr val="FFFFFF"/>
                </a:solidFill>
              </a:rPr>
              <a:t>Problémy ve studiu (a práce)</a:t>
            </a:r>
            <a:endParaRPr lang="cs-CZ" sz="4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1DB3E1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1DB3E1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9BB1467-531C-4B99-8676-E34A58601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Nejvíce: problémy spojené s nároky studia a organizací studia</a:t>
            </a:r>
          </a:p>
          <a:p>
            <a:r>
              <a:rPr lang="cs-CZ" sz="1800" dirty="0"/>
              <a:t>Hudební a taneční fakulty = nižší podíly jednotlivých problémů</a:t>
            </a:r>
            <a:endParaRPr lang="en-US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D3ADA5A-DCF5-4D2E-BF64-E192E6AF9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3" y="3103716"/>
            <a:ext cx="7105262" cy="225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C8D43F-A18C-44A6-8BAE-F78B76877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 fontScale="90000"/>
          </a:bodyPr>
          <a:lstStyle/>
          <a:p>
            <a:r>
              <a:rPr lang="cs-CZ" sz="4200" b="1" dirty="0">
                <a:solidFill>
                  <a:srgbClr val="FFFFFF"/>
                </a:solidFill>
              </a:rPr>
              <a:t>Představy studujících o možnostech pracovního uplatnění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rgbClr val="1FB9E7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1FB9E7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95FD91B-C3EE-43D6-83C5-F9FA154DA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2" y="2331973"/>
            <a:ext cx="6810757" cy="386453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4088FD-0E0A-4020-A1E6-4115F4086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cs-CZ" sz="1800" dirty="0"/>
              <a:t>Celý soubor za ČR: 60,6 % respektive 35,2 % </a:t>
            </a:r>
          </a:p>
          <a:p>
            <a:r>
              <a:rPr lang="cs-CZ" sz="1800" b="1" dirty="0"/>
              <a:t>Hudební a taneční fakulty: vysoký podíl pravidelně pracujících (71 %) + 79 % pracuje v oboru blízkém tomu, co studují (nejvíce mezi třemi typy fakult) – Může se tedy pozitivně promítnout pracovní kariéry jako zkušenosti z praxe?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5479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AE4B0E0EBCE044889AAD1E9AC7EC4C" ma:contentTypeVersion="12" ma:contentTypeDescription="Vytvoří nový dokument" ma:contentTypeScope="" ma:versionID="e3947b2456dbe599428e0ffa39d6cc61">
  <xsd:schema xmlns:xsd="http://www.w3.org/2001/XMLSchema" xmlns:xs="http://www.w3.org/2001/XMLSchema" xmlns:p="http://schemas.microsoft.com/office/2006/metadata/properties" xmlns:ns3="c6a00532-c462-464e-b249-c939254ccdd0" xmlns:ns4="0211f642-f0e5-4196-86d5-a727c58eaba1" targetNamespace="http://schemas.microsoft.com/office/2006/metadata/properties" ma:root="true" ma:fieldsID="e32f98e8398aba0cd7f436b6500e9c2d" ns3:_="" ns4:_="">
    <xsd:import namespace="c6a00532-c462-464e-b249-c939254ccdd0"/>
    <xsd:import namespace="0211f642-f0e5-4196-86d5-a727c58eab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00532-c462-464e-b249-c939254ccd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11f642-f0e5-4196-86d5-a727c58eab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A48429-06AB-4ADD-9CA9-714EF35BBBE9}">
  <ds:schemaRefs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c6a00532-c462-464e-b249-c939254ccdd0"/>
    <ds:schemaRef ds:uri="http://schemas.microsoft.com/office/infopath/2007/PartnerControls"/>
    <ds:schemaRef ds:uri="http://schemas.openxmlformats.org/package/2006/metadata/core-properties"/>
    <ds:schemaRef ds:uri="0211f642-f0e5-4196-86d5-a727c58eaba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03303E-BBE2-450E-BA1A-01E98332C9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a00532-c462-464e-b249-c939254ccdd0"/>
    <ds:schemaRef ds:uri="0211f642-f0e5-4196-86d5-a727c58eab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FA21DA-AEFF-4706-8DC9-F748AE5FD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484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Eurostudent VII - umělecké obory a trh práce</vt:lpstr>
      <vt:lpstr>Obsah</vt:lpstr>
      <vt:lpstr>Studující v hudebních studijních programech</vt:lpstr>
      <vt:lpstr>Detailní pohled na dvě zúčastněné umělecké vysoké školy</vt:lpstr>
      <vt:lpstr>Infografika k uměleckým fakultám a jejich studujícím</vt:lpstr>
      <vt:lpstr>Infografika k uměleckým fakultám a jejich studujícím</vt:lpstr>
      <vt:lpstr>Vybrané charakteristiky studia: studium versus práce? </vt:lpstr>
      <vt:lpstr>Problémy ve studiu (a práce)</vt:lpstr>
      <vt:lpstr>Představy studujících o možnostech pracovního uplatnění</vt:lpstr>
      <vt:lpstr>Podpora vysoké školy</vt:lpstr>
      <vt:lpstr>Spíše nové otázky na závěr?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Šmídová</dc:creator>
  <cp:lastModifiedBy>Michaela Šmídová</cp:lastModifiedBy>
  <cp:revision>66</cp:revision>
  <dcterms:created xsi:type="dcterms:W3CDTF">2021-09-13T11:56:15Z</dcterms:created>
  <dcterms:modified xsi:type="dcterms:W3CDTF">2021-09-22T09:33:15Z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0x010100A5AE4B0E0EBCE044889AAD1E9AC7EC4C</vt:lpwstr>
  </property>
</Properties>
</file>