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10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5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3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7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6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2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8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16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1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0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2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4986D-6BE9-4264-908F-02DB36FD8D6C}" type="datetime1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70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KARIÉRA HUDEBNÍKA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Příprava studentů na praxi z pohledu konzervatoře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7366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Dotazníkové</a:t>
            </a:r>
            <a:r>
              <a:rPr lang="en-US" b="1" dirty="0"/>
              <a:t> </a:t>
            </a:r>
            <a:r>
              <a:rPr lang="en-US" b="1" dirty="0" err="1"/>
              <a:t>šetření</a:t>
            </a:r>
            <a:r>
              <a:rPr lang="en-US" b="1" dirty="0"/>
              <a:t> 2019 v </a:t>
            </a:r>
            <a:r>
              <a:rPr lang="en-US" b="1" dirty="0" err="1"/>
              <a:t>konzervatořích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osloveno</a:t>
            </a:r>
            <a:r>
              <a:rPr lang="en-US" dirty="0"/>
              <a:t> 10 </a:t>
            </a:r>
            <a:r>
              <a:rPr lang="en-US" dirty="0" err="1"/>
              <a:t>konzervatoří</a:t>
            </a:r>
            <a:endParaRPr lang="en-US" dirty="0"/>
          </a:p>
          <a:p>
            <a:r>
              <a:rPr lang="en-US" dirty="0" err="1"/>
              <a:t>odpovědělo</a:t>
            </a:r>
            <a:r>
              <a:rPr lang="en-US" dirty="0"/>
              <a:t> 6 </a:t>
            </a:r>
            <a:r>
              <a:rPr lang="en-US" dirty="0" err="1"/>
              <a:t>konzervatoří</a:t>
            </a:r>
            <a:endParaRPr lang="en-US" dirty="0"/>
          </a:p>
          <a:p>
            <a:r>
              <a:rPr lang="en-US" dirty="0" err="1"/>
              <a:t>vyjádřilo</a:t>
            </a:r>
            <a:r>
              <a:rPr lang="en-US" dirty="0"/>
              <a:t> se 109 </a:t>
            </a:r>
            <a:r>
              <a:rPr lang="en-US" dirty="0" err="1"/>
              <a:t>respondentů</a:t>
            </a:r>
            <a:r>
              <a:rPr lang="en-US" dirty="0"/>
              <a:t> v </a:t>
            </a:r>
            <a:r>
              <a:rPr lang="en-US" dirty="0" err="1"/>
              <a:t>oborech</a:t>
            </a:r>
            <a:r>
              <a:rPr lang="en-US" dirty="0"/>
              <a:t> </a:t>
            </a:r>
            <a:r>
              <a:rPr lang="en-US" dirty="0" err="1"/>
              <a:t>hudba</a:t>
            </a:r>
            <a:r>
              <a:rPr lang="en-US" dirty="0"/>
              <a:t> a </a:t>
            </a:r>
            <a:r>
              <a:rPr lang="en-US" dirty="0" err="1"/>
              <a:t>zpěv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03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Dotazník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Obor a zaměření</a:t>
            </a:r>
            <a:endParaRPr lang="en-US" dirty="0"/>
          </a:p>
          <a:p>
            <a:r>
              <a:rPr lang="cs-CZ" dirty="0"/>
              <a:t>Pokračuji ve studiu v oboru</a:t>
            </a:r>
            <a:endParaRPr lang="en-US" dirty="0"/>
          </a:p>
          <a:p>
            <a:r>
              <a:rPr lang="cs-CZ" dirty="0"/>
              <a:t>Pokračuji ve studiu mimo obor</a:t>
            </a:r>
            <a:endParaRPr lang="en-US" dirty="0"/>
          </a:p>
          <a:p>
            <a:r>
              <a:rPr lang="cs-CZ" dirty="0"/>
              <a:t>Budu zaměstnán v oboru (specifikujte)</a:t>
            </a:r>
            <a:endParaRPr lang="en-US" dirty="0"/>
          </a:p>
          <a:p>
            <a:r>
              <a:rPr lang="cs-CZ" dirty="0"/>
              <a:t>Budu zaměstnán mimo obor (specifikujte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4879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Vyhodnocení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50 absolventů bude pokračovat ve studiu v oboru</a:t>
            </a:r>
            <a:endParaRPr lang="en-US" dirty="0"/>
          </a:p>
          <a:p>
            <a:r>
              <a:rPr lang="cs-CZ" dirty="0"/>
              <a:t>14 absolventů bude studovat mimo obor</a:t>
            </a:r>
            <a:endParaRPr lang="en-US" dirty="0"/>
          </a:p>
          <a:p>
            <a:r>
              <a:rPr lang="cs-CZ" dirty="0"/>
              <a:t>13 absolventů pracuje nebo bude pracovat v oboru, převážně jako učitelé ZUŠ, dále jako členové orchestrů</a:t>
            </a:r>
            <a:endParaRPr lang="en-US" dirty="0"/>
          </a:p>
          <a:p>
            <a:r>
              <a:rPr lang="cs-CZ" dirty="0"/>
              <a:t>9 absolventů bude zaměstnáno mimo studovaný obor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98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Závěr</a:t>
            </a:r>
            <a:r>
              <a:rPr lang="en-US" b="1" dirty="0"/>
              <a:t> </a:t>
            </a:r>
            <a:r>
              <a:rPr lang="en-US" b="1" dirty="0" err="1"/>
              <a:t>průzkumu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 dotazníku vyplývá, že valná část studentů, kteří končí studium v konzervatořích absolutoriem dále pokračuje ve studiu svého hlavního oboru. Tento trend se ukazuje již delší dobu.</a:t>
            </a:r>
            <a:endParaRPr lang="en-US" dirty="0"/>
          </a:p>
          <a:p>
            <a:r>
              <a:rPr lang="cs-CZ" dirty="0"/>
              <a:t>Zároveň mnoho z nich již v době studia pracuje jako učitelé v ZUŠ či po ukončení studia začnou učit na základních uměleckých školách.</a:t>
            </a:r>
            <a:endParaRPr lang="en-US" dirty="0"/>
          </a:p>
          <a:p>
            <a:r>
              <a:rPr lang="cs-CZ" dirty="0"/>
              <a:t>Spojení více než jednoho úvazku je běžné i u pedagogů konzervatoří, kteří zároveň učí na základních uměleckých školách nebo jsou členy orchestrů či jiných uměleckých souborů a divadel.</a:t>
            </a:r>
            <a:endParaRPr lang="en-US" dirty="0"/>
          </a:p>
          <a:p>
            <a:r>
              <a:rPr lang="cs-CZ" dirty="0"/>
              <a:t>Z šetření dále vyplývá, že jen nepatrná část absolventů konzervatoří přechází ke studiu jiného oboru. Jedná se  zejména o humanitní obory vysokých škol a univerzit, jako je hudební věda, pedagogika, kulturní management apod.</a:t>
            </a:r>
            <a:endParaRPr lang="en-US" dirty="0"/>
          </a:p>
          <a:p>
            <a:r>
              <a:rPr lang="cs-CZ" dirty="0"/>
              <a:t>Nepatrné množství absolventů studuje či bude studovat obory medicíny nebo obory technického zaměření.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23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Konzervatoř jako zaměstnavatel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Konzervatoře věnují výběru pedagogů velkou péči.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Většina pracovních míst je obsazována na základě výběrových řízení.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Výběr na základě hodnocení:</a:t>
            </a:r>
            <a:endParaRPr lang="en-US" dirty="0"/>
          </a:p>
          <a:p>
            <a:pPr lvl="0"/>
            <a:r>
              <a:rPr lang="cs-CZ" dirty="0"/>
              <a:t>vzdělání</a:t>
            </a:r>
            <a:endParaRPr lang="en-US" dirty="0"/>
          </a:p>
          <a:p>
            <a:pPr lvl="0"/>
            <a:r>
              <a:rPr lang="cs-CZ" dirty="0"/>
              <a:t>odborné kvality – předvedený umělecký výkon</a:t>
            </a:r>
            <a:endParaRPr lang="en-US" dirty="0"/>
          </a:p>
          <a:p>
            <a:pPr lvl="0"/>
            <a:r>
              <a:rPr lang="cs-CZ" dirty="0"/>
              <a:t>pedagogické předpoklady – pedagogický výkon</a:t>
            </a:r>
            <a:endParaRPr lang="en-US" dirty="0"/>
          </a:p>
          <a:p>
            <a:pPr lvl="0"/>
            <a:r>
              <a:rPr lang="cs-CZ" dirty="0"/>
              <a:t>všeobecný odborně pedagogický rozhled</a:t>
            </a:r>
            <a:endParaRPr lang="en-US" dirty="0"/>
          </a:p>
          <a:p>
            <a:pPr lvl="0"/>
            <a:r>
              <a:rPr lang="cs-CZ" dirty="0"/>
              <a:t>motivační pohovor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012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Začínající</a:t>
            </a:r>
            <a:r>
              <a:rPr lang="en-US" b="1" dirty="0"/>
              <a:t> </a:t>
            </a:r>
            <a:r>
              <a:rPr lang="en-US" b="1" dirty="0" err="1"/>
              <a:t>učitel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/>
              <a:t>ednotlivá </a:t>
            </a:r>
            <a:r>
              <a:rPr lang="cs-CZ" dirty="0"/>
              <a:t>oddělení mají po odborné a pedagogické stránce na starosti </a:t>
            </a:r>
            <a:r>
              <a:rPr lang="cs-CZ"/>
              <a:t>vedoucí oddělení</a:t>
            </a:r>
            <a:endParaRPr lang="en-US" dirty="0"/>
          </a:p>
          <a:p>
            <a:r>
              <a:rPr lang="cs-CZ" dirty="0"/>
              <a:t> na začátku praxe má nový začínající učitel svého uvádějícího učitel, který pomáhá, radí, vede. Svou funkcí zastupuje jak mentora tak kouče.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5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Absolvent konzervatoře v oborech hudba a zpěv </a:t>
            </a:r>
            <a:br>
              <a:rPr lang="cs-CZ" sz="2800" b="1" dirty="0"/>
            </a:br>
            <a:r>
              <a:rPr lang="cs-CZ" sz="2800" b="1" dirty="0"/>
              <a:t>a jeho kompetence</a:t>
            </a:r>
            <a:r>
              <a:rPr lang="en-US" sz="2800" b="1" dirty="0">
                <a:effectLst/>
              </a:rPr>
              <a:t> 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má dobrý kulturní přehled</a:t>
            </a:r>
            <a:endParaRPr lang="en-US" dirty="0"/>
          </a:p>
          <a:p>
            <a:pPr lvl="0"/>
            <a:r>
              <a:rPr lang="cs-CZ" dirty="0"/>
              <a:t> samostatně se vzdělává a chápe důležitost svého dalšího profesního růstu</a:t>
            </a:r>
            <a:endParaRPr lang="en-US" dirty="0"/>
          </a:p>
          <a:p>
            <a:pPr lvl="0"/>
            <a:r>
              <a:rPr lang="cs-CZ" dirty="0"/>
              <a:t>stanovuje si životní cíle na základě svých vlastních schopností a možností </a:t>
            </a:r>
            <a:endParaRPr lang="en-US" dirty="0"/>
          </a:p>
          <a:p>
            <a:pPr lvl="0"/>
            <a:r>
              <a:rPr lang="cs-CZ" dirty="0"/>
              <a:t>pracuje samostatně i v kolektivu</a:t>
            </a:r>
            <a:endParaRPr lang="en-US" dirty="0"/>
          </a:p>
          <a:p>
            <a:pPr lvl="0"/>
            <a:r>
              <a:rPr lang="cs-CZ" dirty="0"/>
              <a:t>vhodnou formou prezentuje výsledky své práce i své názory</a:t>
            </a:r>
            <a:endParaRPr lang="en-US" dirty="0"/>
          </a:p>
          <a:p>
            <a:pPr lvl="0"/>
            <a:r>
              <a:rPr lang="cs-CZ" dirty="0"/>
              <a:t>získané vědomosti a dovednosti vzájemně propojuje a využívá v praktickém životě, i ve vlastní umělecké či umělecko-pedagogické činnosti </a:t>
            </a:r>
            <a:endParaRPr lang="en-US" dirty="0"/>
          </a:p>
          <a:p>
            <a:pPr lvl="0"/>
            <a:r>
              <a:rPr lang="cs-CZ" dirty="0"/>
              <a:t>je tolerantní, zodpovědný, uctivý, má slušné a kultivované vystupování</a:t>
            </a:r>
            <a:endParaRPr lang="en-US" dirty="0"/>
          </a:p>
          <a:p>
            <a:pPr lvl="0"/>
            <a:r>
              <a:rPr lang="cs-CZ" dirty="0"/>
              <a:t>ovládá na profesionální úrovni techniku hry na hudební nástroj/dirigentské/kompoziční/sbormistrovské techniky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556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Absolvent konzervatoře v oborech hudba a zpěv </a:t>
            </a:r>
            <a:br>
              <a:rPr lang="cs-CZ" sz="2800" b="1" dirty="0"/>
            </a:br>
            <a:r>
              <a:rPr lang="cs-CZ" sz="2800" b="1" dirty="0"/>
              <a:t>a jeho kompetence</a:t>
            </a:r>
            <a:r>
              <a:rPr lang="en-US" sz="2800" b="1" dirty="0">
                <a:effectLst/>
              </a:rPr>
              <a:t> 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ovládá hru v souboru</a:t>
            </a:r>
            <a:endParaRPr lang="en-US" dirty="0"/>
          </a:p>
          <a:p>
            <a:pPr lvl="0"/>
            <a:r>
              <a:rPr lang="cs-CZ" dirty="0"/>
              <a:t>ovládá na profesionální úrovni pěvecké, pohybové a taneční dovednosti </a:t>
            </a:r>
            <a:endParaRPr lang="en-US" dirty="0"/>
          </a:p>
          <a:p>
            <a:pPr lvl="0"/>
            <a:r>
              <a:rPr lang="cs-CZ" dirty="0"/>
              <a:t>ovládá sólový a ansámblový zpěv a zpěv v komorním souboru </a:t>
            </a:r>
            <a:endParaRPr lang="en-US" dirty="0"/>
          </a:p>
          <a:p>
            <a:pPr lvl="0"/>
            <a:r>
              <a:rPr lang="cs-CZ" dirty="0"/>
              <a:t>ztvární dramatickou postavu v inscenaci podle pokynů režiséra</a:t>
            </a:r>
            <a:endParaRPr lang="en-US" dirty="0"/>
          </a:p>
          <a:p>
            <a:pPr lvl="0"/>
            <a:r>
              <a:rPr lang="cs-CZ" dirty="0"/>
              <a:t>zvládá koncentraci a psychickou i fyzickou zátěž při výkonu umělecké činnosti</a:t>
            </a:r>
            <a:endParaRPr lang="en-US" dirty="0"/>
          </a:p>
          <a:p>
            <a:pPr lvl="0"/>
            <a:r>
              <a:rPr lang="cs-CZ" dirty="0"/>
              <a:t>orientuje se v organizaci divadelního života a uměleckého managementu</a:t>
            </a:r>
            <a:endParaRPr lang="en-US" dirty="0"/>
          </a:p>
          <a:p>
            <a:pPr lvl="0"/>
            <a:r>
              <a:rPr lang="cs-CZ" dirty="0"/>
              <a:t> vykonává pedagogickou činnost, projektuje, realizuje a vyhodnocuje ji a na základě znalostí z pedagogiky a psychologie, tvůrčím způsobem rozvíjí talent žáků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781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Výkonný umělec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800" dirty="0"/>
          </a:p>
          <a:p>
            <a:pPr lvl="0"/>
            <a:r>
              <a:rPr lang="cs-CZ" sz="2800" dirty="0"/>
              <a:t>instrumentalista (sólista, člen orchestru, koncertní mistr, vedoucí souboru),</a:t>
            </a:r>
          </a:p>
          <a:p>
            <a:pPr lvl="0"/>
            <a:r>
              <a:rPr lang="cs-CZ" sz="2800" dirty="0"/>
              <a:t>pěvec (opera, opereta, sbor) </a:t>
            </a:r>
            <a:endParaRPr lang="en-US" sz="2800" dirty="0"/>
          </a:p>
          <a:p>
            <a:pPr lvl="0"/>
            <a:r>
              <a:rPr lang="cs-CZ" sz="2800" dirty="0"/>
              <a:t>dirigent (sbormistr instrumentálních a vokálně-instrumentálních souborů, komorních a symfonických orchestrů), </a:t>
            </a:r>
            <a:endParaRPr lang="en-US" sz="2800" dirty="0"/>
          </a:p>
          <a:p>
            <a:pPr lvl="0"/>
            <a:r>
              <a:rPr lang="cs-CZ" sz="2800" dirty="0"/>
              <a:t>skladatel (aranžér)</a:t>
            </a:r>
            <a:endParaRPr lang="en-US" sz="2800" dirty="0"/>
          </a:p>
          <a:p>
            <a:pPr lvl="0"/>
            <a:r>
              <a:rPr lang="cs-CZ" sz="2800" dirty="0"/>
              <a:t>korepetitor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05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Odborný pracovník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hudební redaktor</a:t>
            </a:r>
            <a:endParaRPr lang="en-US" dirty="0"/>
          </a:p>
          <a:p>
            <a:pPr lvl="0"/>
            <a:r>
              <a:rPr lang="cs-CZ" dirty="0"/>
              <a:t>hudební dramaturg </a:t>
            </a:r>
            <a:endParaRPr lang="en-US" dirty="0"/>
          </a:p>
          <a:p>
            <a:pPr lvl="0"/>
            <a:r>
              <a:rPr lang="cs-CZ" dirty="0"/>
              <a:t>hudební režisér </a:t>
            </a:r>
            <a:endParaRPr lang="en-US" dirty="0"/>
          </a:p>
          <a:p>
            <a:pPr lvl="0"/>
            <a:r>
              <a:rPr lang="cs-CZ" dirty="0"/>
              <a:t>produkční</a:t>
            </a:r>
            <a:endParaRPr lang="en-US" dirty="0"/>
          </a:p>
          <a:p>
            <a:pPr lvl="0"/>
            <a:r>
              <a:rPr lang="cs-CZ" dirty="0"/>
              <a:t>manažer </a:t>
            </a:r>
            <a:endParaRPr lang="en-US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Tyto činnosti může vykonávat buď samostatně, nebo v rámci subjektů působících v oblasti hudební kultury</a:t>
            </a:r>
            <a:r>
              <a:rPr lang="cs-CZ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31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Učitel 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 základních uměleckých školách</a:t>
            </a:r>
            <a:endParaRPr lang="en-US" dirty="0"/>
          </a:p>
          <a:p>
            <a:pPr lvl="0"/>
            <a:r>
              <a:rPr lang="cs-CZ" dirty="0"/>
              <a:t>v konzervatořích</a:t>
            </a:r>
            <a:endParaRPr lang="en-US" dirty="0"/>
          </a:p>
          <a:p>
            <a:pPr lvl="0"/>
            <a:r>
              <a:rPr lang="cs-CZ" dirty="0"/>
              <a:t>v zařízeních pro zájmovou uměleckou činnost a vzdělávání.</a:t>
            </a:r>
            <a:endParaRPr lang="en-US" dirty="0"/>
          </a:p>
          <a:p>
            <a:pPr lvl="0"/>
            <a:r>
              <a:rPr lang="cs-CZ" dirty="0"/>
              <a:t>mimořádně v základních a středních školách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59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 </a:t>
            </a:r>
            <a:r>
              <a:rPr lang="cs-CZ" b="1" dirty="0"/>
              <a:t>Hlavní cíl vzdělávacího programu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 efektivní příprava na vlastní uměleckou a umělecko-pedagogickou činnost i na další vzdělávání zejména v umělecké nebo humanitní oblasti. </a:t>
            </a:r>
          </a:p>
          <a:p>
            <a:pPr marL="0" lvl="0" indent="0">
              <a:buNone/>
            </a:pPr>
            <a:r>
              <a:rPr lang="cs-CZ" dirty="0"/>
              <a:t>Chápání kvality jako významného nástroje konkurenceschopnosti a dobrého jména, jak vlastního, tak i zaměstnavatelské organizace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17341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37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00"/>
            <a:ext cx="8229600" cy="5715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4334"/>
            <a:ext cx="8229600" cy="5321830"/>
          </a:xfrm>
        </p:spPr>
        <p:txBody>
          <a:bodyPr>
            <a:normAutofit/>
          </a:bodyPr>
          <a:lstStyle/>
          <a:p>
            <a:r>
              <a:rPr lang="cs-CZ" dirty="0"/>
              <a:t>odborné praktické a teoretické předměty</a:t>
            </a:r>
            <a:endParaRPr lang="en-US" dirty="0"/>
          </a:p>
          <a:p>
            <a:pPr lvl="0"/>
            <a:r>
              <a:rPr lang="cs-CZ" dirty="0"/>
              <a:t>všeobecně vzdělávací předměty humanitní větve, které rozšiřují a posilují uplatnění absolventa na trhu práce. </a:t>
            </a:r>
            <a:endParaRPr lang="en-US" dirty="0"/>
          </a:p>
          <a:p>
            <a:pPr lvl="0"/>
            <a:r>
              <a:rPr lang="cs-CZ" dirty="0"/>
              <a:t>aplikaci pedagogických znalostí v praxi </a:t>
            </a:r>
          </a:p>
          <a:p>
            <a:pPr lvl="0"/>
            <a:r>
              <a:rPr lang="cs-CZ" dirty="0"/>
              <a:t>semináře, workshopy</a:t>
            </a:r>
          </a:p>
          <a:p>
            <a:pPr lvl="0"/>
            <a:r>
              <a:rPr lang="cs-CZ" dirty="0"/>
              <a:t>soutěže, angažmá v divadlech a orchestrech</a:t>
            </a:r>
          </a:p>
          <a:p>
            <a:pPr lvl="0"/>
            <a:r>
              <a:rPr lang="cs-CZ" dirty="0"/>
              <a:t>pracovní poměry na </a:t>
            </a:r>
            <a:r>
              <a:rPr lang="cs-CZ" dirty="0" err="1"/>
              <a:t>zuš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26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Další aktivity pro uplatnění na trhu práce</a:t>
            </a:r>
            <a:r>
              <a:rPr lang="en-US" sz="36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základy společenských věd</a:t>
            </a:r>
          </a:p>
          <a:p>
            <a:pPr lvl="0"/>
            <a:r>
              <a:rPr lang="cs-CZ" dirty="0"/>
              <a:t>kulturní management</a:t>
            </a:r>
            <a:endParaRPr lang="en-US" dirty="0"/>
          </a:p>
          <a:p>
            <a:pPr lvl="0"/>
            <a:r>
              <a:rPr lang="cs-CZ" dirty="0"/>
              <a:t>orientace na trhu práce</a:t>
            </a:r>
            <a:endParaRPr lang="en-US" dirty="0"/>
          </a:p>
          <a:p>
            <a:pPr lvl="0"/>
            <a:r>
              <a:rPr lang="cs-CZ" dirty="0"/>
              <a:t>základy Zákoníku práce</a:t>
            </a:r>
            <a:endParaRPr lang="en-US" dirty="0"/>
          </a:p>
          <a:p>
            <a:pPr lvl="0"/>
            <a:r>
              <a:rPr lang="cs-CZ" dirty="0"/>
              <a:t>umělecké smlouvy</a:t>
            </a:r>
            <a:endParaRPr lang="en-US" dirty="0"/>
          </a:p>
          <a:p>
            <a:pPr lvl="0"/>
            <a:r>
              <a:rPr lang="cs-CZ" dirty="0"/>
              <a:t>spolupráce s uměleckými soubory</a:t>
            </a:r>
            <a:endParaRPr lang="en-US" dirty="0"/>
          </a:p>
          <a:p>
            <a:pPr lvl="0"/>
            <a:r>
              <a:rPr lang="en-US" dirty="0"/>
              <a:t>o</a:t>
            </a:r>
            <a:r>
              <a:rPr lang="cs-CZ" dirty="0" err="1"/>
              <a:t>rchestry</a:t>
            </a:r>
            <a:r>
              <a:rPr lang="cs-CZ" dirty="0"/>
              <a:t>, divadla</a:t>
            </a:r>
            <a:endParaRPr lang="en-US" dirty="0"/>
          </a:p>
          <a:p>
            <a:pPr lvl="0"/>
            <a:r>
              <a:rPr lang="en-US" dirty="0"/>
              <a:t>s</a:t>
            </a:r>
            <a:r>
              <a:rPr lang="cs-CZ" dirty="0" err="1"/>
              <a:t>emináře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78430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726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742</Words>
  <Application>Microsoft Office PowerPoint</Application>
  <PresentationFormat>Předvádění na obrazovce (4:3)</PresentationFormat>
  <Paragraphs>95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KARIÉRA HUDEBNÍKA </vt:lpstr>
      <vt:lpstr>Absolvent konzervatoře v oborech hudba a zpěv  a jeho kompetence </vt:lpstr>
      <vt:lpstr>Absolvent konzervatoře v oborech hudba a zpěv  a jeho kompetence </vt:lpstr>
      <vt:lpstr>Výkonný umělec </vt:lpstr>
      <vt:lpstr>Odborný pracovník </vt:lpstr>
      <vt:lpstr>Učitel  </vt:lpstr>
      <vt:lpstr>  Hlavní cíl vzdělávacího programu </vt:lpstr>
      <vt:lpstr>Prezentace aplikace PowerPoint</vt:lpstr>
      <vt:lpstr>Další aktivity pro uplatnění na trhu práce </vt:lpstr>
      <vt:lpstr>Dotazníkové šetření 2019 v konzervatořích</vt:lpstr>
      <vt:lpstr>Dotazník</vt:lpstr>
      <vt:lpstr>Vyhodnocení</vt:lpstr>
      <vt:lpstr>Závěr průzkumu</vt:lpstr>
      <vt:lpstr>Konzervatoř jako zaměstnavatel </vt:lpstr>
      <vt:lpstr>Začínající učitel</vt:lpstr>
    </vt:vector>
  </TitlesOfParts>
  <Company>Janáčkova konzervatoř Ostrava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KARIÉRA HUDEBNÍKA</dc:title>
  <dc:creator>Soňa Javůrková</dc:creator>
  <cp:lastModifiedBy>Dohnalová Lenka</cp:lastModifiedBy>
  <cp:revision>8</cp:revision>
  <dcterms:created xsi:type="dcterms:W3CDTF">2021-09-22T11:33:03Z</dcterms:created>
  <dcterms:modified xsi:type="dcterms:W3CDTF">2021-09-23T14:30:08Z</dcterms:modified>
</cp:coreProperties>
</file>