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8" r:id="rId5"/>
    <p:sldId id="285" r:id="rId6"/>
    <p:sldId id="289" r:id="rId7"/>
    <p:sldId id="286" r:id="rId8"/>
    <p:sldId id="293" r:id="rId9"/>
    <p:sldId id="294" r:id="rId10"/>
    <p:sldId id="291" r:id="rId11"/>
    <p:sldId id="292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9" d="100"/>
          <a:sy n="79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F44E-96AA-4F42-8FBE-8DA5B0C49606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.dohnalova@idu.cz" TargetMode="External"/><Relationship Id="rId2" Type="http://schemas.openxmlformats.org/officeDocument/2006/relationships/hyperlink" Target="http://www.chr-cmc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d@nipax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r.eu/what-we-do/policy-analysis/european-pillar-of-social-right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conomy_finance/bef2021/videos.html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absolvent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80263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l"/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r>
              <a:rPr lang="cs-CZ" sz="4000" b="1" dirty="0"/>
              <a:t>KEY DEFAULT WORDS</a:t>
            </a:r>
            <a:br>
              <a:rPr lang="cs-CZ" dirty="0"/>
            </a:br>
            <a:endParaRPr lang="cs-CZ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2088232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Recapitulation to understand each other</a:t>
            </a:r>
          </a:p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Discussion Framework</a:t>
            </a:r>
          </a:p>
          <a:p>
            <a:pPr algn="l"/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ázek 4" descr="Logo ČHR blue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04664"/>
            <a:ext cx="2943225" cy="1619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FB38C-AFC4-4F96-84C1-BE20786BB1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POSSIBLE RECOMMENDATION – </a:t>
            </a:r>
            <a:r>
              <a:rPr lang="cs-CZ" sz="3600" dirty="0">
                <a:highlight>
                  <a:srgbClr val="C0C0C0"/>
                </a:highlight>
              </a:rPr>
              <a:t>EDUCATION SYSTEM</a:t>
            </a:r>
            <a:br>
              <a:rPr lang="cs-CZ" dirty="0"/>
            </a:br>
            <a:endParaRPr lang="cs-CZ" sz="4000" dirty="0">
              <a:highlight>
                <a:srgbClr val="C0C0C0"/>
              </a:highligh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6BFC84-FE14-41F9-A6A3-20FF32A1C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b="1" dirty="0"/>
              <a:t>Better communication </a:t>
            </a:r>
            <a:r>
              <a:rPr lang="en-US" sz="2800" dirty="0"/>
              <a:t>in professional music education system (esp. vertical Basic Art Schools, Conservatories, Academies) - </a:t>
            </a:r>
            <a:r>
              <a:rPr lang="en-US" sz="2800" dirty="0" err="1"/>
              <a:t>Kljunič</a:t>
            </a:r>
            <a:endParaRPr lang="en-US" sz="2800" dirty="0"/>
          </a:p>
          <a:p>
            <a:r>
              <a:rPr lang="en-US" sz="2800" b="1" dirty="0"/>
              <a:t>Individualization of teaching process </a:t>
            </a:r>
            <a:r>
              <a:rPr lang="en-US" sz="2800" dirty="0"/>
              <a:t>in curriculum, especially by 13.-20. aged students– more flexible conditions of schools in </a:t>
            </a:r>
            <a:r>
              <a:rPr lang="en-US" sz="2800" dirty="0" err="1"/>
              <a:t>curriculi</a:t>
            </a:r>
            <a:r>
              <a:rPr lang="en-US" sz="2800" dirty="0"/>
              <a:t> (E.</a:t>
            </a:r>
            <a:r>
              <a:rPr lang="cs-CZ" sz="2800" dirty="0"/>
              <a:t> </a:t>
            </a:r>
            <a:r>
              <a:rPr lang="en-US" sz="2800" dirty="0"/>
              <a:t>Pillar of Soc. Rights)</a:t>
            </a:r>
          </a:p>
          <a:p>
            <a:r>
              <a:rPr lang="en-US" sz="2800" b="1" dirty="0"/>
              <a:t>Support of diverse practice, discussion with experts </a:t>
            </a:r>
            <a:r>
              <a:rPr lang="en-US" sz="2800" dirty="0"/>
              <a:t>during the study (psychological behavioral recommendations) – M. </a:t>
            </a:r>
            <a:r>
              <a:rPr lang="en-US" sz="2800" dirty="0" err="1"/>
              <a:t>Bažík</a:t>
            </a:r>
            <a:endParaRPr lang="en-US" sz="2800" dirty="0"/>
          </a:p>
          <a:p>
            <a:r>
              <a:rPr lang="en-US" sz="2800" b="1" dirty="0"/>
              <a:t>System-quality teaching </a:t>
            </a:r>
            <a:r>
              <a:rPr lang="cs-CZ" sz="2800" b="1" dirty="0"/>
              <a:t>and</a:t>
            </a:r>
            <a:r>
              <a:rPr lang="en-US" sz="2800" b="1" dirty="0"/>
              <a:t> complementary training </a:t>
            </a:r>
            <a:r>
              <a:rPr lang="en-US" sz="2800" dirty="0"/>
              <a:t>for cultivation of personality </a:t>
            </a:r>
            <a:r>
              <a:rPr lang="en-US" sz="2800" b="1" dirty="0"/>
              <a:t>(competences, soft skills, understanding)</a:t>
            </a:r>
          </a:p>
          <a:p>
            <a:r>
              <a:rPr lang="en-US" sz="2800" dirty="0"/>
              <a:t>Well conceived </a:t>
            </a:r>
            <a:r>
              <a:rPr lang="en-US" sz="2800" b="1" dirty="0"/>
              <a:t>Career counseling centers </a:t>
            </a:r>
            <a:r>
              <a:rPr lang="en-US" sz="2800" dirty="0"/>
              <a:t>(with psychological, mentoring and couching available service, contact with </a:t>
            </a:r>
            <a:r>
              <a:rPr lang="en-US" sz="2800" dirty="0" err="1"/>
              <a:t>emploeyers</a:t>
            </a:r>
            <a:r>
              <a:rPr lang="en-US" sz="2800" dirty="0"/>
              <a:t>) since conservatories (Mr. </a:t>
            </a:r>
            <a:r>
              <a:rPr lang="en-US" sz="2800" dirty="0" err="1"/>
              <a:t>Bažík</a:t>
            </a:r>
            <a:r>
              <a:rPr lang="en-US" sz="2800" dirty="0"/>
              <a:t>) </a:t>
            </a:r>
            <a:r>
              <a:rPr lang="en-US" sz="2800" b="1" dirty="0">
                <a:highlight>
                  <a:srgbClr val="FFFF00"/>
                </a:highlight>
              </a:rPr>
              <a:t>HIT specific dispositions of alumni in </a:t>
            </a:r>
            <a:r>
              <a:rPr lang="cs-CZ" sz="2800" b="1" dirty="0" err="1">
                <a:highlight>
                  <a:srgbClr val="FFFF00"/>
                </a:highlight>
              </a:rPr>
              <a:t>future</a:t>
            </a:r>
            <a:r>
              <a:rPr lang="cs-CZ" sz="2800" b="1">
                <a:highlight>
                  <a:srgbClr val="FFFF00"/>
                </a:highlight>
              </a:rPr>
              <a:t> </a:t>
            </a:r>
            <a:r>
              <a:rPr lang="en-US" sz="2800" b="1">
                <a:highlight>
                  <a:srgbClr val="FFFF00"/>
                </a:highlight>
              </a:rPr>
              <a:t>unsure </a:t>
            </a:r>
            <a:r>
              <a:rPr lang="en-US" sz="2800" b="1" dirty="0">
                <a:highlight>
                  <a:srgbClr val="FFFF00"/>
                </a:highlight>
              </a:rPr>
              <a:t>conditions of floating job market.</a:t>
            </a:r>
          </a:p>
          <a:p>
            <a:r>
              <a:rPr lang="en-US" sz="2800" b="1" dirty="0"/>
              <a:t>Creation of new professions </a:t>
            </a:r>
            <a:r>
              <a:rPr lang="en-US" sz="2800" dirty="0"/>
              <a:t>and prof. combinations (e.g. with therapy, multimedia etc.)</a:t>
            </a:r>
          </a:p>
          <a:p>
            <a:r>
              <a:rPr lang="en-US" sz="2800" b="1" dirty="0"/>
              <a:t>Contact with graduates </a:t>
            </a:r>
            <a:r>
              <a:rPr lang="en-US" sz="2800" dirty="0"/>
              <a:t>(10 years) EU sharing </a:t>
            </a:r>
            <a:r>
              <a:rPr lang="en-US" sz="2800" dirty="0" err="1"/>
              <a:t>methodogy</a:t>
            </a:r>
            <a:endParaRPr lang="en-US" sz="2800" dirty="0"/>
          </a:p>
          <a:p>
            <a:r>
              <a:rPr lang="en-US" sz="2800" dirty="0"/>
              <a:t>International </a:t>
            </a:r>
            <a:r>
              <a:rPr lang="en-US" sz="2800" b="1" dirty="0"/>
              <a:t>sharing good practices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7204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8727A-C284-4C37-8BC2-64319347C2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4000" dirty="0"/>
              <a:t>POSSIBLE RECOMMENDATIONS</a:t>
            </a:r>
            <a:br>
              <a:rPr lang="cs-CZ" dirty="0"/>
            </a:br>
            <a:r>
              <a:rPr lang="cs-CZ" sz="3600" dirty="0">
                <a:highlight>
                  <a:srgbClr val="C0C0C0"/>
                </a:highlight>
              </a:rPr>
              <a:t>LABOR MARKET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54668-BCF0-4D99-8A49-1D651A0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Better monitoring and sharing of the </a:t>
            </a:r>
            <a:r>
              <a:rPr lang="en-US" sz="2800" b="1" dirty="0"/>
              <a:t>needs of potential employers (Carrier centers) </a:t>
            </a:r>
            <a:r>
              <a:rPr lang="en-US" sz="2800" dirty="0"/>
              <a:t>advisers for basic schools….</a:t>
            </a:r>
          </a:p>
          <a:p>
            <a:r>
              <a:rPr lang="en-US" sz="2800" b="1" dirty="0"/>
              <a:t>Communication platforms </a:t>
            </a:r>
            <a:r>
              <a:rPr lang="en-US" sz="2800" dirty="0"/>
              <a:t>for employers and schools (career centers, info points)</a:t>
            </a:r>
          </a:p>
          <a:p>
            <a:r>
              <a:rPr lang="en-US" sz="2800" b="1" dirty="0"/>
              <a:t>Interconnected informatics of state administration  </a:t>
            </a:r>
            <a:r>
              <a:rPr lang="en-US" sz="2800" dirty="0"/>
              <a:t>to obtain real and representative data </a:t>
            </a:r>
            <a:r>
              <a:rPr lang="en-US" sz="2100" dirty="0"/>
              <a:t>(in CR – data extraction of the administration). </a:t>
            </a:r>
          </a:p>
          <a:p>
            <a:r>
              <a:rPr lang="en-US" sz="2100" dirty="0"/>
              <a:t>STATISTICS in large fluctuations…-trends</a:t>
            </a:r>
          </a:p>
          <a:p>
            <a:r>
              <a:rPr lang="en-US" sz="2800" dirty="0"/>
              <a:t>Relatively </a:t>
            </a:r>
            <a:r>
              <a:rPr lang="en-US" sz="2800" b="1" dirty="0"/>
              <a:t>complete real </a:t>
            </a:r>
            <a:r>
              <a:rPr lang="en-US" sz="2800" dirty="0"/>
              <a:t>(not overrated or reduced) </a:t>
            </a:r>
            <a:r>
              <a:rPr lang="en-US" sz="2800" b="1" dirty="0"/>
              <a:t>data overview of jobs and working people in the sector of music</a:t>
            </a:r>
            <a:r>
              <a:rPr lang="en-US" sz="2800" dirty="0"/>
              <a:t>/culture (+ self-employees)</a:t>
            </a:r>
          </a:p>
          <a:p>
            <a:r>
              <a:rPr lang="en-US" sz="2800" dirty="0"/>
              <a:t>Help and responsibility in d</a:t>
            </a:r>
            <a:r>
              <a:rPr lang="cs-CZ" sz="2800" dirty="0"/>
              <a:t>i</a:t>
            </a:r>
            <a:r>
              <a:rPr lang="en-US" sz="2800" dirty="0"/>
              <a:t>sei</a:t>
            </a:r>
            <a:r>
              <a:rPr lang="cs-CZ" sz="2800" dirty="0"/>
              <a:t>n</a:t>
            </a:r>
            <a:r>
              <a:rPr lang="en-US" sz="2800" dirty="0"/>
              <a:t>g</a:t>
            </a:r>
            <a:r>
              <a:rPr lang="cs-CZ" sz="2800" dirty="0"/>
              <a:t>n</a:t>
            </a:r>
            <a:r>
              <a:rPr lang="en-US" sz="2800" dirty="0" err="1"/>
              <a:t>ing</a:t>
            </a:r>
            <a:r>
              <a:rPr lang="en-US" sz="2800" dirty="0"/>
              <a:t> </a:t>
            </a:r>
            <a:r>
              <a:rPr lang="en-US" sz="2800" b="1" dirty="0"/>
              <a:t>self-help platform and fonds.</a:t>
            </a:r>
          </a:p>
          <a:p>
            <a:r>
              <a:rPr lang="en-US" sz="2800" dirty="0"/>
              <a:t>Useful design of </a:t>
            </a:r>
            <a:r>
              <a:rPr lang="en-US" sz="2800" b="1" dirty="0"/>
              <a:t>Status of artists</a:t>
            </a:r>
            <a:r>
              <a:rPr lang="en-US" sz="2800" dirty="0"/>
              <a:t> with consequences for access to special scholarships, temporary loans, stages, advantageous rentals etc.</a:t>
            </a:r>
            <a:endParaRPr lang="en-US" sz="2800" b="1" dirty="0"/>
          </a:p>
          <a:p>
            <a:pPr marL="0" indent="0">
              <a:buNone/>
            </a:pPr>
            <a:endParaRPr lang="cs-CZ" sz="28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0870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CONTACT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200" dirty="0">
              <a:hlinkClick r:id="rId2"/>
            </a:endParaRPr>
          </a:p>
          <a:p>
            <a:pPr>
              <a:buNone/>
            </a:pPr>
            <a:endParaRPr lang="en-US" sz="2200" dirty="0">
              <a:hlinkClick r:id="rId2"/>
            </a:endParaRPr>
          </a:p>
          <a:p>
            <a:pPr>
              <a:buNone/>
            </a:pPr>
            <a:endParaRPr lang="en-US" sz="2200" dirty="0">
              <a:hlinkClick r:id="rId2"/>
            </a:endParaRPr>
          </a:p>
          <a:p>
            <a:pPr>
              <a:buNone/>
            </a:pPr>
            <a:r>
              <a:rPr lang="cs-CZ" sz="2200" dirty="0">
                <a:hlinkClick r:id="rId2"/>
              </a:rPr>
              <a:t>www.</a:t>
            </a:r>
            <a:r>
              <a:rPr lang="cs-CZ" sz="2200" dirty="0" err="1">
                <a:hlinkClick r:id="rId2"/>
              </a:rPr>
              <a:t>chr</a:t>
            </a:r>
            <a:r>
              <a:rPr lang="cs-CZ" sz="2200" dirty="0">
                <a:hlinkClick r:id="rId2"/>
              </a:rPr>
              <a:t>-</a:t>
            </a:r>
            <a:r>
              <a:rPr lang="cs-CZ" sz="2200" dirty="0" err="1">
                <a:hlinkClick r:id="rId2"/>
              </a:rPr>
              <a:t>cmc.org</a:t>
            </a:r>
            <a:endParaRPr lang="cs-CZ" sz="2200" dirty="0"/>
          </a:p>
          <a:p>
            <a:pPr>
              <a:buNone/>
            </a:pPr>
            <a:r>
              <a:rPr lang="en-US" sz="2200" dirty="0">
                <a:hlinkClick r:id="rId3"/>
              </a:rPr>
              <a:t>l</a:t>
            </a:r>
            <a:r>
              <a:rPr lang="cs-CZ" sz="2200" dirty="0" err="1">
                <a:hlinkClick r:id="rId3"/>
              </a:rPr>
              <a:t>enka.dohnalo</a:t>
            </a:r>
            <a:r>
              <a:rPr lang="en-US" sz="2200" dirty="0">
                <a:hlinkClick r:id="rId3"/>
              </a:rPr>
              <a:t>va@idu.cz</a:t>
            </a:r>
            <a:endParaRPr lang="cs-CZ" sz="2200" dirty="0"/>
          </a:p>
          <a:p>
            <a:pPr>
              <a:buNone/>
            </a:pPr>
            <a:r>
              <a:rPr lang="cs-CZ" sz="2200" dirty="0" err="1">
                <a:hlinkClick r:id="rId4"/>
              </a:rPr>
              <a:t>ld@</a:t>
            </a:r>
            <a:r>
              <a:rPr lang="cs-CZ" sz="2200" err="1">
                <a:hlinkClick r:id="rId4"/>
              </a:rPr>
              <a:t>nipax</a:t>
            </a:r>
            <a:r>
              <a:rPr lang="cs-CZ" sz="2200">
                <a:hlinkClick r:id="rId4"/>
              </a:rPr>
              <a:t>.cz</a:t>
            </a:r>
            <a:endParaRPr lang="cs-CZ" sz="2200"/>
          </a:p>
          <a:p>
            <a:pPr>
              <a:buNone/>
            </a:pPr>
            <a:endParaRPr lang="cs-CZ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  <a:p>
            <a:endParaRPr lang="cs-CZ" dirty="0"/>
          </a:p>
        </p:txBody>
      </p:sp>
      <p:pic>
        <p:nvPicPr>
          <p:cNvPr id="4" name="Obrázek 3" descr="Logo ČHR blue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188640"/>
            <a:ext cx="1856399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D139E-F922-4D05-AD75-0D8F4DAC9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sz="4000" dirty="0">
                <a:highlight>
                  <a:srgbClr val="C0C0C0"/>
                </a:highlight>
              </a:rPr>
              <a:t>ARTIST STATUS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B8AB81-58F6-4070-860A-23904D4D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00200"/>
            <a:ext cx="8291263" cy="5141168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noProof="1">
                <a:highlight>
                  <a:srgbClr val="99CCFF"/>
                </a:highlight>
              </a:rPr>
              <a:t>WHY?</a:t>
            </a:r>
            <a:r>
              <a:rPr lang="en-US" sz="1800" noProof="1"/>
              <a:t> to </a:t>
            </a:r>
            <a:r>
              <a:rPr lang="cs-CZ" sz="1800" noProof="1"/>
              <a:t>more precisely</a:t>
            </a:r>
            <a:r>
              <a:rPr lang="en-US" sz="1800" noProof="1"/>
              <a:t> defined conditions for</a:t>
            </a:r>
            <a:r>
              <a:rPr lang="cs-CZ" sz="1800" noProof="1"/>
              <a:t> availability and routing of</a:t>
            </a:r>
            <a:r>
              <a:rPr lang="en-US" sz="1800" noProof="1"/>
              <a:t> financial sources and social benefits. </a:t>
            </a:r>
            <a:r>
              <a:rPr lang="cs-CZ" sz="1800" noProof="1"/>
              <a:t>Currently discussed in CR.</a:t>
            </a:r>
            <a:endParaRPr lang="en-US" sz="1800" noProof="1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noProof="1"/>
              <a:t>For statistics </a:t>
            </a:r>
            <a:r>
              <a:rPr lang="cs-CZ" sz="1800" noProof="1"/>
              <a:t>-</a:t>
            </a:r>
            <a:r>
              <a:rPr lang="en-US" sz="1800" noProof="1"/>
              <a:t>who is who</a:t>
            </a:r>
            <a:r>
              <a:rPr lang="cs-CZ" sz="1800" noProof="1"/>
              <a:t> – problem of composed job portfolio /mixed carrer</a:t>
            </a:r>
            <a:endParaRPr lang="en-US" sz="1800" noProof="1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noProof="1">
                <a:highlight>
                  <a:srgbClr val="C0C0C0"/>
                </a:highlight>
              </a:rPr>
              <a:t>CLASSICAL MUSIC</a:t>
            </a:r>
            <a:r>
              <a:rPr lang="en-US" sz="1800" noProof="1"/>
              <a:t>– relatively well defined  </a:t>
            </a:r>
            <a:r>
              <a:rPr lang="cs-CZ" sz="1800" noProof="1"/>
              <a:t>by </a:t>
            </a:r>
            <a:r>
              <a:rPr lang="en-US" sz="1800" noProof="1"/>
              <a:t>criteria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noProof="1"/>
              <a:t>1/ </a:t>
            </a:r>
            <a:r>
              <a:rPr lang="en-US" sz="1800" b="1" noProof="1"/>
              <a:t>standard</a:t>
            </a:r>
            <a:r>
              <a:rPr lang="cs-CZ" sz="1800" b="1" noProof="1"/>
              <a:t> of</a:t>
            </a:r>
            <a:r>
              <a:rPr lang="en-US" sz="1800" b="1" noProof="1"/>
              <a:t> long-term education 2/ dominant economic income</a:t>
            </a:r>
            <a:r>
              <a:rPr lang="cs-CZ" sz="1800" b="1" noProof="1"/>
              <a:t> </a:t>
            </a:r>
            <a:r>
              <a:rPr lang="cs-CZ" sz="1800" noProof="1"/>
              <a:t>/</a:t>
            </a:r>
            <a:r>
              <a:rPr lang="en-US" sz="1800" noProof="1"/>
              <a:t>EU</a:t>
            </a:r>
            <a:r>
              <a:rPr lang="cs-CZ" sz="1800" noProof="1"/>
              <a:t> distinction</a:t>
            </a:r>
            <a:r>
              <a:rPr lang="en-US" sz="1800" noProof="1"/>
              <a:t>- music practice, </a:t>
            </a:r>
            <a:r>
              <a:rPr lang="cs-CZ" sz="1800" noProof="1"/>
              <a:t>job </a:t>
            </a:r>
            <a:r>
              <a:rPr lang="en-US" sz="1800" noProof="1"/>
              <a:t>combination</a:t>
            </a:r>
            <a:r>
              <a:rPr lang="cs-CZ" sz="1800" noProof="1"/>
              <a:t> (mostly with ed.)</a:t>
            </a:r>
            <a:r>
              <a:rPr lang="en-US" sz="1800" noProof="1"/>
              <a:t>, another</a:t>
            </a:r>
            <a:r>
              <a:rPr lang="cs-CZ" sz="1800" noProof="1"/>
              <a:t> field </a:t>
            </a:r>
            <a:r>
              <a:rPr lang="en-US" sz="1800" noProof="1"/>
              <a:t>3/ </a:t>
            </a:r>
            <a:r>
              <a:rPr lang="en-US" sz="1800" b="1" noProof="1"/>
              <a:t>well evaluated person by experts</a:t>
            </a:r>
            <a:r>
              <a:rPr lang="cs-CZ" sz="1800" b="1" noProof="1"/>
              <a:t>  </a:t>
            </a:r>
            <a:r>
              <a:rPr lang="cs-CZ" sz="1800" noProof="1"/>
              <a:t>very unique, autodidact composers?</a:t>
            </a:r>
          </a:p>
          <a:p>
            <a:pPr marL="0" indent="0">
              <a:buNone/>
            </a:pPr>
            <a:r>
              <a:rPr lang="cs-CZ" sz="1800" b="1" noProof="1">
                <a:highlight>
                  <a:srgbClr val="99CCFF"/>
                </a:highlight>
              </a:rPr>
              <a:t>SOCIAL VALUE</a:t>
            </a:r>
          </a:p>
          <a:p>
            <a:pPr marL="0" indent="0">
              <a:buNone/>
            </a:pPr>
            <a:r>
              <a:rPr lang="en-US" sz="1800" b="1" noProof="1">
                <a:highlight>
                  <a:srgbClr val="C0C0C0"/>
                </a:highlight>
              </a:rPr>
              <a:t>ARTIST PROVIDES </a:t>
            </a:r>
            <a:r>
              <a:rPr lang="en-US" sz="1800" noProof="1"/>
              <a:t>/dual function &gt; historical roots – terms/c.s., m.</a:t>
            </a:r>
          </a:p>
          <a:p>
            <a:pPr marL="0" indent="0">
              <a:buNone/>
            </a:pPr>
            <a:r>
              <a:rPr lang="en-US" sz="1800" noProof="1"/>
              <a:t>1/ </a:t>
            </a:r>
            <a:r>
              <a:rPr lang="en-US" sz="1800" noProof="1">
                <a:highlight>
                  <a:srgbClr val="C0C0C0"/>
                </a:highlight>
              </a:rPr>
              <a:t>culture service </a:t>
            </a:r>
            <a:r>
              <a:rPr lang="en-US" sz="1800" noProof="1"/>
              <a:t>(UNESCO, EU) – used in policy and legal documents (UNESCO recommendations, EU - e.g. In the EP</a:t>
            </a:r>
            <a:r>
              <a:rPr lang="en-US" sz="1800" i="1" noProof="1"/>
              <a:t> Resolution on social status </a:t>
            </a:r>
            <a:r>
              <a:rPr lang="en-US" sz="1800" noProof="1"/>
              <a:t>2006/2249/INI), impact </a:t>
            </a:r>
            <a:r>
              <a:rPr lang="cs-CZ" sz="1800" noProof="1"/>
              <a:t>to</a:t>
            </a:r>
            <a:r>
              <a:rPr lang="en-US" sz="1800" noProof="1"/>
              <a:t> social claims.</a:t>
            </a:r>
            <a:r>
              <a:rPr lang="cs-CZ" sz="1800" noProof="1"/>
              <a:t>  Condition of loylity with system and its values</a:t>
            </a:r>
            <a:endParaRPr lang="en-US" sz="1800" noProof="1"/>
          </a:p>
          <a:p>
            <a:pPr marL="0" indent="0">
              <a:buNone/>
            </a:pPr>
            <a:r>
              <a:rPr lang="en-US" sz="1800" noProof="1">
                <a:highlight>
                  <a:srgbClr val="C0C0C0"/>
                </a:highlight>
              </a:rPr>
              <a:t>2/social/humanistic mission </a:t>
            </a:r>
            <a:r>
              <a:rPr lang="en-US" sz="1800" noProof="1"/>
              <a:t>– to reflect culture, responsability due to the position of publicly active personality</a:t>
            </a:r>
            <a:r>
              <a:rPr lang="cs-CZ" sz="1800" noProof="1"/>
              <a:t>. Overview, courage.</a:t>
            </a:r>
            <a:endParaRPr lang="en-US" sz="1800" noProof="1"/>
          </a:p>
          <a:p>
            <a:pPr marL="0" indent="0">
              <a:buNone/>
            </a:pPr>
            <a:r>
              <a:rPr lang="en-US" sz="1800" noProof="1">
                <a:highlight>
                  <a:srgbClr val="C0C0C0"/>
                </a:highlight>
              </a:rPr>
              <a:t>-&gt; impact to education system – </a:t>
            </a:r>
            <a:r>
              <a:rPr lang="en-US" sz="1800" noProof="1">
                <a:highlight>
                  <a:srgbClr val="99CCFF"/>
                </a:highlight>
              </a:rPr>
              <a:t>project SMS – Strengthening Music in Society </a:t>
            </a:r>
            <a:r>
              <a:rPr lang="en-US" sz="1800" noProof="1"/>
              <a:t>(Gies)</a:t>
            </a:r>
          </a:p>
          <a:p>
            <a:pPr marL="0" indent="0">
              <a:buNone/>
            </a:pPr>
            <a:endParaRPr lang="cs-CZ" sz="1800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22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2DBFB-9B98-43D5-80C8-F5969EF6FF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>
                <a:highlight>
                  <a:srgbClr val="C0C0C0"/>
                </a:highlight>
              </a:rPr>
              <a:t>EMPLOYMENT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50AEE5-4C48-4C7D-9373-463794DCD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820472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noProof="1">
                <a:highlight>
                  <a:srgbClr val="C0C0C0"/>
                </a:highlight>
              </a:rPr>
              <a:t>TYPES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b="1" noProof="1">
                <a:highlight>
                  <a:srgbClr val="99CCFF"/>
                </a:highlight>
              </a:rPr>
              <a:t>employment</a:t>
            </a:r>
            <a:r>
              <a:rPr lang="cs-CZ" sz="2400" b="1" noProof="1"/>
              <a:t>  </a:t>
            </a:r>
            <a:r>
              <a:rPr lang="cs-CZ" sz="1800" noProof="1"/>
              <a:t>s.c. permanent positions </a:t>
            </a:r>
            <a:endParaRPr lang="cs-CZ" sz="1800" b="1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b="1" noProof="1"/>
              <a:t>                           </a:t>
            </a:r>
            <a:r>
              <a:rPr lang="cs-CZ" sz="1800" noProof="1"/>
              <a:t>(e.g. orchestras, theatres,schools/ C. impact – Anita D.-PEARLE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900" b="1" noProof="1">
                <a:highlight>
                  <a:srgbClr val="99CCFF"/>
                </a:highlight>
              </a:rPr>
              <a:t>sequences of short employements - precarization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b="1" noProof="1">
                <a:highlight>
                  <a:srgbClr val="99CCFF"/>
                </a:highlight>
              </a:rPr>
              <a:t>self-employed persons - freelancers </a:t>
            </a:r>
            <a:r>
              <a:rPr lang="cs-CZ" sz="2000" noProof="1">
                <a:highlight>
                  <a:srgbClr val="99CCFF"/>
                </a:highlight>
              </a:rPr>
              <a:t> </a:t>
            </a:r>
            <a:endParaRPr lang="cs-CZ" sz="2000" b="1" noProof="1">
              <a:highlight>
                <a:srgbClr val="99CCFF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200" b="1" noProof="1"/>
              <a:t>                      </a:t>
            </a:r>
            <a:r>
              <a:rPr lang="cs-CZ" sz="1800" b="1" noProof="1"/>
              <a:t>i</a:t>
            </a:r>
            <a:r>
              <a:rPr lang="cs-CZ" sz="1800" noProof="1"/>
              <a:t>n music business (agencies, media…)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noProof="1"/>
              <a:t>                            independent registred artists /COVID – vulnerable segment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900" noProof="1"/>
              <a:t>Refer to </a:t>
            </a:r>
            <a:r>
              <a:rPr lang="cs-CZ" sz="1900" noProof="1">
                <a:highlight>
                  <a:srgbClr val="99CCFF"/>
                </a:highlight>
              </a:rPr>
              <a:t>20 principles </a:t>
            </a:r>
            <a:r>
              <a:rPr lang="cs-CZ" sz="2200" noProof="1"/>
              <a:t>in </a:t>
            </a:r>
            <a:r>
              <a:rPr lang="cs-CZ" sz="1900" b="1" i="1" noProof="1"/>
              <a:t>European Pillar of Social Rights 2019-24  </a:t>
            </a:r>
            <a:r>
              <a:rPr lang="cs-CZ" sz="1900" noProof="1"/>
              <a:t>„fair working conditions“</a:t>
            </a:r>
            <a:endParaRPr lang="cs-CZ" sz="1900" i="1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900" noProof="1"/>
              <a:t>protection against precarization, balancing condition of E. and S.E.P.</a:t>
            </a:r>
            <a:endParaRPr lang="cs-CZ" sz="1900" b="1" i="1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700" noProof="1">
                <a:hlinkClick r:id="rId2"/>
              </a:rPr>
              <a:t>https://www.epr.eu/what-we-do/policy-analysis/european-pillar-of-social-rights/</a:t>
            </a:r>
            <a:endParaRPr lang="cs-CZ" sz="1700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200" noProof="1"/>
          </a:p>
          <a:p>
            <a:pPr marL="0" indent="0">
              <a:buNone/>
            </a:pPr>
            <a:r>
              <a:rPr lang="cs-CZ" sz="2200" noProof="1">
                <a:highlight>
                  <a:srgbClr val="C0C0C0"/>
                </a:highlight>
              </a:rPr>
              <a:t>MAPPING – EVALUATION of EMPLOYMENT - generaly</a:t>
            </a:r>
          </a:p>
          <a:p>
            <a:pPr marL="0" indent="0">
              <a:buNone/>
            </a:pPr>
            <a:r>
              <a:rPr lang="cs-CZ" sz="2400" b="1" noProof="1"/>
              <a:t> </a:t>
            </a:r>
            <a:r>
              <a:rPr lang="cs-CZ" sz="2000" b="1" noProof="1"/>
              <a:t>objective criteria </a:t>
            </a:r>
            <a:r>
              <a:rPr lang="cs-CZ" sz="1800" noProof="1"/>
              <a:t>(employed/underemployed/unemployed) - absolutely, structurally </a:t>
            </a:r>
          </a:p>
          <a:p>
            <a:pPr marL="0" indent="0">
              <a:buNone/>
            </a:pPr>
            <a:r>
              <a:rPr lang="cs-CZ" sz="1800" noProof="1"/>
              <a:t>              instrument:  statistics  (</a:t>
            </a:r>
            <a:r>
              <a:rPr lang="cs-CZ" sz="1800" noProof="1">
                <a:highlight>
                  <a:srgbClr val="C0C0C0"/>
                </a:highlight>
              </a:rPr>
              <a:t>reprezentative and consistent data </a:t>
            </a:r>
            <a:r>
              <a:rPr lang="cs-CZ" sz="1800" noProof="1"/>
              <a:t>needed)</a:t>
            </a:r>
          </a:p>
          <a:p>
            <a:pPr marL="0" indent="0">
              <a:buNone/>
            </a:pPr>
            <a:r>
              <a:rPr lang="cs-CZ" sz="2200" b="1" noProof="1"/>
              <a:t> </a:t>
            </a:r>
            <a:r>
              <a:rPr lang="cs-CZ" sz="2000" b="1" noProof="1"/>
              <a:t>subjective criteria </a:t>
            </a:r>
            <a:r>
              <a:rPr lang="cs-CZ" sz="1800" noProof="1"/>
              <a:t>(expectation/satisfaction)</a:t>
            </a:r>
          </a:p>
          <a:p>
            <a:pPr marL="0" indent="0">
              <a:buNone/>
            </a:pPr>
            <a:r>
              <a:rPr lang="cs-CZ" sz="1800" noProof="1"/>
              <a:t>               instrument: surveys,  special qualitative research</a:t>
            </a:r>
          </a:p>
          <a:p>
            <a:pPr marL="0" indent="0">
              <a:buNone/>
            </a:pPr>
            <a:r>
              <a:rPr lang="cs-CZ" sz="1800" noProof="1"/>
              <a:t>(in CR     NPI+ Center for Study of  High Education, </a:t>
            </a:r>
          </a:p>
          <a:p>
            <a:pPr marL="0" indent="0">
              <a:buNone/>
            </a:pPr>
            <a:r>
              <a:rPr lang="cs-CZ" sz="1800" noProof="1"/>
              <a:t>                Arts Institute)</a:t>
            </a:r>
          </a:p>
          <a:p>
            <a:pPr marL="0" indent="0">
              <a:buNone/>
            </a:pPr>
            <a:r>
              <a:rPr lang="cs-CZ" sz="1800" noProof="1"/>
              <a:t>PUBLICATION:  From Music School to Labor Market, 2005 (Germany), e.g. GIES</a:t>
            </a:r>
          </a:p>
          <a:p>
            <a:pPr marL="0" indent="0">
              <a:buNone/>
            </a:pPr>
            <a:r>
              <a:rPr lang="cs-CZ" sz="1800" noProof="1"/>
              <a:t>                           Musical Life, Deutsche Musikrat 2019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67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A6EA8-661D-4B08-BA52-A38D5CA1044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4000" dirty="0">
                <a:highlight>
                  <a:srgbClr val="99CCFF"/>
                </a:highlight>
              </a:rPr>
              <a:t>SPECIFITY OF WORK </a:t>
            </a:r>
            <a:r>
              <a:rPr lang="cs-CZ" sz="4000" dirty="0">
                <a:highlight>
                  <a:srgbClr val="C0C0C0"/>
                </a:highlight>
              </a:rPr>
              <a:t>IN </a:t>
            </a:r>
            <a:r>
              <a:rPr lang="cs-CZ" sz="4000" dirty="0" err="1">
                <a:highlight>
                  <a:srgbClr val="C0C0C0"/>
                </a:highlight>
              </a:rPr>
              <a:t>Performing</a:t>
            </a:r>
            <a:r>
              <a:rPr lang="cs-CZ" sz="4000" dirty="0">
                <a:highlight>
                  <a:srgbClr val="C0C0C0"/>
                </a:highlight>
              </a:rPr>
              <a:t> </a:t>
            </a:r>
            <a:r>
              <a:rPr lang="cs-CZ" sz="4000" dirty="0" err="1">
                <a:highlight>
                  <a:srgbClr val="C0C0C0"/>
                </a:highlight>
              </a:rPr>
              <a:t>arts</a:t>
            </a:r>
            <a:r>
              <a:rPr lang="cs-CZ" sz="4000" dirty="0">
                <a:highlight>
                  <a:srgbClr val="C0C0C0"/>
                </a:highlight>
              </a:rPr>
              <a:t> MUSIC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3ED26C-E04A-4F86-8FC7-D5D5AA39B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2800" b="1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en-US" sz="7200" b="1" noProof="1">
                <a:highlight>
                  <a:srgbClr val="C0C0C0"/>
                </a:highlight>
              </a:rPr>
              <a:t>RISKS</a:t>
            </a:r>
          </a:p>
          <a:p>
            <a:pPr marL="0" indent="0">
              <a:buNone/>
            </a:pPr>
            <a:r>
              <a:rPr lang="en-US" sz="7200" b="1" noProof="1"/>
              <a:t>    -  growing global competitiveness inside the segment (market saturation)</a:t>
            </a:r>
          </a:p>
          <a:p>
            <a:pPr marL="0" indent="0">
              <a:buNone/>
            </a:pPr>
            <a:r>
              <a:rPr lang="en-US" sz="7200" noProof="1"/>
              <a:t>    -  </a:t>
            </a:r>
            <a:r>
              <a:rPr lang="en-US" sz="7200" b="1" noProof="1"/>
              <a:t>impact of show business </a:t>
            </a:r>
            <a:r>
              <a:rPr lang="en-US" sz="7200" noProof="1"/>
              <a:t>– make pressure on a </a:t>
            </a:r>
            <a:r>
              <a:rPr lang="en-US" sz="7200" b="1" noProof="1"/>
              <a:t>quality personality </a:t>
            </a:r>
            <a:r>
              <a:rPr lang="en-US" sz="7200" noProof="1"/>
              <a:t>and  </a:t>
            </a:r>
          </a:p>
          <a:p>
            <a:pPr marL="0" indent="0">
              <a:buNone/>
            </a:pPr>
            <a:r>
              <a:rPr lang="en-US" sz="7200" noProof="1"/>
              <a:t>        its presentation  (subsequently to </a:t>
            </a:r>
            <a:r>
              <a:rPr lang="en-US" sz="7200" b="1" noProof="1"/>
              <a:t>social responsability</a:t>
            </a:r>
            <a:r>
              <a:rPr lang="en-US" sz="7200" noProof="1"/>
              <a:t>), e.g. visual </a:t>
            </a:r>
            <a:endParaRPr lang="cs-CZ" sz="7200" noProof="1"/>
          </a:p>
          <a:p>
            <a:pPr marL="0" indent="0">
              <a:buNone/>
            </a:pPr>
            <a:r>
              <a:rPr lang="cs-CZ" sz="7200" noProof="1"/>
              <a:t>        presentation/problem of authenticity</a:t>
            </a:r>
            <a:endParaRPr lang="en-US" sz="7200" noProof="1"/>
          </a:p>
          <a:p>
            <a:pPr marL="0" indent="0">
              <a:buNone/>
            </a:pPr>
            <a:r>
              <a:rPr lang="en-US" sz="7200" noProof="1"/>
              <a:t>      </a:t>
            </a:r>
            <a:r>
              <a:rPr lang="en-US" sz="7200" b="1" noProof="1"/>
              <a:t>- precarization, </a:t>
            </a:r>
            <a:r>
              <a:rPr lang="en-US" sz="7200" noProof="1"/>
              <a:t>temporary </a:t>
            </a:r>
            <a:r>
              <a:rPr lang="en-US" sz="7200" b="1" noProof="1"/>
              <a:t>underemployment</a:t>
            </a:r>
          </a:p>
          <a:p>
            <a:pPr marL="0" indent="0">
              <a:buNone/>
            </a:pPr>
            <a:r>
              <a:rPr lang="en-US" sz="7200" noProof="1"/>
              <a:t>     - </a:t>
            </a:r>
            <a:r>
              <a:rPr lang="en-US" sz="7200" b="1" noProof="1"/>
              <a:t>more complex  job portfolio </a:t>
            </a:r>
            <a:r>
              <a:rPr lang="en-US" sz="7200" noProof="1"/>
              <a:t> (</a:t>
            </a:r>
            <a:r>
              <a:rPr lang="cs-CZ" sz="7200" noProof="1"/>
              <a:t>demanding to </a:t>
            </a:r>
            <a:r>
              <a:rPr lang="en-US" sz="7200" noProof="1"/>
              <a:t>time management)</a:t>
            </a:r>
            <a:endParaRPr lang="en-US" sz="7200" b="1" noProof="1"/>
          </a:p>
          <a:p>
            <a:pPr marL="0" indent="0">
              <a:buNone/>
            </a:pPr>
            <a:r>
              <a:rPr lang="en-US" sz="7200" b="1" noProof="1"/>
              <a:t>     </a:t>
            </a:r>
            <a:r>
              <a:rPr lang="en-US" sz="7200" noProof="1"/>
              <a:t>- </a:t>
            </a:r>
            <a:r>
              <a:rPr lang="en-US" sz="7200" b="1" noProof="1"/>
              <a:t>uncertainty </a:t>
            </a:r>
            <a:r>
              <a:rPr lang="en-US" sz="7200" noProof="1"/>
              <a:t>and </a:t>
            </a:r>
            <a:r>
              <a:rPr lang="en-US" sz="7200" b="1" noProof="1"/>
              <a:t>big differencies in incomes  </a:t>
            </a:r>
            <a:r>
              <a:rPr lang="en-US" sz="7200" noProof="1"/>
              <a:t>(also among orchestras, </a:t>
            </a:r>
          </a:p>
          <a:p>
            <a:pPr marL="0" indent="0">
              <a:buNone/>
            </a:pPr>
            <a:r>
              <a:rPr lang="en-US" sz="7200" noProof="1"/>
              <a:t>       orchestras and teaching) – it produces </a:t>
            </a:r>
            <a:r>
              <a:rPr lang="en-US" sz="7200" b="1" noProof="1"/>
              <a:t>structural unemployment</a:t>
            </a:r>
            <a:r>
              <a:rPr lang="en-US" sz="7200" noProof="1"/>
              <a:t>..</a:t>
            </a:r>
          </a:p>
          <a:p>
            <a:pPr marL="0" indent="0">
              <a:buNone/>
            </a:pPr>
            <a:r>
              <a:rPr lang="en-US" sz="7200" noProof="1"/>
              <a:t>     - need of further </a:t>
            </a:r>
            <a:r>
              <a:rPr lang="en-US" sz="7200" b="1" noProof="1"/>
              <a:t>abilities and competences </a:t>
            </a:r>
            <a:r>
              <a:rPr lang="en-US" sz="7200" noProof="1"/>
              <a:t>(marketing, technologies, </a:t>
            </a:r>
          </a:p>
          <a:p>
            <a:pPr marL="0" indent="0">
              <a:buNone/>
            </a:pPr>
            <a:r>
              <a:rPr lang="en-US" sz="7200" noProof="1"/>
              <a:t>       self-management…)</a:t>
            </a:r>
            <a:r>
              <a:rPr lang="cs-CZ" sz="7200" noProof="1"/>
              <a:t> – find where is the real pragmatic format and structure?</a:t>
            </a:r>
            <a:endParaRPr lang="en-US" sz="7200" b="1" noProof="1"/>
          </a:p>
          <a:p>
            <a:pPr marL="0" indent="0">
              <a:buNone/>
            </a:pPr>
            <a:r>
              <a:rPr lang="en-US" sz="7200" noProof="1"/>
              <a:t>     - </a:t>
            </a:r>
            <a:r>
              <a:rPr lang="cs-CZ" sz="7200" noProof="1"/>
              <a:t> </a:t>
            </a:r>
            <a:r>
              <a:rPr lang="cs-CZ" sz="7200" b="1" noProof="1"/>
              <a:t>social</a:t>
            </a:r>
            <a:r>
              <a:rPr lang="cs-CZ" sz="7200" noProof="1"/>
              <a:t> </a:t>
            </a:r>
            <a:r>
              <a:rPr lang="en-US" sz="7200" b="1" noProof="1"/>
              <a:t>problems with mobility  </a:t>
            </a:r>
            <a:r>
              <a:rPr lang="en-US" sz="7200" noProof="1"/>
              <a:t>(family, children) (-&gt;EPSR) rarely mentioned…</a:t>
            </a:r>
          </a:p>
          <a:p>
            <a:pPr marL="0" indent="0">
              <a:buNone/>
            </a:pPr>
            <a:r>
              <a:rPr lang="en-US" sz="7200" b="1" noProof="1">
                <a:highlight>
                  <a:srgbClr val="C0C0C0"/>
                </a:highlight>
              </a:rPr>
              <a:t>BENEFITS/PROPERTIES    </a:t>
            </a:r>
            <a:r>
              <a:rPr lang="en-US" sz="7200" noProof="1">
                <a:highlight>
                  <a:srgbClr val="C0C0C0"/>
                </a:highlight>
              </a:rPr>
              <a:t>helping to employment </a:t>
            </a:r>
            <a:r>
              <a:rPr lang="cs-CZ" sz="7200" noProof="1">
                <a:highlight>
                  <a:srgbClr val="C0C0C0"/>
                </a:highlight>
              </a:rPr>
              <a:t>of alumni</a:t>
            </a:r>
            <a:r>
              <a:rPr lang="en-US" sz="7200" noProof="1">
                <a:highlight>
                  <a:srgbClr val="C0C0C0"/>
                </a:highlight>
              </a:rPr>
              <a:t> in wider applicability</a:t>
            </a:r>
            <a:endParaRPr lang="en-US" sz="7200" b="1" noProof="1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en-US" sz="7200" noProof="1"/>
              <a:t>    -   professional </a:t>
            </a:r>
            <a:r>
              <a:rPr lang="en-US" sz="7200" b="1" noProof="1"/>
              <a:t>responsability</a:t>
            </a:r>
            <a:r>
              <a:rPr lang="cs-CZ" sz="7200" b="1" noProof="1"/>
              <a:t> </a:t>
            </a:r>
            <a:r>
              <a:rPr lang="cs-CZ" sz="7200" noProof="1"/>
              <a:t>and </a:t>
            </a:r>
            <a:r>
              <a:rPr lang="cs-CZ" sz="7200" b="1" noProof="1"/>
              <a:t>stress resistance</a:t>
            </a:r>
            <a:endParaRPr lang="en-US" sz="7200" b="1" noProof="1"/>
          </a:p>
          <a:p>
            <a:pPr marL="0" indent="0">
              <a:buNone/>
            </a:pPr>
            <a:r>
              <a:rPr lang="en-US" sz="7200" b="1" noProof="1"/>
              <a:t>    -   </a:t>
            </a:r>
            <a:r>
              <a:rPr lang="cs-CZ" sz="7200" noProof="1"/>
              <a:t>used to </a:t>
            </a:r>
            <a:r>
              <a:rPr lang="en-US" sz="7200" b="1" noProof="1"/>
              <a:t>work systematicly </a:t>
            </a:r>
            <a:r>
              <a:rPr lang="en-US" sz="7200" noProof="1"/>
              <a:t>and carefully</a:t>
            </a:r>
          </a:p>
          <a:p>
            <a:pPr marL="0" indent="0">
              <a:buNone/>
            </a:pPr>
            <a:r>
              <a:rPr lang="en-US" sz="7200" b="1" noProof="1"/>
              <a:t>    -   self-management</a:t>
            </a:r>
          </a:p>
          <a:p>
            <a:pPr marL="0" indent="0">
              <a:buNone/>
            </a:pPr>
            <a:r>
              <a:rPr lang="en-US" sz="7200" b="1" noProof="1"/>
              <a:t>    -   flexibility</a:t>
            </a:r>
            <a:r>
              <a:rPr lang="en-US" sz="7200" noProof="1"/>
              <a:t> in time management and working conditions (motivation is needed) </a:t>
            </a:r>
          </a:p>
          <a:p>
            <a:pPr marL="0" indent="0">
              <a:buNone/>
            </a:pPr>
            <a:r>
              <a:rPr lang="en-US" sz="7200" noProof="1"/>
              <a:t>         e.g. situation during Covid (anxiety &lt;-&gt; flexibility)</a:t>
            </a:r>
          </a:p>
          <a:p>
            <a:pPr marL="0" indent="0">
              <a:buNone/>
            </a:pPr>
            <a:endParaRPr lang="en-US" sz="7200" b="1" noProof="1">
              <a:highlight>
                <a:srgbClr val="C0C0C0"/>
              </a:highlight>
            </a:endParaRPr>
          </a:p>
          <a:p>
            <a:pPr marL="0" indent="0">
              <a:buNone/>
            </a:pPr>
            <a:endParaRPr lang="cs-CZ" sz="72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667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5A9B9-4A4C-446D-B200-BA355317173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4000" dirty="0">
                <a:highlight>
                  <a:srgbClr val="99CCFF"/>
                </a:highlight>
              </a:rPr>
              <a:t>RELATION</a:t>
            </a:r>
            <a:br>
              <a:rPr lang="cs-CZ" sz="4000" dirty="0">
                <a:highlight>
                  <a:srgbClr val="C0C0C0"/>
                </a:highlight>
              </a:rPr>
            </a:br>
            <a:r>
              <a:rPr lang="cs-CZ" sz="4000" dirty="0">
                <a:highlight>
                  <a:srgbClr val="C0C0C0"/>
                </a:highlight>
              </a:rPr>
              <a:t>EDUCATION SYSTEM-LABOR MARKET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BCF21E-7595-4F55-8017-7F3D67BFB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9350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noProof="1">
                <a:highlight>
                  <a:srgbClr val="99CCFF"/>
                </a:highlight>
              </a:rPr>
              <a:t>INSTRUMENTS FOR MAPPING  OF RELATION </a:t>
            </a:r>
            <a:r>
              <a:rPr lang="cs-CZ" sz="1800" noProof="1">
                <a:highlight>
                  <a:srgbClr val="99CCFF"/>
                </a:highlight>
              </a:rPr>
              <a:t>   </a:t>
            </a:r>
            <a:r>
              <a:rPr lang="cs-CZ" sz="1800" noProof="1"/>
              <a:t>tracking by</a:t>
            </a:r>
            <a:endParaRPr lang="en-US" sz="1800" noProof="1"/>
          </a:p>
          <a:p>
            <a:pPr marL="0" indent="0">
              <a:buNone/>
            </a:pPr>
            <a:r>
              <a:rPr lang="en-US" sz="2200" noProof="1">
                <a:highlight>
                  <a:srgbClr val="C0C0C0"/>
                </a:highlight>
              </a:rPr>
              <a:t> </a:t>
            </a:r>
            <a:r>
              <a:rPr lang="en-US" sz="2000" noProof="1">
                <a:highlight>
                  <a:srgbClr val="C0C0C0"/>
                </a:highlight>
              </a:rPr>
              <a:t>quantitative indicators  </a:t>
            </a:r>
          </a:p>
          <a:p>
            <a:pPr marL="0" indent="0">
              <a:buNone/>
            </a:pPr>
            <a:r>
              <a:rPr lang="en-US" sz="1800" noProof="1"/>
              <a:t>     </a:t>
            </a:r>
            <a:r>
              <a:rPr lang="en-US" sz="1800" b="1" noProof="1"/>
              <a:t>applicable number of graduates </a:t>
            </a:r>
            <a:r>
              <a:rPr lang="cs-CZ" sz="1800" noProof="1"/>
              <a:t>if the job market can absorb them</a:t>
            </a:r>
            <a:endParaRPr lang="cs-CZ" sz="1800" dirty="0"/>
          </a:p>
          <a:p>
            <a:pPr marL="0" indent="0">
              <a:buNone/>
            </a:pPr>
            <a:r>
              <a:rPr lang="cs-CZ" sz="1800" b="1" noProof="1"/>
              <a:t>   </a:t>
            </a:r>
            <a:r>
              <a:rPr lang="en-US" sz="1800" b="1" noProof="1"/>
              <a:t> </a:t>
            </a:r>
            <a:r>
              <a:rPr lang="en-US" sz="1600" noProof="1"/>
              <a:t>Dir</a:t>
            </a:r>
            <a:r>
              <a:rPr lang="cs-CZ" sz="1600" noProof="1"/>
              <a:t>.</a:t>
            </a:r>
            <a:r>
              <a:rPr lang="en-US" sz="1600" noProof="1"/>
              <a:t> EC 912/2013, processing Dir</a:t>
            </a:r>
            <a:r>
              <a:rPr lang="cs-CZ" sz="1600" noProof="1"/>
              <a:t>.</a:t>
            </a:r>
            <a:r>
              <a:rPr lang="en-US" sz="1600" noProof="1"/>
              <a:t> of EP 452/2008</a:t>
            </a:r>
          </a:p>
          <a:p>
            <a:pPr marL="0" indent="0">
              <a:buNone/>
            </a:pPr>
            <a:r>
              <a:rPr lang="en-US" sz="1800" noProof="1"/>
              <a:t>     eg. Germany  (ca 83 %</a:t>
            </a:r>
            <a:r>
              <a:rPr lang="cs-CZ" sz="1800" noProof="1"/>
              <a:t>M, 13</a:t>
            </a:r>
            <a:r>
              <a:rPr lang="en-US" sz="1800" noProof="1"/>
              <a:t> % with ed., 5%another)</a:t>
            </a:r>
            <a:r>
              <a:rPr lang="cs-CZ" sz="1800" noProof="1"/>
              <a:t>, CR – Basic Art Schools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noProof="1"/>
          </a:p>
          <a:p>
            <a:pPr marL="0" indent="0">
              <a:spcBef>
                <a:spcPts val="0"/>
              </a:spcBef>
              <a:buNone/>
            </a:pPr>
            <a:r>
              <a:rPr lang="cs-CZ" sz="1800" b="1" noProof="1"/>
              <a:t>    </a:t>
            </a:r>
            <a:r>
              <a:rPr lang="en-US" sz="1800" b="1" noProof="1"/>
              <a:t>structural dis/balances </a:t>
            </a:r>
            <a:r>
              <a:rPr lang="cs-CZ" sz="1800" b="1" noProof="1"/>
              <a:t>in the job market</a:t>
            </a:r>
            <a:r>
              <a:rPr lang="en-US" sz="1800" b="1" noProof="1"/>
              <a:t> </a:t>
            </a:r>
            <a:r>
              <a:rPr lang="en-US" sz="1800" noProof="1"/>
              <a:t>(structural un/underemployment)</a:t>
            </a:r>
            <a:endParaRPr lang="en-US" sz="1800" b="1" noProof="1"/>
          </a:p>
          <a:p>
            <a:pPr marL="0" indent="0">
              <a:spcBef>
                <a:spcPts val="0"/>
              </a:spcBef>
              <a:buNone/>
            </a:pPr>
            <a:r>
              <a:rPr lang="en-US" sz="1800" b="1" noProof="1"/>
              <a:t>   </a:t>
            </a:r>
            <a:r>
              <a:rPr lang="en-US" sz="2400" noProof="1"/>
              <a:t> </a:t>
            </a:r>
            <a:r>
              <a:rPr lang="en-US" sz="1800" noProof="1"/>
              <a:t>overhan</a:t>
            </a:r>
            <a:r>
              <a:rPr lang="cs-CZ" sz="1800" noProof="1"/>
              <a:t>g or</a:t>
            </a:r>
            <a:r>
              <a:rPr lang="en-US" sz="1800" noProof="1"/>
              <a:t> </a:t>
            </a:r>
            <a:r>
              <a:rPr lang="cs-CZ" sz="1800" noProof="1"/>
              <a:t>shortage</a:t>
            </a:r>
            <a:r>
              <a:rPr lang="en-US" sz="1800" noProof="1"/>
              <a:t> in special professions – e.g. some instruments in orchestras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noProof="1"/>
              <a:t>     </a:t>
            </a:r>
            <a:r>
              <a:rPr lang="en-US" sz="1800" noProof="1"/>
              <a:t>(income differencies deform also job market)</a:t>
            </a:r>
            <a:endParaRPr lang="en-US" sz="1800" b="1" noProof="1"/>
          </a:p>
          <a:p>
            <a:pPr marL="0" indent="0">
              <a:buNone/>
            </a:pPr>
            <a:r>
              <a:rPr lang="en-US" sz="2800" noProof="1"/>
              <a:t>   </a:t>
            </a:r>
            <a:r>
              <a:rPr lang="en-US" sz="2000" noProof="1">
                <a:highlight>
                  <a:srgbClr val="C0C0C0"/>
                </a:highlight>
              </a:rPr>
              <a:t>qualitative indicators </a:t>
            </a:r>
            <a:r>
              <a:rPr lang="en-US" sz="2000" noProof="1"/>
              <a:t>if </a:t>
            </a:r>
            <a:r>
              <a:rPr lang="en-US" sz="1800" noProof="1">
                <a:highlight>
                  <a:srgbClr val="99CCFF"/>
                </a:highlight>
              </a:rPr>
              <a:t> schools offer</a:t>
            </a:r>
            <a:r>
              <a:rPr lang="cs-CZ" sz="1800" noProof="1">
                <a:highlight>
                  <a:srgbClr val="99CCFF"/>
                </a:highlight>
              </a:rPr>
              <a:t> and produce</a:t>
            </a:r>
            <a:endParaRPr lang="en-US" sz="1800" noProof="1">
              <a:highlight>
                <a:srgbClr val="99CCFF"/>
              </a:highlight>
            </a:endParaRPr>
          </a:p>
          <a:p>
            <a:pPr marL="0" indent="0">
              <a:buNone/>
            </a:pPr>
            <a:r>
              <a:rPr lang="en-US" sz="2400" b="1" noProof="1"/>
              <a:t>    </a:t>
            </a:r>
            <a:r>
              <a:rPr lang="en-US" sz="1800" b="1" noProof="1"/>
              <a:t>technical and artistic quality </a:t>
            </a:r>
            <a:r>
              <a:rPr lang="en-US" sz="1800" noProof="1"/>
              <a:t>(core of curriculum</a:t>
            </a:r>
            <a:r>
              <a:rPr lang="cs-CZ" sz="1800" noProof="1"/>
              <a:t>, syllabus</a:t>
            </a:r>
            <a:r>
              <a:rPr lang="en-US" sz="1800" noProof="1"/>
              <a:t>)</a:t>
            </a:r>
            <a:r>
              <a:rPr lang="en-US" sz="1800" b="1" noProof="1"/>
              <a:t> </a:t>
            </a:r>
            <a:r>
              <a:rPr lang="en-US" sz="1800" noProof="1"/>
              <a:t>as a main factor </a:t>
            </a:r>
            <a:endParaRPr lang="cs-CZ" sz="1800" noProof="1"/>
          </a:p>
          <a:p>
            <a:pPr marL="0" indent="0">
              <a:buNone/>
            </a:pPr>
            <a:r>
              <a:rPr lang="cs-CZ" sz="1800" noProof="1"/>
              <a:t>      </a:t>
            </a:r>
            <a:r>
              <a:rPr lang="en-US" sz="1800" noProof="1"/>
              <a:t>for success </a:t>
            </a:r>
            <a:r>
              <a:rPr lang="cs-CZ" sz="1800" noProof="1"/>
              <a:t> of alumni  </a:t>
            </a:r>
            <a:r>
              <a:rPr lang="en-US" sz="1800" noProof="1"/>
              <a:t>in the labor</a:t>
            </a:r>
            <a:r>
              <a:rPr lang="cs-CZ" sz="1800" noProof="1"/>
              <a:t> </a:t>
            </a:r>
            <a:r>
              <a:rPr lang="en-US" sz="1800" noProof="1"/>
              <a:t>market</a:t>
            </a:r>
            <a:r>
              <a:rPr lang="en-US" sz="1800" b="1" noProof="1"/>
              <a:t>  </a:t>
            </a:r>
            <a:r>
              <a:rPr lang="cs-CZ" sz="1800" noProof="1"/>
              <a:t>(evaluation/certification)</a:t>
            </a:r>
            <a:endParaRPr lang="en-US" sz="1800" noProof="1"/>
          </a:p>
          <a:p>
            <a:pPr marL="0" indent="0">
              <a:buNone/>
            </a:pPr>
            <a:r>
              <a:rPr lang="en-US" sz="1800" b="1" noProof="1"/>
              <a:t>     corresponding and perspective concept of curriculum  </a:t>
            </a:r>
            <a:r>
              <a:rPr lang="en-US" sz="1800" noProof="1"/>
              <a:t>reflecting and antipating needs </a:t>
            </a:r>
          </a:p>
          <a:p>
            <a:pPr marL="0" indent="0">
              <a:buNone/>
            </a:pPr>
            <a:r>
              <a:rPr lang="en-US" sz="1800" noProof="1"/>
              <a:t>     of the society </a:t>
            </a:r>
            <a:r>
              <a:rPr lang="en-US" sz="1800" noProof="1">
                <a:highlight>
                  <a:srgbClr val="C0C0C0"/>
                </a:highlight>
              </a:rPr>
              <a:t>may not correspond to current political priorities </a:t>
            </a:r>
            <a:endParaRPr lang="en-US" b="1" noProof="1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11BCDD98-379C-437E-AF15-3CCADCC6EFD9}"/>
              </a:ext>
            </a:extLst>
          </p:cNvPr>
          <p:cNvCxnSpPr/>
          <p:nvPr/>
        </p:nvCxnSpPr>
        <p:spPr>
          <a:xfrm flipV="1">
            <a:off x="5076056" y="1178351"/>
            <a:ext cx="14418" cy="184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55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862A6-F0A3-4FA7-8094-01DCD76473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4000" dirty="0">
                <a:highlight>
                  <a:srgbClr val="99CCFF"/>
                </a:highlight>
              </a:rPr>
              <a:t>TOP FUTURE SKILLS</a:t>
            </a:r>
            <a:r>
              <a:rPr lang="cs-CZ" sz="4000" dirty="0">
                <a:highlight>
                  <a:srgbClr val="C0C0C0"/>
                </a:highlight>
              </a:rPr>
              <a:t> </a:t>
            </a:r>
            <a:r>
              <a:rPr lang="en-US" sz="4000" dirty="0">
                <a:highlight>
                  <a:srgbClr val="C0C0C0"/>
                </a:highlight>
              </a:rPr>
              <a:t>chosen by employers for future job market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688C14-8FC0-4F45-9A7A-49A2DA6C22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WORLD ECONOMIC FORUM 2020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60F555-232D-4386-85A2-8CEC00B049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/>
              <a:t>Analytical and critical thinking</a:t>
            </a:r>
          </a:p>
          <a:p>
            <a:r>
              <a:rPr lang="en-US" sz="2600" dirty="0"/>
              <a:t>Problem-solving</a:t>
            </a:r>
          </a:p>
          <a:p>
            <a:r>
              <a:rPr lang="en-US" sz="2600" dirty="0">
                <a:highlight>
                  <a:srgbClr val="99CCFF"/>
                </a:highlight>
              </a:rPr>
              <a:t>Self-management and active learning</a:t>
            </a:r>
          </a:p>
          <a:p>
            <a:r>
              <a:rPr lang="en-US" sz="2600" dirty="0" err="1">
                <a:highlight>
                  <a:srgbClr val="99CCFF"/>
                </a:highlight>
              </a:rPr>
              <a:t>Resil</a:t>
            </a:r>
            <a:r>
              <a:rPr lang="cs-CZ" sz="2600" dirty="0">
                <a:highlight>
                  <a:srgbClr val="99CCFF"/>
                </a:highlight>
              </a:rPr>
              <a:t>i</a:t>
            </a:r>
            <a:r>
              <a:rPr lang="en-US" sz="2600" dirty="0" err="1">
                <a:highlight>
                  <a:srgbClr val="99CCFF"/>
                </a:highlight>
              </a:rPr>
              <a:t>ence</a:t>
            </a:r>
            <a:r>
              <a:rPr lang="en-US" sz="2600" dirty="0">
                <a:highlight>
                  <a:srgbClr val="99CCFF"/>
                </a:highlight>
              </a:rPr>
              <a:t>, stress tolerance and flexibility</a:t>
            </a:r>
          </a:p>
          <a:p>
            <a:endParaRPr lang="en-US" sz="2100" dirty="0">
              <a:highlight>
                <a:srgbClr val="99CCFF"/>
              </a:highlight>
            </a:endParaRPr>
          </a:p>
          <a:p>
            <a:pPr marL="0" indent="0">
              <a:buNone/>
            </a:pPr>
            <a:r>
              <a:rPr lang="en-US" sz="1600" dirty="0"/>
              <a:t>New information</a:t>
            </a:r>
          </a:p>
          <a:p>
            <a:r>
              <a:rPr lang="en-US" sz="1600" dirty="0">
                <a:hlinkClick r:id="rId2"/>
              </a:rPr>
              <a:t>European </a:t>
            </a:r>
            <a:r>
              <a:rPr lang="en-US" sz="1600" dirty="0" err="1">
                <a:hlinkClick r:id="rId2"/>
              </a:rPr>
              <a:t>Commmission</a:t>
            </a:r>
            <a:r>
              <a:rPr lang="en-US" sz="1600" dirty="0">
                <a:hlinkClick r:id="rId2"/>
              </a:rPr>
              <a:t> - Brussels Economic Forum 2021 - Videos (europa.eu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expectation: massive retraining  </a:t>
            </a:r>
          </a:p>
          <a:p>
            <a:pPr marL="0" indent="0">
              <a:buNone/>
            </a:pPr>
            <a:r>
              <a:rPr lang="en-US" sz="1600" dirty="0"/>
              <a:t>      and additional education…</a:t>
            </a:r>
          </a:p>
          <a:p>
            <a:pPr marL="0" indent="0">
              <a:buNone/>
            </a:pPr>
            <a:r>
              <a:rPr lang="en-US" sz="1600" dirty="0"/>
              <a:t>      &lt; 50% retraining and future education</a:t>
            </a:r>
          </a:p>
          <a:p>
            <a:pPr marL="0" indent="0">
              <a:buNone/>
            </a:pPr>
            <a:r>
              <a:rPr lang="en-US" sz="1600" dirty="0"/>
              <a:t>      trend – self-management in fluid economy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881F2FC-CD54-48D6-938D-769690FE2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KINGSTON UNIVERSITY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19CFD31-4911-484E-BA0C-139F2A8106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Problem solving</a:t>
            </a:r>
          </a:p>
          <a:p>
            <a:r>
              <a:rPr lang="en-US" dirty="0">
                <a:highlight>
                  <a:srgbClr val="99CCFF"/>
                </a:highlight>
              </a:rPr>
              <a:t>Communication</a:t>
            </a:r>
          </a:p>
          <a:p>
            <a:r>
              <a:rPr lang="en-US" dirty="0"/>
              <a:t>Critical thinking</a:t>
            </a:r>
          </a:p>
          <a:p>
            <a:r>
              <a:rPr lang="en-US" dirty="0"/>
              <a:t>Digital skills</a:t>
            </a:r>
          </a:p>
          <a:p>
            <a:r>
              <a:rPr lang="en-US" dirty="0">
                <a:highlight>
                  <a:srgbClr val="99CCFF"/>
                </a:highlight>
              </a:rPr>
              <a:t>Analytical skills</a:t>
            </a:r>
          </a:p>
          <a:p>
            <a:r>
              <a:rPr lang="en-US" dirty="0">
                <a:highlight>
                  <a:srgbClr val="99CCFF"/>
                </a:highlight>
              </a:rPr>
              <a:t>Initiative</a:t>
            </a:r>
          </a:p>
          <a:p>
            <a:r>
              <a:rPr lang="en-US" dirty="0">
                <a:highlight>
                  <a:srgbClr val="99CCFF"/>
                </a:highlight>
              </a:rPr>
              <a:t>Adaptability</a:t>
            </a:r>
          </a:p>
          <a:p>
            <a:r>
              <a:rPr lang="en-US" dirty="0">
                <a:highlight>
                  <a:srgbClr val="99CCFF"/>
                </a:highlight>
              </a:rPr>
              <a:t>Creativity</a:t>
            </a:r>
          </a:p>
          <a:p>
            <a:r>
              <a:rPr lang="en-US" dirty="0">
                <a:highlight>
                  <a:srgbClr val="99CCFF"/>
                </a:highlight>
              </a:rPr>
              <a:t>Relationship building</a:t>
            </a:r>
          </a:p>
          <a:p>
            <a:r>
              <a:rPr lang="en-US" dirty="0">
                <a:highlight>
                  <a:srgbClr val="99CCFF"/>
                </a:highlight>
              </a:rPr>
              <a:t>Questioning mindset</a:t>
            </a:r>
          </a:p>
        </p:txBody>
      </p:sp>
    </p:spTree>
    <p:extLst>
      <p:ext uri="{BB962C8B-B14F-4D97-AF65-F5344CB8AC3E}">
        <p14:creationId xmlns:p14="http://schemas.microsoft.com/office/powerpoint/2010/main" val="218851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1AAB5-A727-409E-8F8E-6C156467A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6931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4000" dirty="0">
                <a:highlight>
                  <a:srgbClr val="C0C0C0"/>
                </a:highlight>
              </a:rPr>
              <a:t>LABOR MARKET SITUATION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A4F002-A34D-4DA1-B425-EA2A4846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9931"/>
            <a:ext cx="8229600" cy="4983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highlight>
                  <a:srgbClr val="99CCFF"/>
                </a:highlight>
              </a:rPr>
              <a:t>STRATEGIES</a:t>
            </a:r>
            <a:r>
              <a:rPr lang="cs-CZ" sz="2400" dirty="0">
                <a:highlight>
                  <a:srgbClr val="99CCFF"/>
                </a:highlight>
              </a:rPr>
              <a:t> - PERSPECTIVE</a:t>
            </a:r>
            <a:r>
              <a:rPr lang="en-US" sz="2400" dirty="0">
                <a:highlight>
                  <a:srgbClr val="99CCFF"/>
                </a:highlight>
              </a:rPr>
              <a:t>/STATISTICS</a:t>
            </a:r>
            <a:r>
              <a:rPr lang="cs-CZ" sz="2400" dirty="0">
                <a:highlight>
                  <a:srgbClr val="99CCFF"/>
                </a:highlight>
              </a:rPr>
              <a:t>-PRESENT</a:t>
            </a:r>
            <a:r>
              <a:rPr lang="en-US" sz="2400" dirty="0">
                <a:highlight>
                  <a:srgbClr val="99CCFF"/>
                </a:highlight>
              </a:rPr>
              <a:t>/</a:t>
            </a:r>
            <a:r>
              <a:rPr lang="cs-CZ" sz="2400" dirty="0">
                <a:highlight>
                  <a:srgbClr val="99CCFF"/>
                </a:highlight>
              </a:rPr>
              <a:t>REACTIONS</a:t>
            </a:r>
            <a:r>
              <a:rPr lang="en-US" sz="2400" dirty="0">
                <a:highlight>
                  <a:srgbClr val="99CCFF"/>
                </a:highlight>
              </a:rPr>
              <a:t> </a:t>
            </a:r>
          </a:p>
          <a:p>
            <a:pPr marL="0" indent="0">
              <a:buNone/>
            </a:pPr>
            <a:r>
              <a:rPr lang="en-US" sz="1900" b="1" dirty="0">
                <a:highlight>
                  <a:srgbClr val="C0C0C0"/>
                </a:highlight>
              </a:rPr>
              <a:t>STRATEGIES AND PREDICTIONS  </a:t>
            </a:r>
            <a:r>
              <a:rPr lang="en-US" sz="1900" dirty="0"/>
              <a:t>(anchors for advocacy)</a:t>
            </a:r>
          </a:p>
          <a:p>
            <a:pPr marL="0" indent="0">
              <a:buNone/>
            </a:pPr>
            <a:r>
              <a:rPr lang="en-US" sz="1900" b="1" dirty="0"/>
              <a:t> </a:t>
            </a:r>
            <a:r>
              <a:rPr lang="en-US" sz="1900" dirty="0"/>
              <a:t>refer to EU documents </a:t>
            </a:r>
            <a:r>
              <a:rPr lang="en-US" sz="1900" b="1" dirty="0"/>
              <a:t>– </a:t>
            </a:r>
            <a:r>
              <a:rPr lang="en-US" sz="1900" b="1" i="1" dirty="0"/>
              <a:t>European Pillar of Social Rights </a:t>
            </a:r>
            <a:r>
              <a:rPr lang="en-US" sz="1900" i="1" dirty="0"/>
              <a:t>2019-24</a:t>
            </a:r>
          </a:p>
          <a:p>
            <a:pPr marL="0" indent="0">
              <a:buNone/>
            </a:pPr>
            <a:r>
              <a:rPr lang="en-US" sz="1900" dirty="0"/>
              <a:t>National documents of ministries – CR-</a:t>
            </a:r>
            <a:r>
              <a:rPr lang="en-US" sz="1900" i="1" dirty="0"/>
              <a:t>National Concept for the Implementation of Cohesion Policy, Strategic Framework for Employment Policy until 2030, Strategies of Cultural and Creative Industries, State Culture Policy </a:t>
            </a:r>
          </a:p>
          <a:p>
            <a:pPr marL="0" indent="0">
              <a:buNone/>
            </a:pPr>
            <a:r>
              <a:rPr lang="en-US" sz="1900" i="1" dirty="0">
                <a:highlight>
                  <a:srgbClr val="C0C0C0"/>
                </a:highlight>
              </a:rPr>
              <a:t>Priorities </a:t>
            </a:r>
            <a:r>
              <a:rPr lang="en-US" sz="1900" dirty="0">
                <a:highlight>
                  <a:srgbClr val="C0C0C0"/>
                </a:highlight>
              </a:rPr>
              <a:t> </a:t>
            </a:r>
            <a:r>
              <a:rPr lang="en-US" sz="1900" dirty="0"/>
              <a:t>common to ours </a:t>
            </a:r>
            <a:r>
              <a:rPr lang="en-US" sz="1900" i="1" dirty="0"/>
              <a:t>-education, retraining, balancing conditions for E/SE, respect to well-being…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highlight>
                <a:srgbClr val="C0C0C0"/>
              </a:highligh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highlight>
                  <a:srgbClr val="C0C0C0"/>
                </a:highlight>
              </a:rPr>
              <a:t>STATISTICS</a:t>
            </a:r>
            <a:r>
              <a:rPr lang="en-US" sz="1900" b="1" dirty="0">
                <a:highlight>
                  <a:srgbClr val="C0C0C0"/>
                </a:highlight>
              </a:rPr>
              <a:t>  - NORMS </a:t>
            </a:r>
            <a:r>
              <a:rPr lang="en-US" sz="1900" dirty="0">
                <a:highlight>
                  <a:srgbClr val="C0C0C0"/>
                </a:highlight>
              </a:rPr>
              <a:t>EUROSTAT- dir. ( statistics pedagogues, students, number of alumni and mobility)</a:t>
            </a:r>
            <a:r>
              <a:rPr lang="en-US" sz="1900" b="1" dirty="0">
                <a:highlight>
                  <a:srgbClr val="C0C0C0"/>
                </a:highlight>
              </a:rPr>
              <a:t> </a:t>
            </a:r>
            <a:r>
              <a:rPr lang="en-US" sz="1900" dirty="0">
                <a:highlight>
                  <a:srgbClr val="C0C0C0"/>
                </a:highlight>
              </a:rPr>
              <a:t>recommendations  - task tracking of alumni, EU 11/2017)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en-US" sz="1900" b="1" dirty="0">
                <a:highlight>
                  <a:srgbClr val="C0C0C0"/>
                </a:highlight>
              </a:rPr>
              <a:t>REAL DEVELOPMENT?</a:t>
            </a:r>
          </a:p>
          <a:p>
            <a:pPr marL="0" indent="0">
              <a:buNone/>
            </a:pPr>
            <a:r>
              <a:rPr lang="en-US" sz="1900" dirty="0"/>
              <a:t>What we are watching - Massive political support of IT competencies</a:t>
            </a:r>
          </a:p>
          <a:p>
            <a:pPr marL="0" indent="0">
              <a:buNone/>
            </a:pPr>
            <a:r>
              <a:rPr lang="en-US" sz="1900" dirty="0">
                <a:highlight>
                  <a:srgbClr val="99CCFF"/>
                </a:highlight>
              </a:rPr>
              <a:t>Reaction from  our field</a:t>
            </a:r>
            <a:r>
              <a:rPr lang="en-US" sz="1900" dirty="0"/>
              <a:t>: Criticism of underestimation of  more deeper classical education (philosophy, logic..), culture competence to recognize values needed for quality of life. Identify the manipulation hidden behind political rhetoric (-&gt; </a:t>
            </a:r>
            <a:r>
              <a:rPr lang="en-US" sz="1900" dirty="0" err="1"/>
              <a:t>Platon</a:t>
            </a:r>
            <a:r>
              <a:rPr lang="en-US" sz="1900" dirty="0"/>
              <a:t>), but also „opportunistic“ science argumentation…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4775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2FB37-8479-4453-8C9C-8493919B24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sz="4000" dirty="0">
                <a:highlight>
                  <a:srgbClr val="99CCFF"/>
                </a:highlight>
              </a:rPr>
              <a:t>MONITORING OF GRADUATES in CR</a:t>
            </a:r>
            <a:br>
              <a:rPr lang="en-US" sz="4000" dirty="0">
                <a:highlight>
                  <a:srgbClr val="C0C0C0"/>
                </a:highlight>
              </a:rPr>
            </a:br>
            <a:r>
              <a:rPr lang="en-US" sz="3600" dirty="0">
                <a:highlight>
                  <a:srgbClr val="C0C0C0"/>
                </a:highlight>
              </a:rPr>
              <a:t>Ministry of Education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88989E-3409-4D64-A91C-268DD263B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RECOMMENDATION of TRACKING GRADUATES 11/2017</a:t>
            </a:r>
          </a:p>
          <a:p>
            <a:pPr marL="0" indent="0">
              <a:buNone/>
            </a:pPr>
            <a:r>
              <a:rPr lang="en-US" sz="2400" dirty="0"/>
              <a:t>1/</a:t>
            </a:r>
            <a:r>
              <a:rPr lang="en-US" sz="2400" dirty="0">
                <a:highlight>
                  <a:srgbClr val="C0C0C0"/>
                </a:highlight>
              </a:rPr>
              <a:t>National Pedagogical Institute</a:t>
            </a:r>
          </a:p>
          <a:p>
            <a:pPr marL="0" indent="0">
              <a:buNone/>
            </a:pPr>
            <a:r>
              <a:rPr lang="en-US" sz="2400" i="1" dirty="0">
                <a:highlight>
                  <a:srgbClr val="99CCFF"/>
                </a:highlight>
              </a:rPr>
              <a:t>Employment of graduates in the labor market  </a:t>
            </a:r>
            <a:r>
              <a:rPr lang="en-US" sz="2400" i="1" dirty="0"/>
              <a:t>- </a:t>
            </a:r>
            <a:r>
              <a:rPr lang="en-US" sz="2400" dirty="0"/>
              <a:t>mapping</a:t>
            </a:r>
          </a:p>
          <a:p>
            <a:pPr marL="0" indent="0">
              <a:buNone/>
            </a:pPr>
            <a:r>
              <a:rPr lang="en-US" sz="2100" dirty="0">
                <a:highlight>
                  <a:srgbClr val="C0C0C0"/>
                </a:highlight>
              </a:rPr>
              <a:t>secondary education </a:t>
            </a:r>
            <a:r>
              <a:rPr lang="en-US" sz="2100" dirty="0"/>
              <a:t>(conservatories – segment higher vocational secondary education – Art and applied art). Quantitative and qualitative methods.</a:t>
            </a:r>
          </a:p>
          <a:p>
            <a:pPr marL="0" indent="0">
              <a:buNone/>
            </a:pPr>
            <a:r>
              <a:rPr lang="en-US" sz="2100" dirty="0"/>
              <a:t>Project: </a:t>
            </a:r>
            <a:r>
              <a:rPr lang="en-US" sz="2100" b="1" dirty="0"/>
              <a:t>INFOABSOLVENT </a:t>
            </a:r>
            <a:r>
              <a:rPr lang="en-US" sz="2100" dirty="0">
                <a:hlinkClick r:id="rId2"/>
              </a:rPr>
              <a:t>www.infoabs</a:t>
            </a:r>
            <a:r>
              <a:rPr lang="cs-CZ" sz="2100" dirty="0">
                <a:hlinkClick r:id="rId2"/>
              </a:rPr>
              <a:t>o</a:t>
            </a:r>
            <a:r>
              <a:rPr lang="en-US" sz="2100" dirty="0">
                <a:hlinkClick r:id="rId2"/>
              </a:rPr>
              <a:t>lvent.cz</a:t>
            </a:r>
            <a:endParaRPr lang="en-US" sz="2100" dirty="0"/>
          </a:p>
          <a:p>
            <a:pPr marL="0" indent="0">
              <a:buNone/>
            </a:pPr>
            <a:r>
              <a:rPr lang="en-US" sz="2000" dirty="0"/>
              <a:t>2/ </a:t>
            </a:r>
            <a:r>
              <a:rPr lang="en-US" sz="2400" dirty="0">
                <a:highlight>
                  <a:srgbClr val="C0C0C0"/>
                </a:highlight>
              </a:rPr>
              <a:t>Center for Higher Education Studies </a:t>
            </a:r>
          </a:p>
          <a:p>
            <a:pPr marL="0" indent="0">
              <a:buNone/>
            </a:pPr>
            <a:r>
              <a:rPr lang="en-US" sz="2400" i="1" dirty="0">
                <a:highlight>
                  <a:srgbClr val="99CCFF"/>
                </a:highlight>
              </a:rPr>
              <a:t>Employment of graduates in the labor market</a:t>
            </a:r>
          </a:p>
          <a:p>
            <a:pPr marL="0" indent="0">
              <a:buNone/>
            </a:pPr>
            <a:r>
              <a:rPr lang="en-US" sz="2100" dirty="0">
                <a:highlight>
                  <a:srgbClr val="C0C0C0"/>
                </a:highlight>
              </a:rPr>
              <a:t>tertiary education </a:t>
            </a:r>
            <a:r>
              <a:rPr lang="en-US" sz="2100" dirty="0"/>
              <a:t>(Academies, Universities)</a:t>
            </a:r>
          </a:p>
          <a:p>
            <a:pPr marL="0" indent="0">
              <a:buNone/>
            </a:pPr>
            <a:r>
              <a:rPr lang="en-US" sz="2100" dirty="0"/>
              <a:t>Projects: </a:t>
            </a:r>
            <a:r>
              <a:rPr lang="en-US" sz="2100" b="1" dirty="0"/>
              <a:t>EUROSTUDENT VII, EUROGRADUATE</a:t>
            </a:r>
          </a:p>
          <a:p>
            <a:pPr marL="0" indent="0">
              <a:buNone/>
            </a:pPr>
            <a:r>
              <a:rPr lang="en-US" sz="2100" dirty="0">
                <a:highlight>
                  <a:srgbClr val="99CCFF"/>
                </a:highlight>
              </a:rPr>
              <a:t>More details – in presentations of J. </a:t>
            </a:r>
            <a:r>
              <a:rPr lang="en-US" sz="2100" dirty="0" err="1">
                <a:highlight>
                  <a:srgbClr val="99CCFF"/>
                </a:highlight>
              </a:rPr>
              <a:t>Sedláček</a:t>
            </a:r>
            <a:r>
              <a:rPr lang="en-US" sz="2100" dirty="0">
                <a:highlight>
                  <a:srgbClr val="99CCFF"/>
                </a:highlight>
              </a:rPr>
              <a:t> a M. </a:t>
            </a:r>
            <a:r>
              <a:rPr lang="en-US" sz="2100" dirty="0" err="1">
                <a:highlight>
                  <a:srgbClr val="99CCFF"/>
                </a:highlight>
              </a:rPr>
              <a:t>Šmídová</a:t>
            </a:r>
            <a:endParaRPr lang="en-US" sz="2100" dirty="0">
              <a:highlight>
                <a:srgbClr val="99CC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7042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9E1A-3AD0-4A4C-9B31-B13158157CB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100" dirty="0">
                <a:highlight>
                  <a:srgbClr val="99CCFF"/>
                </a:highlight>
              </a:rPr>
              <a:t>MONITORING OF LABOR MARKET</a:t>
            </a:r>
            <a:br>
              <a:rPr lang="cs-CZ" sz="3100" dirty="0">
                <a:highlight>
                  <a:srgbClr val="C0C0C0"/>
                </a:highlight>
              </a:rPr>
            </a:br>
            <a:r>
              <a:rPr lang="cs-CZ" sz="3100" dirty="0">
                <a:highlight>
                  <a:srgbClr val="C0C0C0"/>
                </a:highlight>
              </a:rPr>
              <a:t> IN</a:t>
            </a:r>
            <a:r>
              <a:rPr lang="cs-CZ" dirty="0">
                <a:highlight>
                  <a:srgbClr val="C0C0C0"/>
                </a:highlight>
              </a:rPr>
              <a:t> </a:t>
            </a:r>
            <a:r>
              <a:rPr lang="cs-CZ" sz="3100" dirty="0">
                <a:highlight>
                  <a:srgbClr val="C0C0C0"/>
                </a:highlight>
              </a:rPr>
              <a:t>PERFORMING ARTS  -  CR </a:t>
            </a:r>
            <a:r>
              <a:rPr lang="en-US" sz="3100" dirty="0">
                <a:highlight>
                  <a:srgbClr val="C0C0C0"/>
                </a:highlight>
              </a:rPr>
              <a:t>Ministry of Culture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5DCD3A-94CE-47C7-9395-1535ECE2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 err="1">
                <a:highlight>
                  <a:srgbClr val="99CCFF"/>
                </a:highlight>
              </a:rPr>
              <a:t>ESSnet</a:t>
            </a:r>
            <a:r>
              <a:rPr lang="en-US" sz="1900" b="1" dirty="0">
                <a:highlight>
                  <a:srgbClr val="99CCFF"/>
                </a:highlight>
              </a:rPr>
              <a:t>-Culture European Statistical System Network on Culture, </a:t>
            </a:r>
            <a:r>
              <a:rPr lang="en-US" sz="1900" dirty="0">
                <a:highlight>
                  <a:srgbClr val="99CCFF"/>
                </a:highlight>
              </a:rPr>
              <a:t>2012, 556 pp</a:t>
            </a:r>
          </a:p>
          <a:p>
            <a:pPr marL="0" indent="0">
              <a:buNone/>
            </a:pPr>
            <a:r>
              <a:rPr lang="en-US" sz="1400" b="1" dirty="0">
                <a:highlight>
                  <a:srgbClr val="C0C0C0"/>
                </a:highlight>
              </a:rPr>
              <a:t>NIPOS/</a:t>
            </a:r>
            <a:r>
              <a:rPr lang="en-US" sz="1400" dirty="0">
                <a:highlight>
                  <a:srgbClr val="C0C0C0"/>
                </a:highlight>
              </a:rPr>
              <a:t>National Inf. and Counseling Center  in cooperation with </a:t>
            </a:r>
            <a:r>
              <a:rPr lang="en-US" sz="1400" b="1" dirty="0">
                <a:highlight>
                  <a:srgbClr val="C0C0C0"/>
                </a:highlight>
              </a:rPr>
              <a:t>Czech Statistical Office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b="1" dirty="0">
                <a:highlight>
                  <a:srgbClr val="99CCFF"/>
                </a:highlight>
              </a:rPr>
              <a:t>System Account of Culture  </a:t>
            </a:r>
            <a:r>
              <a:rPr lang="en-US" sz="1800" dirty="0"/>
              <a:t>since 2009</a:t>
            </a:r>
          </a:p>
          <a:p>
            <a:pPr marL="0" indent="0">
              <a:buNone/>
            </a:pPr>
            <a:r>
              <a:rPr lang="cs-CZ" sz="1800" b="1" dirty="0"/>
              <a:t>-</a:t>
            </a:r>
            <a:r>
              <a:rPr lang="en-US" sz="1800" b="1" dirty="0"/>
              <a:t>Questionnaire surveys </a:t>
            </a:r>
            <a:r>
              <a:rPr lang="en-US" sz="1800" dirty="0"/>
              <a:t>to professional ensembles with permanent positions + administration statistics</a:t>
            </a:r>
            <a:endParaRPr lang="en-US" sz="1800" i="1" dirty="0"/>
          </a:p>
          <a:p>
            <a:pPr marL="0" indent="0">
              <a:buNone/>
            </a:pPr>
            <a:r>
              <a:rPr lang="cs-CZ" sz="1800" b="1" dirty="0"/>
              <a:t>-</a:t>
            </a:r>
            <a:r>
              <a:rPr lang="en-US" sz="1800" b="1" dirty="0"/>
              <a:t>Labor force surveys </a:t>
            </a:r>
            <a:r>
              <a:rPr lang="en-US" sz="1800" dirty="0"/>
              <a:t>(processed by CSO – Dir. EUROSTAT since 2000) – low ISCO classification sensitivity (we need 4.-5. degree). </a:t>
            </a:r>
            <a:r>
              <a:rPr lang="en-US" sz="1800" dirty="0">
                <a:highlight>
                  <a:srgbClr val="C0C0C0"/>
                </a:highlight>
              </a:rPr>
              <a:t>For the needs of Ministry of Culture</a:t>
            </a:r>
          </a:p>
          <a:p>
            <a:pPr marL="0" indent="0">
              <a:buNone/>
            </a:pPr>
            <a:r>
              <a:rPr lang="en-US" sz="1800" b="1" dirty="0">
                <a:highlight>
                  <a:srgbClr val="C0C0C0"/>
                </a:highlight>
              </a:rPr>
              <a:t>Perspective </a:t>
            </a:r>
            <a:r>
              <a:rPr lang="en-US" sz="1800" dirty="0">
                <a:highlight>
                  <a:srgbClr val="C0C0C0"/>
                </a:highlight>
              </a:rPr>
              <a:t>-&gt; greater sensitivity to the full spectrum of sector and the situation of the workforce, especially self-employees (so far declaratively without tool specification)</a:t>
            </a:r>
          </a:p>
          <a:p>
            <a:pPr marL="0" indent="0">
              <a:buNone/>
            </a:pPr>
            <a:endParaRPr lang="en-US" sz="1800" b="1" dirty="0">
              <a:highlight>
                <a:srgbClr val="99CCFF"/>
              </a:highlight>
            </a:endParaRPr>
          </a:p>
          <a:p>
            <a:pPr marL="0" indent="0">
              <a:buNone/>
            </a:pPr>
            <a:r>
              <a:rPr lang="en-US" sz="1800" b="1" dirty="0">
                <a:highlight>
                  <a:srgbClr val="99CCFF"/>
                </a:highlight>
              </a:rPr>
              <a:t>Research projects- Arts Institute</a:t>
            </a:r>
          </a:p>
          <a:p>
            <a:pPr marL="0" indent="0">
              <a:buNone/>
            </a:pPr>
            <a:r>
              <a:rPr lang="en-US" sz="1800" b="1" dirty="0"/>
              <a:t>Labor market analysis in the field of performing arts </a:t>
            </a:r>
            <a:r>
              <a:rPr lang="en-US" sz="1800" i="1" dirty="0"/>
              <a:t>– dance, music (classical m.)</a:t>
            </a:r>
          </a:p>
          <a:p>
            <a:pPr marL="0" indent="0">
              <a:buNone/>
            </a:pPr>
            <a:r>
              <a:rPr lang="en-US" sz="1800" dirty="0"/>
              <a:t>Survey to alumni students, </a:t>
            </a:r>
            <a:r>
              <a:rPr lang="en-US" sz="1800" dirty="0" err="1"/>
              <a:t>potencial</a:t>
            </a:r>
            <a:r>
              <a:rPr lang="en-US" sz="1800" dirty="0"/>
              <a:t> </a:t>
            </a:r>
            <a:r>
              <a:rPr lang="en-US" sz="1800" dirty="0" err="1"/>
              <a:t>emploeyers</a:t>
            </a:r>
            <a:r>
              <a:rPr lang="en-US" sz="1800" dirty="0"/>
              <a:t>, interviews with people in different working positions (representative selection). Problem- correct statistical induction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313881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2935</TotalTime>
  <Words>1612</Words>
  <Application>Microsoft Office PowerPoint</Application>
  <PresentationFormat>Předvádění na obrazovce (4:3)</PresentationFormat>
  <Paragraphs>159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   KEY DEFAULT WORDS </vt:lpstr>
      <vt:lpstr>ARTIST STATUS</vt:lpstr>
      <vt:lpstr>EMPLOYMENT</vt:lpstr>
      <vt:lpstr>SPECIFITY OF WORK IN Performing arts MUSIC</vt:lpstr>
      <vt:lpstr>RELATION EDUCATION SYSTEM-LABOR MARKET</vt:lpstr>
      <vt:lpstr>TOP FUTURE SKILLS chosen by employers for future job market</vt:lpstr>
      <vt:lpstr>LABOR MARKET SITUATION</vt:lpstr>
      <vt:lpstr>MONITORING OF GRADUATES in CR Ministry of Education</vt:lpstr>
      <vt:lpstr>MONITORING OF LABOR MARKET  IN PERFORMING ARTS  -  CR Ministry of Culture</vt:lpstr>
      <vt:lpstr> POSSIBLE RECOMMENDATION – EDUCATION SYSTEM </vt:lpstr>
      <vt:lpstr>POSSIBLE RECOMMENDATIONS LABOR MARKET</vt:lpstr>
      <vt:lpstr>CONTACT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„násilí“ v kultuře</dc:title>
  <dc:creator>lenka.dohnalova</dc:creator>
  <cp:lastModifiedBy>Lenka Dohnalová</cp:lastModifiedBy>
  <cp:revision>271</cp:revision>
  <dcterms:created xsi:type="dcterms:W3CDTF">2018-11-26T14:14:18Z</dcterms:created>
  <dcterms:modified xsi:type="dcterms:W3CDTF">2021-10-01T07:19:58Z</dcterms:modified>
</cp:coreProperties>
</file>