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2" r:id="rId3"/>
    <p:sldId id="313" r:id="rId4"/>
    <p:sldId id="284" r:id="rId5"/>
    <p:sldId id="288" r:id="rId6"/>
    <p:sldId id="295" r:id="rId7"/>
    <p:sldId id="296" r:id="rId8"/>
    <p:sldId id="289" r:id="rId9"/>
    <p:sldId id="286" r:id="rId10"/>
    <p:sldId id="297" r:id="rId11"/>
    <p:sldId id="299" r:id="rId12"/>
    <p:sldId id="300" r:id="rId13"/>
    <p:sldId id="298" r:id="rId14"/>
    <p:sldId id="302" r:id="rId15"/>
    <p:sldId id="301" r:id="rId16"/>
    <p:sldId id="303" r:id="rId17"/>
    <p:sldId id="304" r:id="rId18"/>
    <p:sldId id="305" r:id="rId19"/>
    <p:sldId id="306" r:id="rId20"/>
    <p:sldId id="308" r:id="rId21"/>
    <p:sldId id="307" r:id="rId22"/>
    <p:sldId id="309" r:id="rId23"/>
    <p:sldId id="310" r:id="rId24"/>
    <p:sldId id="271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0" d="100"/>
          <a:sy n="80" d="100"/>
        </p:scale>
        <p:origin x="90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F44E-96AA-4F42-8FBE-8DA5B0C49606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3F44E-96AA-4F42-8FBE-8DA5B0C49606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026F5-6421-4DB8-9CA2-982F8AA4B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education/sites/default/files/document-library-docs/et-monitor-report-2019-czech-republic_cs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rograduate.eu/" TargetMode="External"/><Relationship Id="rId2" Type="http://schemas.openxmlformats.org/officeDocument/2006/relationships/hyperlink" Target="https://ec.europa.eu/education/news/launch-of-the-pilot-eurograduate-survey_c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svs.cz/o-csvs/" TargetMode="External"/><Relationship Id="rId2" Type="http://schemas.openxmlformats.org/officeDocument/2006/relationships/hyperlink" Target="https://www.infoabsolvent.c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atistikakultury.cz/wp-content/uploads/2020/09/SYSTEM_UCTU_KULTURY_metodika_2019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ologna_Process" TargetMode="External"/><Relationship Id="rId2" Type="http://schemas.openxmlformats.org/officeDocument/2006/relationships/hyperlink" Target="https://www.epr.eu/what-we-do/policy-analysis/european-pillar-of-social-right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.europa.eu/assets/eac/culture/library/reports/ess-net-report_en.pdf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ulturenet.cz/knihovna/studie-navazne-uplatnitelnosti-umeleckeho-personalu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lenka.dohnalova@idu.cz" TargetMode="External"/><Relationship Id="rId2" Type="http://schemas.openxmlformats.org/officeDocument/2006/relationships/hyperlink" Target="http://www.chr-cmc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mailto:ld@npx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so.cz/csu/vykazy/vyberove_setreni_pracovnich_sil" TargetMode="External"/><Relationship Id="rId2" Type="http://schemas.openxmlformats.org/officeDocument/2006/relationships/hyperlink" Target="https://www.mpsv.cz/documents/20142/1357303/SRPZ_2030.pdf/148b2fc5-d7a6-f9c7-cc50-13b52a62e86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uploads/Brozura_S2030_online_CZ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peraplus.cz/jaka-bude-statni-kulturni-politika-2021-2025/?pa=1" TargetMode="External"/><Relationship Id="rId2" Type="http://schemas.openxmlformats.org/officeDocument/2006/relationships/hyperlink" Target="https://www.mkcr.cz/statni-kulturni-politika-69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rategiekkp.mkcr.cz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udz.cz/files/pdf/tz-opatruj-se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economy_finance/bef2021/videos.html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csu/vykazy/vyberove_setreni_pracovnich_si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846640" cy="1802631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l"/>
            <a:br>
              <a:rPr lang="cs-CZ" sz="3600" b="1" dirty="0"/>
            </a:br>
            <a:r>
              <a:rPr lang="cs-CZ" sz="3600" b="1" dirty="0"/>
              <a:t>CO MŮŽEME A POTŘEBUJEME ZJISTIT </a:t>
            </a:r>
            <a:br>
              <a:rPr lang="cs-CZ" sz="3600" b="1" dirty="0"/>
            </a:br>
            <a:r>
              <a:rPr lang="cs-CZ" sz="3600" b="1" dirty="0"/>
              <a:t>O TRHU PRÁCE V KULTUŘE/HUDBĚ</a:t>
            </a:r>
            <a:br>
              <a:rPr lang="cs-CZ" sz="4000" b="1" dirty="0"/>
            </a:br>
            <a:r>
              <a:rPr lang="cs-CZ" sz="3600" dirty="0"/>
              <a:t>Problémy průzkumu</a:t>
            </a:r>
            <a:br>
              <a:rPr lang="cs-CZ" dirty="0"/>
            </a:br>
            <a:endParaRPr lang="cs-CZ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221088"/>
            <a:ext cx="6400800" cy="2088232"/>
          </a:xfrm>
          <a:noFill/>
        </p:spPr>
        <p:txBody>
          <a:bodyPr>
            <a:normAutofit lnSpcReduction="10000"/>
          </a:bodyPr>
          <a:lstStyle/>
          <a:p>
            <a:pPr algn="l"/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Strategie – EU, ČR-MMR, MPSV, MŠMT, MK</a:t>
            </a:r>
          </a:p>
          <a:p>
            <a:pPr algn="l"/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Statistika – EU,UNESCO, OICD, ČSÚ, MŠMT, MK</a:t>
            </a:r>
          </a:p>
          <a:p>
            <a:pPr algn="l"/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Výzkumy – NÚV, CSVS, IDU, vysoké školy</a:t>
            </a:r>
          </a:p>
          <a:p>
            <a:pPr algn="l"/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Problémy </a:t>
            </a:r>
          </a:p>
          <a:p>
            <a:pPr algn="l"/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Doporučení</a:t>
            </a:r>
          </a:p>
        </p:txBody>
      </p:sp>
      <p:pic>
        <p:nvPicPr>
          <p:cNvPr id="5" name="Obrázek 4" descr="Logo ČHR blue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404664"/>
            <a:ext cx="2943225" cy="16192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400F7F-9486-43B8-B7C9-A5EAACAAE2E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sz="4000" dirty="0"/>
              <a:t>STATISTIKA</a:t>
            </a:r>
            <a:r>
              <a:rPr lang="cs-CZ" dirty="0"/>
              <a:t>  </a:t>
            </a:r>
            <a:r>
              <a:rPr lang="cs-CZ" sz="3200" dirty="0">
                <a:highlight>
                  <a:srgbClr val="C0C0C0"/>
                </a:highlight>
              </a:rPr>
              <a:t>EUROSTAT-nařízení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384FA4-08A7-44E5-8261-7624A390B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3800" b="1" dirty="0">
                <a:highlight>
                  <a:srgbClr val="99CCFF"/>
                </a:highlight>
              </a:rPr>
              <a:t>EU/EUROSTAT – VZDĚLÁVÁNÍ</a:t>
            </a:r>
          </a:p>
          <a:p>
            <a:pPr marL="0" indent="0">
              <a:buNone/>
            </a:pPr>
            <a:r>
              <a:rPr lang="cs-CZ" sz="3400" b="1" dirty="0"/>
              <a:t>Ad 1/nařízení</a:t>
            </a:r>
          </a:p>
          <a:p>
            <a:pPr marL="0" indent="0">
              <a:buNone/>
            </a:pPr>
            <a:r>
              <a:rPr lang="cs-CZ" sz="3800" b="1" dirty="0"/>
              <a:t>Nařízení EK č. 912/2013</a:t>
            </a:r>
            <a:r>
              <a:rPr lang="cs-CZ" sz="3800" dirty="0"/>
              <a:t>, kterým se provádí nařízení EP a Rady č. 452/2008 o </a:t>
            </a:r>
            <a:r>
              <a:rPr lang="cs-CZ" sz="3800" dirty="0">
                <a:highlight>
                  <a:srgbClr val="C0C0C0"/>
                </a:highlight>
              </a:rPr>
              <a:t>vypracovávání statistik o vzdělávání a celoživotním učení</a:t>
            </a:r>
            <a:r>
              <a:rPr lang="cs-CZ" sz="3800" dirty="0"/>
              <a:t>.</a:t>
            </a:r>
          </a:p>
          <a:p>
            <a:pPr marL="0" indent="0">
              <a:buNone/>
            </a:pPr>
            <a:r>
              <a:rPr lang="cs-CZ" dirty="0"/>
              <a:t>V dohodě st Statistickým úřadem UNESCO (UIS), OECD a </a:t>
            </a:r>
            <a:r>
              <a:rPr lang="cs-CZ" dirty="0" err="1"/>
              <a:t>Eurostat</a:t>
            </a:r>
            <a:r>
              <a:rPr lang="cs-CZ" dirty="0"/>
              <a:t> ohledně konceptů, definic, zpracování údajů, periodicity a lhůt pro předávání výsledků.</a:t>
            </a:r>
          </a:p>
          <a:p>
            <a:pPr>
              <a:buFontTx/>
              <a:buChar char="-"/>
            </a:pPr>
            <a:r>
              <a:rPr lang="cs-CZ" dirty="0"/>
              <a:t>Údaje o zapsaných studentech, nově přijatých studentech a pracovnících v rámci školního/akademického roku. Předávají 1x ročně </a:t>
            </a:r>
          </a:p>
          <a:p>
            <a:pPr>
              <a:buFontTx/>
              <a:buChar char="-"/>
            </a:pPr>
            <a:r>
              <a:rPr lang="cs-CZ" dirty="0"/>
              <a:t>Údaje o absolventech, předávají 1x ročně.</a:t>
            </a:r>
          </a:p>
          <a:p>
            <a:pPr>
              <a:buFontTx/>
              <a:buChar char="-"/>
            </a:pPr>
            <a:r>
              <a:rPr lang="cs-CZ" dirty="0"/>
              <a:t>Údaje o mobilních studentech a absolventech</a:t>
            </a:r>
          </a:p>
          <a:p>
            <a:pPr>
              <a:buFontTx/>
              <a:buChar char="-"/>
            </a:pPr>
            <a:r>
              <a:rPr lang="cs-CZ" dirty="0"/>
              <a:t>Údaje o výdajích na vzdělávání</a:t>
            </a:r>
          </a:p>
          <a:p>
            <a:pPr>
              <a:buFontTx/>
              <a:buChar char="-"/>
            </a:pPr>
            <a:r>
              <a:rPr lang="cs-CZ" dirty="0"/>
              <a:t>Členské státy poskytují Komisi (</a:t>
            </a:r>
            <a:r>
              <a:rPr lang="cs-CZ" dirty="0" err="1"/>
              <a:t>Eurostatu</a:t>
            </a:r>
            <a:r>
              <a:rPr lang="cs-CZ" dirty="0"/>
              <a:t>) informace o metodice a kvalitě údajů pocházejících z jiných zdrojů než výběrových šetření a administrativních zdrojů údajů uveden. V odst. 3.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Řada různých dokumentů – př.</a:t>
            </a:r>
          </a:p>
          <a:p>
            <a:pPr marL="0" indent="0">
              <a:buNone/>
            </a:pPr>
            <a:r>
              <a:rPr lang="cs-CZ" b="1" dirty="0" err="1"/>
              <a:t>Adult</a:t>
            </a:r>
            <a:r>
              <a:rPr lang="cs-CZ" b="1" dirty="0"/>
              <a:t> </a:t>
            </a:r>
            <a:r>
              <a:rPr lang="cs-CZ" b="1" dirty="0" err="1"/>
              <a:t>Education</a:t>
            </a:r>
            <a:r>
              <a:rPr lang="cs-CZ" b="1" dirty="0"/>
              <a:t> </a:t>
            </a:r>
            <a:r>
              <a:rPr lang="cs-CZ" b="1" dirty="0" err="1"/>
              <a:t>Survey</a:t>
            </a:r>
            <a:r>
              <a:rPr lang="cs-CZ" b="1" dirty="0"/>
              <a:t> </a:t>
            </a:r>
            <a:r>
              <a:rPr lang="cs-CZ" dirty="0"/>
              <a:t>– Šetření o vzdělávání dospělých (Nařízení EP a ES č. 452/2008 o vypracovávání a rozvoj statistik o vzdělávání a celoživotním učení.)</a:t>
            </a:r>
          </a:p>
          <a:p>
            <a:pPr marL="0" indent="0">
              <a:buNone/>
            </a:pPr>
            <a:r>
              <a:rPr lang="cs-CZ" b="1" dirty="0"/>
              <a:t>Monitor vzdělávání a odborné přípravy 2019 Česko 2019 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https://ec.europa.eu/education/sites/default/files/document-library-docs/et-monitor-report-2019-czech-republic_cs.pdf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569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08A0EC-CDE8-4125-935B-4373B05DB8C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sz="4000" dirty="0"/>
              <a:t>STATISTIKA</a:t>
            </a:r>
            <a:r>
              <a:rPr lang="cs-CZ" dirty="0"/>
              <a:t> </a:t>
            </a:r>
            <a:r>
              <a:rPr lang="cs-CZ" sz="3200" dirty="0">
                <a:highlight>
                  <a:srgbClr val="C0C0C0"/>
                </a:highlight>
              </a:rPr>
              <a:t>EUROSTAT DOPORUČENÍ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06F49D-463B-4F51-B962-CEE1D5E7B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900" b="1" dirty="0">
                <a:highlight>
                  <a:srgbClr val="C0C0C0"/>
                </a:highlight>
              </a:rPr>
              <a:t>Ad 2/ doporučení ve vzdělávání</a:t>
            </a:r>
          </a:p>
          <a:p>
            <a:pPr marL="0" indent="0">
              <a:buNone/>
            </a:pPr>
            <a:r>
              <a:rPr lang="cs-CZ" sz="2300" dirty="0">
                <a:highlight>
                  <a:srgbClr val="C0C0C0"/>
                </a:highlight>
              </a:rPr>
              <a:t>Téma</a:t>
            </a:r>
            <a:r>
              <a:rPr lang="cs-CZ" sz="2300" b="1" dirty="0">
                <a:highlight>
                  <a:srgbClr val="C0C0C0"/>
                </a:highlight>
              </a:rPr>
              <a:t> SLEDOVÁNÍ ABSOLVENTŮ </a:t>
            </a:r>
          </a:p>
          <a:p>
            <a:pPr marL="0" indent="0">
              <a:buNone/>
            </a:pPr>
            <a:r>
              <a:rPr lang="cs-CZ" sz="1900" dirty="0"/>
              <a:t>Není regulováno nařízením, ale doporučením komise </a:t>
            </a:r>
            <a:r>
              <a:rPr lang="cs-CZ" sz="1900" b="1" dirty="0" err="1"/>
              <a:t>Recommendation</a:t>
            </a:r>
            <a:r>
              <a:rPr lang="cs-CZ" sz="1900" b="1" dirty="0"/>
              <a:t> </a:t>
            </a:r>
            <a:r>
              <a:rPr lang="cs-CZ" sz="1900" b="1" dirty="0" err="1"/>
              <a:t>of</a:t>
            </a:r>
            <a:r>
              <a:rPr lang="cs-CZ" sz="1900" b="1" dirty="0"/>
              <a:t> </a:t>
            </a:r>
            <a:r>
              <a:rPr lang="cs-CZ" sz="1900" b="1" dirty="0" err="1"/>
              <a:t>tracking</a:t>
            </a:r>
            <a:r>
              <a:rPr lang="cs-CZ" sz="1900" b="1" dirty="0"/>
              <a:t> </a:t>
            </a:r>
            <a:r>
              <a:rPr lang="cs-CZ" sz="1900" b="1" dirty="0" err="1"/>
              <a:t>graduates</a:t>
            </a:r>
            <a:r>
              <a:rPr lang="cs-CZ" sz="1900" dirty="0"/>
              <a:t> (11/2017) problém GDPR</a:t>
            </a:r>
          </a:p>
          <a:p>
            <a:pPr marL="0" indent="0">
              <a:buNone/>
            </a:pPr>
            <a:r>
              <a:rPr lang="cs-CZ" sz="1900" dirty="0">
                <a:hlinkClick r:id="rId2"/>
              </a:rPr>
              <a:t>https://ec.europa.eu/education/news/launch-of-the-pilot-eurograduate-survey_cs</a:t>
            </a:r>
            <a:endParaRPr lang="cs-CZ" sz="1900" dirty="0"/>
          </a:p>
          <a:p>
            <a:pPr marL="0" indent="0">
              <a:buNone/>
            </a:pPr>
            <a:r>
              <a:rPr lang="cs-CZ" sz="1900" dirty="0"/>
              <a:t>ERASMUS+  (MŠMT)</a:t>
            </a:r>
          </a:p>
          <a:p>
            <a:pPr marL="0" indent="0">
              <a:buNone/>
            </a:pPr>
            <a:r>
              <a:rPr lang="cs-CZ" sz="1900" b="1" dirty="0">
                <a:highlight>
                  <a:srgbClr val="C0C0C0"/>
                </a:highlight>
              </a:rPr>
              <a:t>INFOABSOVENT </a:t>
            </a:r>
            <a:r>
              <a:rPr lang="cs-CZ" sz="1900" dirty="0"/>
              <a:t>www.infoabsolvent.cz</a:t>
            </a:r>
            <a:endParaRPr lang="cs-CZ" sz="1900" dirty="0">
              <a:highlight>
                <a:srgbClr val="C0C0C0"/>
              </a:highlight>
            </a:endParaRPr>
          </a:p>
          <a:p>
            <a:pPr marL="0" indent="0">
              <a:buNone/>
            </a:pPr>
            <a:r>
              <a:rPr lang="cs-CZ" sz="1900" b="1" dirty="0">
                <a:highlight>
                  <a:srgbClr val="C0C0C0"/>
                </a:highlight>
              </a:rPr>
              <a:t>EUROSTUDENT V</a:t>
            </a:r>
            <a:r>
              <a:rPr lang="cs-CZ" sz="1900" dirty="0">
                <a:highlight>
                  <a:srgbClr val="C0C0C0"/>
                </a:highlight>
              </a:rPr>
              <a:t>II </a:t>
            </a:r>
            <a:r>
              <a:rPr lang="cs-CZ" sz="1900" dirty="0"/>
              <a:t>, eurostudent.eu  </a:t>
            </a:r>
          </a:p>
          <a:p>
            <a:pPr marL="0" indent="0">
              <a:buNone/>
            </a:pPr>
            <a:r>
              <a:rPr lang="cs-CZ" sz="1900" b="1" dirty="0">
                <a:highlight>
                  <a:srgbClr val="C0C0C0"/>
                </a:highlight>
              </a:rPr>
              <a:t>EUROGRADUATE,</a:t>
            </a:r>
            <a:r>
              <a:rPr lang="cs-CZ" sz="1900" dirty="0"/>
              <a:t>  pilotní program, </a:t>
            </a:r>
            <a:r>
              <a:rPr lang="cs-CZ" sz="1900" dirty="0">
                <a:hlinkClick r:id="rId3"/>
              </a:rPr>
              <a:t>https://www.eurograduate.eu/</a:t>
            </a:r>
            <a:r>
              <a:rPr lang="cs-CZ" sz="1900" dirty="0"/>
              <a:t> - </a:t>
            </a:r>
            <a:r>
              <a:rPr lang="cs-CZ" sz="1900" dirty="0">
                <a:highlight>
                  <a:srgbClr val="C0C0C0"/>
                </a:highlight>
              </a:rPr>
              <a:t>Komparativní národní studie, Národní studie Česko, podrobněji prezentace J. Sedláček</a:t>
            </a:r>
          </a:p>
          <a:p>
            <a:pPr marL="0" indent="0">
              <a:buNone/>
            </a:pPr>
            <a:r>
              <a:rPr lang="cs-CZ" sz="1900" dirty="0">
                <a:highlight>
                  <a:srgbClr val="C0C0C0"/>
                </a:highlight>
                <a:hlinkClick r:id="rId2"/>
              </a:rPr>
              <a:t>https://ec.europa.eu/education/news/launch-of-the-pilot-eurograduate-survey_cs</a:t>
            </a:r>
            <a:r>
              <a:rPr lang="cs-CZ" sz="1900" dirty="0">
                <a:highlight>
                  <a:srgbClr val="C0C0C0"/>
                </a:highlight>
              </a:rPr>
              <a:t> (28.11.2018)</a:t>
            </a:r>
          </a:p>
          <a:p>
            <a:pPr marL="0" indent="0">
              <a:buNone/>
            </a:pPr>
            <a:r>
              <a:rPr lang="cs-CZ" sz="1900" dirty="0">
                <a:highlight>
                  <a:srgbClr val="C0C0C0"/>
                </a:highlight>
              </a:rPr>
              <a:t>(zapojeno Rakousko, Chorvatsko, CR, Německo, Řecko, Litva, Malta, Norsko)</a:t>
            </a:r>
          </a:p>
          <a:p>
            <a:pPr marL="0" indent="0">
              <a:buNone/>
            </a:pPr>
            <a:r>
              <a:rPr lang="cs-CZ" sz="1900" dirty="0"/>
              <a:t>Prezentace CSVS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141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25807E-CAEA-46DE-9EA3-82E36A864F1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sz="4000" dirty="0"/>
              <a:t>STATISTIKA</a:t>
            </a:r>
            <a:r>
              <a:rPr lang="cs-CZ" dirty="0"/>
              <a:t> </a:t>
            </a:r>
            <a:r>
              <a:rPr lang="cs-CZ" sz="3200" dirty="0">
                <a:highlight>
                  <a:srgbClr val="C0C0C0"/>
                </a:highlight>
              </a:rPr>
              <a:t>NPI/CSVŠ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E0A45A-3BCE-436C-8FEB-303E62F17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1800" b="1" dirty="0">
                <a:highlight>
                  <a:srgbClr val="99CCFF"/>
                </a:highlight>
              </a:rPr>
              <a:t>STATISTIKA  (doporučení) zpracovávána příspěvkovými organizacemi MŠMT</a:t>
            </a:r>
          </a:p>
          <a:p>
            <a:pPr marL="0" indent="0">
              <a:buNone/>
            </a:pPr>
            <a:r>
              <a:rPr lang="cs-CZ" sz="1800" b="1" dirty="0">
                <a:highlight>
                  <a:srgbClr val="C0C0C0"/>
                </a:highlight>
              </a:rPr>
              <a:t>MŠMT -&gt; NPI/Národní pedagogický institut </a:t>
            </a:r>
            <a:r>
              <a:rPr lang="cs-CZ" sz="1800" dirty="0"/>
              <a:t>(dříve NÚV) </a:t>
            </a:r>
          </a:p>
          <a:p>
            <a:pPr marL="0" indent="0">
              <a:buNone/>
            </a:pPr>
            <a:r>
              <a:rPr lang="cs-CZ" sz="1800" dirty="0"/>
              <a:t>sledování absolventů středních škol, vlastní metodika kvantitativní (dotazníkové šetření), kvalitativní (strukturované rozhovory).</a:t>
            </a:r>
          </a:p>
          <a:p>
            <a:pPr marL="0" indent="0">
              <a:buNone/>
            </a:pPr>
            <a:r>
              <a:rPr lang="cs-CZ" sz="1800" i="1" dirty="0"/>
              <a:t>Přechod absolventů středních škol na trh práce, I. A II. etapa (2015, 2018) tj. po 3 letech,  </a:t>
            </a:r>
            <a:r>
              <a:rPr lang="cs-CZ" sz="1800" dirty="0"/>
              <a:t>Ing. J. Trhlíková</a:t>
            </a:r>
          </a:p>
          <a:p>
            <a:pPr marL="0" indent="0">
              <a:buNone/>
            </a:pPr>
            <a:r>
              <a:rPr lang="cs-CZ" sz="1800" dirty="0"/>
              <a:t>Absolventi uměleckých škol jsou zahrnuti do oboru 82 </a:t>
            </a:r>
            <a:r>
              <a:rPr lang="cs-CZ" sz="1800" i="1" dirty="0"/>
              <a:t>Umění a užité umění</a:t>
            </a:r>
          </a:p>
          <a:p>
            <a:pPr marL="0" indent="0">
              <a:buNone/>
            </a:pPr>
            <a:r>
              <a:rPr lang="cs-CZ" sz="1800" dirty="0"/>
              <a:t>Projekt </a:t>
            </a:r>
            <a:r>
              <a:rPr lang="cs-CZ" sz="1800" dirty="0" err="1"/>
              <a:t>Infoabsolvent</a:t>
            </a:r>
            <a:r>
              <a:rPr lang="cs-CZ" sz="1800" dirty="0"/>
              <a:t> </a:t>
            </a:r>
            <a:r>
              <a:rPr lang="cs-CZ" sz="1800" dirty="0">
                <a:hlinkClick r:id="rId2"/>
              </a:rPr>
              <a:t>https://www.infoabsolvent.cz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NPI  poskytlo např. i metodickou podporu distančního vzdělávání (</a:t>
            </a:r>
            <a:r>
              <a:rPr lang="cs-CZ" sz="1800" dirty="0" err="1"/>
              <a:t>Covid</a:t>
            </a:r>
            <a:r>
              <a:rPr lang="cs-CZ" sz="1800" dirty="0"/>
              <a:t>)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b="1" dirty="0">
                <a:highlight>
                  <a:srgbClr val="C0C0C0"/>
                </a:highlight>
              </a:rPr>
              <a:t>MŠMT- CSVŠ/Centrum pro studium vysokého školství  </a:t>
            </a:r>
            <a:r>
              <a:rPr lang="cs-CZ" sz="1800" dirty="0"/>
              <a:t>(od 1991)</a:t>
            </a:r>
          </a:p>
          <a:p>
            <a:pPr marL="0" indent="0">
              <a:buNone/>
            </a:pPr>
            <a:r>
              <a:rPr lang="cs-CZ" sz="1800" dirty="0"/>
              <a:t>Sledování studentů a absolventů vysokých škol, kvantitativní i kvalitativní metody. Implementace projektů EUROSTUDENT, EUROGRADUATE (viz prezentace Sedláček, Šmídová). </a:t>
            </a:r>
            <a:r>
              <a:rPr lang="cs-CZ" sz="1800" dirty="0">
                <a:hlinkClick r:id="rId3"/>
              </a:rPr>
              <a:t>https://csvs.cz/o-csvs/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Studenti uměleckých škol – odkaz na prezentace CSVŠ</a:t>
            </a:r>
          </a:p>
          <a:p>
            <a:pPr marL="0" indent="0">
              <a:buNone/>
            </a:pPr>
            <a:r>
              <a:rPr lang="cs-CZ" sz="1800" dirty="0">
                <a:highlight>
                  <a:srgbClr val="C0C0C0"/>
                </a:highlight>
              </a:rPr>
              <a:t>AEC- TRACKING ALUMNI IN HIGNER MUSIC EDUCATION 2015</a:t>
            </a:r>
          </a:p>
          <a:p>
            <a:pPr marL="0" indent="0">
              <a:buNone/>
            </a:pPr>
            <a:r>
              <a:rPr lang="cs-CZ" sz="1800" dirty="0">
                <a:highlight>
                  <a:srgbClr val="C0C0C0"/>
                </a:highlight>
              </a:rPr>
              <a:t>          SMS projekt – STRENTHENING MUSIC IN SOCIETY </a:t>
            </a:r>
          </a:p>
          <a:p>
            <a:pPr marL="0" indent="0">
              <a:buNone/>
            </a:pPr>
            <a:r>
              <a:rPr lang="cs-CZ" sz="1800" dirty="0">
                <a:highlight>
                  <a:srgbClr val="C0C0C0"/>
                </a:highlight>
              </a:rPr>
              <a:t> DMR – MUSICAL LIFE, 2019</a:t>
            </a:r>
          </a:p>
          <a:p>
            <a:pPr marL="0" indent="0">
              <a:buNone/>
            </a:pPr>
            <a:r>
              <a:rPr lang="cs-CZ" sz="1800" dirty="0">
                <a:highlight>
                  <a:srgbClr val="C0C0C0"/>
                </a:highlight>
              </a:rPr>
              <a:t>              Z HUDEBNÍ ŠKOLY NA PRACOVNÍ TRH, 2005        </a:t>
            </a:r>
          </a:p>
          <a:p>
            <a:pPr marL="0" indent="0">
              <a:buNone/>
            </a:pPr>
            <a:r>
              <a:rPr lang="cs-CZ" sz="1800" dirty="0">
                <a:highlight>
                  <a:srgbClr val="C0C0C0"/>
                </a:highlight>
              </a:rPr>
              <a:t>          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4192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9CAD3A-05C4-42B9-ACED-844C0D7DDF0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sz="4000" dirty="0"/>
              <a:t>STATISTIKA</a:t>
            </a:r>
            <a:r>
              <a:rPr lang="cs-CZ" dirty="0"/>
              <a:t> </a:t>
            </a:r>
            <a:r>
              <a:rPr lang="cs-CZ" sz="3200" dirty="0">
                <a:highlight>
                  <a:srgbClr val="C0C0C0"/>
                </a:highlight>
              </a:rPr>
              <a:t>KULTURA-EU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B4BCD2-19BB-4554-AD74-FF9E9D53A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>
                <a:highlight>
                  <a:srgbClr val="99CCFF"/>
                </a:highlight>
              </a:rPr>
              <a:t>KULTURA – EU, UNESCO, OECD </a:t>
            </a:r>
          </a:p>
          <a:p>
            <a:pPr marL="0" indent="0">
              <a:buNone/>
            </a:pPr>
            <a:r>
              <a:rPr lang="cs-CZ" b="1" dirty="0" err="1">
                <a:highlight>
                  <a:srgbClr val="C0C0C0"/>
                </a:highlight>
              </a:rPr>
              <a:t>ESSnet-Culture</a:t>
            </a:r>
            <a:r>
              <a:rPr lang="cs-CZ" b="1" dirty="0">
                <a:highlight>
                  <a:srgbClr val="C0C0C0"/>
                </a:highlight>
              </a:rPr>
              <a:t> </a:t>
            </a:r>
            <a:r>
              <a:rPr lang="cs-CZ" b="1" dirty="0" err="1">
                <a:highlight>
                  <a:srgbClr val="C0C0C0"/>
                </a:highlight>
              </a:rPr>
              <a:t>European</a:t>
            </a:r>
            <a:r>
              <a:rPr lang="cs-CZ" b="1" dirty="0">
                <a:highlight>
                  <a:srgbClr val="C0C0C0"/>
                </a:highlight>
              </a:rPr>
              <a:t> </a:t>
            </a:r>
            <a:r>
              <a:rPr lang="cs-CZ" b="1" dirty="0" err="1">
                <a:highlight>
                  <a:srgbClr val="C0C0C0"/>
                </a:highlight>
              </a:rPr>
              <a:t>Statistical</a:t>
            </a:r>
            <a:r>
              <a:rPr lang="cs-CZ" b="1" dirty="0">
                <a:highlight>
                  <a:srgbClr val="C0C0C0"/>
                </a:highlight>
              </a:rPr>
              <a:t> </a:t>
            </a:r>
            <a:r>
              <a:rPr lang="cs-CZ" b="1" dirty="0" err="1">
                <a:highlight>
                  <a:srgbClr val="C0C0C0"/>
                </a:highlight>
              </a:rPr>
              <a:t>System</a:t>
            </a:r>
            <a:r>
              <a:rPr lang="cs-CZ" b="1" dirty="0">
                <a:highlight>
                  <a:srgbClr val="C0C0C0"/>
                </a:highlight>
              </a:rPr>
              <a:t> Network on </a:t>
            </a:r>
            <a:r>
              <a:rPr lang="cs-CZ" b="1" dirty="0" err="1">
                <a:highlight>
                  <a:srgbClr val="C0C0C0"/>
                </a:highlight>
              </a:rPr>
              <a:t>Culture</a:t>
            </a:r>
            <a:r>
              <a:rPr lang="cs-CZ" b="1" dirty="0"/>
              <a:t>, </a:t>
            </a:r>
            <a:r>
              <a:rPr lang="cs-CZ" dirty="0"/>
              <a:t>2012, 556 s.</a:t>
            </a:r>
          </a:p>
          <a:p>
            <a:pPr marL="0" indent="0">
              <a:buNone/>
            </a:pPr>
            <a:r>
              <a:rPr lang="cs-CZ" dirty="0"/>
              <a:t>S finanční podporou EK-</a:t>
            </a:r>
            <a:r>
              <a:rPr lang="cs-CZ" dirty="0" err="1"/>
              <a:t>Eurostat</a:t>
            </a:r>
            <a:r>
              <a:rPr lang="cs-CZ" dirty="0"/>
              <a:t>, za ČR zapojen ČSÚ. Od r. 1997, nejprve Pracovní skupina.  2 roky práce pracovní skupiny - REPORT</a:t>
            </a:r>
          </a:p>
          <a:p>
            <a:pPr marL="0" indent="0">
              <a:buNone/>
            </a:pPr>
            <a:r>
              <a:rPr lang="cs-CZ" dirty="0"/>
              <a:t>Cíl: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>
                <a:highlight>
                  <a:srgbClr val="99CCFF"/>
                </a:highlight>
              </a:rPr>
              <a:t>Pracovní plán pro „měření kultury“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>
                <a:highlight>
                  <a:srgbClr val="99CCFF"/>
                </a:highlight>
              </a:rPr>
              <a:t>Definování kulturních aktivit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>
                <a:highlight>
                  <a:srgbClr val="99CCFF"/>
                </a:highlight>
              </a:rPr>
              <a:t>Definování rámce kulturní statistiky.</a:t>
            </a:r>
          </a:p>
          <a:p>
            <a:pPr marL="0" indent="0">
              <a:buNone/>
            </a:pPr>
            <a:r>
              <a:rPr lang="cs-CZ" dirty="0"/>
              <a:t>Byla navržena </a:t>
            </a:r>
            <a:r>
              <a:rPr lang="cs-CZ" b="1" dirty="0"/>
              <a:t>klasifikace činností NACE sledovaných z několika hledisek  - ekonomického, funkčního, produktového.</a:t>
            </a:r>
          </a:p>
          <a:p>
            <a:pPr marL="0" indent="0">
              <a:buNone/>
            </a:pPr>
            <a:r>
              <a:rPr lang="cs-CZ" dirty="0"/>
              <a:t>Studie také obsahuje </a:t>
            </a:r>
            <a:r>
              <a:rPr lang="cs-CZ" b="1" dirty="0"/>
              <a:t>metodologická doporučení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Doporučení k vytváření </a:t>
            </a:r>
            <a:r>
              <a:rPr lang="cs-CZ" b="1" dirty="0">
                <a:highlight>
                  <a:srgbClr val="C0C0C0"/>
                </a:highlight>
              </a:rPr>
              <a:t>Satelitního účtu kultury </a:t>
            </a:r>
            <a:r>
              <a:rPr lang="cs-CZ" dirty="0"/>
              <a:t>(s. 106)</a:t>
            </a:r>
          </a:p>
          <a:p>
            <a:pPr marL="0" indent="0">
              <a:buNone/>
            </a:pPr>
            <a:r>
              <a:rPr lang="cs-CZ" dirty="0"/>
              <a:t>Pozn.: Výhodou konceptu </a:t>
            </a:r>
            <a:r>
              <a:rPr lang="cs-CZ" dirty="0" err="1"/>
              <a:t>ESSnet</a:t>
            </a:r>
            <a:r>
              <a:rPr lang="cs-CZ" dirty="0"/>
              <a:t> je zahrnutí související oblasti vzdělávání i relativně podrobné metodické pokyny a procesní doporučení.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749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F298AB-D20B-42DB-BC77-C9572F5D7F2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sz="4000" dirty="0"/>
              <a:t>STATISTIKA</a:t>
            </a:r>
            <a:r>
              <a:rPr lang="cs-CZ" dirty="0"/>
              <a:t> </a:t>
            </a:r>
            <a:r>
              <a:rPr lang="cs-CZ" sz="3200" dirty="0">
                <a:highlight>
                  <a:srgbClr val="C0C0C0"/>
                </a:highlight>
              </a:rPr>
              <a:t>ČR-ČSÚ/NIPOS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15FE44-D57E-40ED-9E5D-AC2A9BC72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772816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1800" b="1" dirty="0">
                <a:highlight>
                  <a:srgbClr val="C0C0C0"/>
                </a:highlight>
              </a:rPr>
              <a:t>SCHÉMA KULTURNÍ STATISTIKY</a:t>
            </a:r>
          </a:p>
          <a:p>
            <a:pPr marL="0" indent="0">
              <a:buNone/>
            </a:pPr>
            <a:endParaRPr lang="cs-CZ" sz="1800" b="1" dirty="0">
              <a:highlight>
                <a:srgbClr val="C0C0C0"/>
              </a:highlight>
            </a:endParaRPr>
          </a:p>
          <a:p>
            <a:pPr marL="0" indent="0">
              <a:buNone/>
            </a:pPr>
            <a:r>
              <a:rPr lang="cs-CZ" sz="1800" b="1" dirty="0"/>
              <a:t>NIPOS (Národní, informační a poradenské středisko pro kulturu)  </a:t>
            </a:r>
            <a:r>
              <a:rPr lang="cs-CZ" sz="1800" b="1" dirty="0" err="1"/>
              <a:t>p.o</a:t>
            </a:r>
            <a:r>
              <a:rPr lang="cs-CZ" sz="1800" b="1" dirty="0"/>
              <a:t>. MK ČR -&gt; tzv. Systém účtu kultury </a:t>
            </a:r>
            <a:r>
              <a:rPr lang="cs-CZ" sz="1800" dirty="0"/>
              <a:t>(dříve Satelitní účet kultury), doporučené </a:t>
            </a:r>
            <a:r>
              <a:rPr lang="cs-CZ" sz="1800" dirty="0" err="1"/>
              <a:t>ESSNet</a:t>
            </a:r>
            <a:r>
              <a:rPr lang="cs-CZ" sz="1800" dirty="0"/>
              <a:t>, UNESCO,OECD vychází z klasifikace odvětví 0.11.-0.19 a  z NACE klasifikace (interpretační umění 90.01, 02, 04).</a:t>
            </a:r>
          </a:p>
          <a:p>
            <a:pPr marL="0" indent="0">
              <a:buNone/>
            </a:pPr>
            <a:r>
              <a:rPr lang="cs-CZ" sz="1800" b="1" dirty="0">
                <a:highlight>
                  <a:srgbClr val="C0C0C0"/>
                </a:highlight>
              </a:rPr>
              <a:t>ZAMĚSTNANOST V KULTUŘE</a:t>
            </a:r>
            <a:r>
              <a:rPr lang="cs-CZ" sz="1800" dirty="0">
                <a:highlight>
                  <a:srgbClr val="C0C0C0"/>
                </a:highlight>
              </a:rPr>
              <a:t>, kap. II.8. </a:t>
            </a:r>
            <a:r>
              <a:rPr lang="cs-CZ" sz="1800" dirty="0"/>
              <a:t>s využitím zejm. </a:t>
            </a:r>
            <a:r>
              <a:rPr lang="cs-CZ" sz="1800" b="1" dirty="0"/>
              <a:t>ISCO klasifikace</a:t>
            </a:r>
          </a:p>
          <a:p>
            <a:pPr marL="0" indent="0">
              <a:buNone/>
            </a:pPr>
            <a:r>
              <a:rPr lang="cs-CZ" sz="1800" dirty="0">
                <a:hlinkClick r:id="rId2"/>
              </a:rPr>
              <a:t>https://www.statistikakultury.cz/wp-content/uploads/2020/09/SYSTEM_UCTU_KULTURY_metodika_2019.pdf</a:t>
            </a:r>
            <a:endParaRPr lang="cs-CZ" sz="1800" dirty="0"/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r>
              <a:rPr lang="cs-CZ" sz="1800" b="1" dirty="0"/>
              <a:t>NIPOS -&gt; ČSÚ, 6.3. Odbor statistiky rozvoje společnosti, odd. Statistiky vzdělávání, </a:t>
            </a:r>
          </a:p>
          <a:p>
            <a:pPr marL="0" indent="0">
              <a:buNone/>
            </a:pPr>
            <a:r>
              <a:rPr lang="cs-CZ" sz="1800" b="1" dirty="0"/>
              <a:t>                 kultury a sociálního zabezpečení</a:t>
            </a:r>
          </a:p>
          <a:p>
            <a:pPr marL="0" indent="0">
              <a:buNone/>
            </a:pPr>
            <a:r>
              <a:rPr lang="cs-CZ" sz="1800" dirty="0"/>
              <a:t>Dotčeným nejobecnější odborem ČSÚ je </a:t>
            </a:r>
            <a:r>
              <a:rPr lang="cs-CZ" sz="1800" b="1" dirty="0"/>
              <a:t>Odbor obecné metodiky</a:t>
            </a:r>
          </a:p>
          <a:p>
            <a:pPr marL="0" indent="0">
              <a:buNone/>
            </a:pPr>
            <a:r>
              <a:rPr lang="cs-CZ" sz="1800" dirty="0"/>
              <a:t>Potenciálními institucemi disponibility dat o fyzických i právních osobách v oboru jsou </a:t>
            </a:r>
            <a:r>
              <a:rPr lang="cs-CZ" sz="1800" b="1" dirty="0"/>
              <a:t>Živnostenský úřad a Finanční úřad.   </a:t>
            </a:r>
          </a:p>
          <a:p>
            <a:pPr marL="0" indent="0">
              <a:buNone/>
            </a:pPr>
            <a:r>
              <a:rPr lang="cs-CZ" sz="1800" dirty="0"/>
              <a:t>Zákon č. 89/1995 Sb. O státní statistické službě (viz problémy zdrojů dat).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894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8201AA-8F2D-4AFB-8E7E-999C32C4B2E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sz="4000" dirty="0"/>
              <a:t>STATISTIKA</a:t>
            </a:r>
            <a:r>
              <a:rPr lang="cs-CZ" dirty="0"/>
              <a:t> </a:t>
            </a:r>
            <a:r>
              <a:rPr lang="cs-CZ" sz="3200" dirty="0">
                <a:highlight>
                  <a:srgbClr val="C0C0C0"/>
                </a:highlight>
              </a:rPr>
              <a:t>ÚČET KULTURY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EC9A2B-8986-43AC-ABAC-4F5F69318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455968" cy="463711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7200" b="1" dirty="0">
                <a:highlight>
                  <a:srgbClr val="99CCFF"/>
                </a:highlight>
              </a:rPr>
              <a:t>SATELITNÍ ÚČET KULTURY</a:t>
            </a:r>
          </a:p>
          <a:p>
            <a:pPr marL="0" indent="0">
              <a:buNone/>
            </a:pPr>
            <a:r>
              <a:rPr lang="cs-CZ" sz="7200" dirty="0"/>
              <a:t>Usnesení vlády ČR č. 1452 z r.2008, od referenčního roku 2009 na základě usnesení vlády ČR 2008 a návrhu Státní kulturní politiky 2015. ČSU-NIPOS.</a:t>
            </a:r>
          </a:p>
          <a:p>
            <a:pPr marL="0" indent="0">
              <a:buNone/>
            </a:pPr>
            <a:r>
              <a:rPr lang="cs-CZ" sz="7200" dirty="0" err="1"/>
              <a:t>jSektor</a:t>
            </a:r>
            <a:r>
              <a:rPr lang="cs-CZ" sz="7200" dirty="0"/>
              <a:t> kultury byl rozšířen o některé maloobchodní činnosti a </a:t>
            </a:r>
            <a:r>
              <a:rPr lang="cs-CZ" sz="7200" dirty="0">
                <a:highlight>
                  <a:srgbClr val="C0C0C0"/>
                </a:highlight>
              </a:rPr>
              <a:t>umělecké vzdělávání (NACE.85.52).</a:t>
            </a:r>
          </a:p>
          <a:p>
            <a:pPr marL="0" indent="0">
              <a:buNone/>
            </a:pPr>
            <a:endParaRPr lang="cs-CZ" sz="7200" dirty="0"/>
          </a:p>
          <a:p>
            <a:pPr marL="0" indent="0">
              <a:buNone/>
            </a:pPr>
            <a:r>
              <a:rPr lang="cs-CZ" sz="7200" dirty="0"/>
              <a:t>Primárním účelem </a:t>
            </a:r>
            <a:r>
              <a:rPr lang="cs-CZ" sz="7200" dirty="0">
                <a:highlight>
                  <a:srgbClr val="99CCFF"/>
                </a:highlight>
              </a:rPr>
              <a:t>„</a:t>
            </a:r>
            <a:r>
              <a:rPr lang="cs-CZ" sz="7200" b="1" dirty="0">
                <a:highlight>
                  <a:srgbClr val="99CCFF"/>
                </a:highlight>
              </a:rPr>
              <a:t>pro potřebu MK</a:t>
            </a:r>
            <a:r>
              <a:rPr lang="cs-CZ" sz="7200" dirty="0"/>
              <a:t>“  – </a:t>
            </a:r>
            <a:r>
              <a:rPr lang="cs-CZ" sz="7200" dirty="0">
                <a:highlight>
                  <a:srgbClr val="C0C0C0"/>
                </a:highlight>
              </a:rPr>
              <a:t>zmapování relevantních finančních toků, p</a:t>
            </a:r>
            <a:r>
              <a:rPr lang="cs-CZ" sz="7200" dirty="0"/>
              <a:t>o </a:t>
            </a:r>
            <a:r>
              <a:rPr lang="cs-CZ" sz="7200" dirty="0" err="1"/>
              <a:t>Covidu</a:t>
            </a:r>
            <a:r>
              <a:rPr lang="cs-CZ" sz="7200" dirty="0"/>
              <a:t> reflexe trhu práce sektoru.</a:t>
            </a:r>
          </a:p>
          <a:p>
            <a:pPr marL="0" indent="0">
              <a:buNone/>
            </a:pPr>
            <a:r>
              <a:rPr lang="cs-CZ" sz="7200" dirty="0"/>
              <a:t>Metodická návaznost na </a:t>
            </a:r>
            <a:r>
              <a:rPr lang="cs-CZ" sz="7200" dirty="0">
                <a:highlight>
                  <a:srgbClr val="C0C0C0"/>
                </a:highlight>
              </a:rPr>
              <a:t>UNESCO Framework </a:t>
            </a:r>
            <a:r>
              <a:rPr lang="cs-CZ" sz="7200" dirty="0" err="1">
                <a:highlight>
                  <a:srgbClr val="C0C0C0"/>
                </a:highlight>
              </a:rPr>
              <a:t>for</a:t>
            </a:r>
            <a:r>
              <a:rPr lang="cs-CZ" sz="7200" dirty="0">
                <a:highlight>
                  <a:srgbClr val="C0C0C0"/>
                </a:highlight>
              </a:rPr>
              <a:t> </a:t>
            </a:r>
            <a:r>
              <a:rPr lang="cs-CZ" sz="7200" dirty="0" err="1">
                <a:highlight>
                  <a:srgbClr val="C0C0C0"/>
                </a:highlight>
              </a:rPr>
              <a:t>Cultural</a:t>
            </a:r>
            <a:r>
              <a:rPr lang="cs-CZ" sz="7200" dirty="0">
                <a:highlight>
                  <a:srgbClr val="C0C0C0"/>
                </a:highlight>
              </a:rPr>
              <a:t> </a:t>
            </a:r>
            <a:r>
              <a:rPr lang="cs-CZ" sz="7200" dirty="0" err="1">
                <a:highlight>
                  <a:srgbClr val="C0C0C0"/>
                </a:highlight>
              </a:rPr>
              <a:t>statistics</a:t>
            </a:r>
            <a:r>
              <a:rPr lang="cs-CZ" sz="7200" dirty="0">
                <a:highlight>
                  <a:srgbClr val="C0C0C0"/>
                </a:highlight>
              </a:rPr>
              <a:t> a </a:t>
            </a:r>
            <a:r>
              <a:rPr lang="cs-CZ" sz="7200" dirty="0" err="1">
                <a:highlight>
                  <a:srgbClr val="C0C0C0"/>
                </a:highlight>
              </a:rPr>
              <a:t>EssNet</a:t>
            </a:r>
            <a:r>
              <a:rPr lang="cs-CZ" sz="7200" dirty="0">
                <a:highlight>
                  <a:srgbClr val="C0C0C0"/>
                </a:highlight>
              </a:rPr>
              <a:t> </a:t>
            </a:r>
            <a:r>
              <a:rPr lang="cs-CZ" sz="7200" dirty="0" err="1">
                <a:highlight>
                  <a:srgbClr val="C0C0C0"/>
                </a:highlight>
              </a:rPr>
              <a:t>Culture</a:t>
            </a:r>
            <a:endParaRPr lang="cs-CZ" sz="7200" dirty="0">
              <a:highlight>
                <a:srgbClr val="C0C0C0"/>
              </a:highlight>
            </a:endParaRPr>
          </a:p>
          <a:p>
            <a:pPr marL="0" indent="0">
              <a:buNone/>
            </a:pPr>
            <a:r>
              <a:rPr lang="cs-CZ" sz="7200" b="1" dirty="0">
                <a:highlight>
                  <a:srgbClr val="99CCFF"/>
                </a:highlight>
              </a:rPr>
              <a:t>Kap. II.2. SÚK-  ZAMĚSTNANOST V KULTUŘE</a:t>
            </a:r>
            <a:r>
              <a:rPr lang="cs-CZ" sz="7200" dirty="0"/>
              <a:t> (r. 2019)</a:t>
            </a:r>
          </a:p>
          <a:p>
            <a:pPr marL="0" indent="0">
              <a:buNone/>
            </a:pPr>
            <a:r>
              <a:rPr lang="cs-CZ" sz="7200" dirty="0"/>
              <a:t>Dle ISCO klasifikace (International Standard </a:t>
            </a:r>
            <a:r>
              <a:rPr lang="cs-CZ" sz="7200" dirty="0" err="1"/>
              <a:t>Classification</a:t>
            </a:r>
            <a:r>
              <a:rPr lang="cs-CZ" sz="7200" dirty="0"/>
              <a:t> </a:t>
            </a:r>
            <a:r>
              <a:rPr lang="cs-CZ" sz="7200" dirty="0" err="1"/>
              <a:t>of</a:t>
            </a:r>
            <a:r>
              <a:rPr lang="cs-CZ" sz="7200" dirty="0"/>
              <a:t> </a:t>
            </a:r>
            <a:r>
              <a:rPr lang="cs-CZ" sz="7200" dirty="0" err="1"/>
              <a:t>Occupations</a:t>
            </a:r>
            <a:r>
              <a:rPr lang="cs-CZ" sz="7200" dirty="0"/>
              <a:t>).</a:t>
            </a:r>
          </a:p>
          <a:p>
            <a:pPr marL="0" indent="0">
              <a:buNone/>
            </a:pPr>
            <a:r>
              <a:rPr lang="cs-CZ" sz="7200" dirty="0"/>
              <a:t>Kapitola poukazuje na specifika v kultuře (př. </a:t>
            </a:r>
            <a:r>
              <a:rPr lang="cs-CZ" sz="7200" dirty="0" err="1"/>
              <a:t>prekarizace</a:t>
            </a:r>
            <a:r>
              <a:rPr lang="cs-CZ" sz="7200" dirty="0"/>
              <a:t>)</a:t>
            </a:r>
          </a:p>
          <a:p>
            <a:pPr>
              <a:buFontTx/>
              <a:buChar char="-"/>
            </a:pPr>
            <a:r>
              <a:rPr lang="cs-CZ" sz="7200" dirty="0"/>
              <a:t>Sledování celkové zaměstnanosti dvěma způsoby:</a:t>
            </a:r>
          </a:p>
          <a:p>
            <a:pPr marL="514350" indent="-514350">
              <a:buAutoNum type="alphaLcParenR"/>
            </a:pPr>
            <a:r>
              <a:rPr lang="cs-CZ" sz="7200" dirty="0"/>
              <a:t>Prostřednictvím </a:t>
            </a:r>
            <a:r>
              <a:rPr lang="cs-CZ" sz="7200" b="1" dirty="0">
                <a:highlight>
                  <a:srgbClr val="C0C0C0"/>
                </a:highlight>
              </a:rPr>
              <a:t>NIPOS a ČSÚ  </a:t>
            </a:r>
            <a:r>
              <a:rPr lang="cs-CZ" sz="7200" dirty="0"/>
              <a:t>dotazníkovým šetřením v organizacích s převažující kulturní činností (zaměstnance a dobrovolníky).</a:t>
            </a:r>
          </a:p>
          <a:p>
            <a:pPr marL="514350" indent="-514350">
              <a:buAutoNum type="alphaLcParenR"/>
            </a:pPr>
            <a:r>
              <a:rPr lang="cs-CZ" sz="7200" b="1" dirty="0">
                <a:highlight>
                  <a:srgbClr val="C0C0C0"/>
                </a:highlight>
              </a:rPr>
              <a:t>Výběrovým šetřením pracovních sil  </a:t>
            </a:r>
            <a:r>
              <a:rPr lang="cs-CZ" sz="7200" b="1" dirty="0"/>
              <a:t>ČSÚ </a:t>
            </a:r>
            <a:r>
              <a:rPr lang="cs-CZ" sz="7200" dirty="0"/>
              <a:t>v organizacích s převažující kulturní činnosti, v organizacích s ne-kulturní činností a zaměstnance a podnikatele a vypomáhající rodinné příslušníky. Šetření domácností. (</a:t>
            </a:r>
            <a:r>
              <a:rPr lang="cs-CZ" sz="7200" dirty="0">
                <a:highlight>
                  <a:srgbClr val="C0C0C0"/>
                </a:highlight>
              </a:rPr>
              <a:t>reprezentativní výběr</a:t>
            </a:r>
            <a:r>
              <a:rPr lang="cs-CZ" sz="7200" dirty="0"/>
              <a:t>)</a:t>
            </a:r>
          </a:p>
          <a:p>
            <a:pPr marL="0" indent="0">
              <a:buNone/>
            </a:pPr>
            <a:r>
              <a:rPr lang="cs-CZ" sz="7200" b="1" dirty="0"/>
              <a:t>         </a:t>
            </a:r>
          </a:p>
          <a:p>
            <a:pPr>
              <a:buFontTx/>
              <a:buChar char="-"/>
            </a:pPr>
            <a:endParaRPr lang="cs-CZ" sz="3400" b="1" dirty="0">
              <a:highlight>
                <a:srgbClr val="C0C0C0"/>
              </a:highlight>
            </a:endParaRP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583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19169F-5168-4694-85DE-7419257BE75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sz="4000" dirty="0"/>
              <a:t>STATISTIKA</a:t>
            </a:r>
            <a:r>
              <a:rPr lang="cs-CZ" dirty="0"/>
              <a:t> </a:t>
            </a:r>
            <a:r>
              <a:rPr lang="cs-CZ" sz="3200" dirty="0">
                <a:highlight>
                  <a:srgbClr val="C0C0C0"/>
                </a:highlight>
              </a:rPr>
              <a:t>NIPOS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C85577-8375-4BAD-9559-9F42D4DF6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800" dirty="0"/>
              <a:t>ad a/ </a:t>
            </a:r>
            <a:r>
              <a:rPr lang="cs-CZ" sz="1800" b="1" dirty="0">
                <a:highlight>
                  <a:srgbClr val="C0C0C0"/>
                </a:highlight>
              </a:rPr>
              <a:t>RELEVANTNÍ DATA  </a:t>
            </a:r>
          </a:p>
          <a:p>
            <a:pPr marL="0" indent="0">
              <a:buNone/>
            </a:pPr>
            <a:r>
              <a:rPr lang="cs-CZ" sz="1800" dirty="0"/>
              <a:t>z hlediska finančních toků i konsolidace dat</a:t>
            </a:r>
          </a:p>
          <a:p>
            <a:pPr marL="0" indent="0">
              <a:buNone/>
            </a:pPr>
            <a:r>
              <a:rPr lang="cs-CZ" sz="1800" dirty="0"/>
              <a:t>trvalé pracovní pozice – orchestry, divadla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r>
              <a:rPr lang="cs-CZ" sz="1800" b="1" dirty="0"/>
              <a:t>Roční výkaz o </a:t>
            </a:r>
            <a:r>
              <a:rPr lang="cs-CZ" sz="1800" b="1" dirty="0" err="1"/>
              <a:t>hud</a:t>
            </a:r>
            <a:r>
              <a:rPr lang="cs-CZ" sz="1800" b="1" dirty="0"/>
              <a:t>. tělesech…citace:</a:t>
            </a:r>
          </a:p>
          <a:p>
            <a:pPr marL="0" indent="0">
              <a:buNone/>
            </a:pPr>
            <a:r>
              <a:rPr lang="cs-CZ" sz="1800" dirty="0"/>
              <a:t>„</a:t>
            </a:r>
            <a:r>
              <a:rPr lang="cs-CZ" sz="1800" dirty="0">
                <a:highlight>
                  <a:srgbClr val="99CCFF"/>
                </a:highlight>
              </a:rPr>
              <a:t>pro potřebu MK, které odpovídá za ochranu </a:t>
            </a:r>
          </a:p>
          <a:p>
            <a:pPr marL="0" indent="0">
              <a:buNone/>
            </a:pPr>
            <a:r>
              <a:rPr lang="cs-CZ" sz="1800" dirty="0">
                <a:highlight>
                  <a:srgbClr val="99CCFF"/>
                </a:highlight>
              </a:rPr>
              <a:t>dat“</a:t>
            </a:r>
          </a:p>
          <a:p>
            <a:pPr marL="0" indent="0">
              <a:buNone/>
            </a:pPr>
            <a:r>
              <a:rPr lang="cs-CZ" sz="1800" dirty="0"/>
              <a:t>„Zpravodajská jednotka je povinna </a:t>
            </a:r>
          </a:p>
          <a:p>
            <a:pPr marL="0" indent="0">
              <a:buNone/>
            </a:pPr>
            <a:r>
              <a:rPr lang="cs-CZ" sz="1800" dirty="0"/>
              <a:t>poskytnou všechny požadované údaje.“</a:t>
            </a:r>
          </a:p>
          <a:p>
            <a:pPr marL="0" indent="0">
              <a:buNone/>
            </a:pPr>
            <a:r>
              <a:rPr lang="cs-CZ" sz="1800" dirty="0"/>
              <a:t>Pokyn:</a:t>
            </a:r>
          </a:p>
          <a:p>
            <a:pPr marL="0" indent="0">
              <a:buNone/>
            </a:pPr>
            <a:r>
              <a:rPr lang="cs-CZ" sz="1700" dirty="0"/>
              <a:t>Vyplní „stále profesionální orchestry…soubory</a:t>
            </a:r>
          </a:p>
          <a:p>
            <a:pPr marL="0" indent="0">
              <a:buNone/>
            </a:pPr>
            <a:r>
              <a:rPr lang="cs-CZ" sz="1700" dirty="0"/>
              <a:t>sbory</a:t>
            </a:r>
          </a:p>
          <a:p>
            <a:pPr marL="0" indent="0">
              <a:buNone/>
            </a:pPr>
            <a:r>
              <a:rPr lang="cs-CZ" sz="1700" dirty="0"/>
              <a:t>„stálé“ má minimálně 75% hudebníků</a:t>
            </a:r>
          </a:p>
          <a:p>
            <a:pPr marL="0" indent="0">
              <a:buNone/>
            </a:pPr>
            <a:r>
              <a:rPr lang="cs-CZ" sz="1700" dirty="0"/>
              <a:t>v hlavním pracovním poměru nebo obdobném</a:t>
            </a:r>
          </a:p>
          <a:p>
            <a:pPr marL="0" indent="0">
              <a:buNone/>
            </a:pPr>
            <a:r>
              <a:rPr lang="cs-CZ" sz="1700" dirty="0"/>
              <a:t>pracovně právním vztahu.“</a:t>
            </a:r>
          </a:p>
          <a:p>
            <a:pPr marL="0" indent="0">
              <a:buNone/>
            </a:pPr>
            <a:endParaRPr lang="cs-CZ" sz="1800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355B3F5-62DC-4509-9149-F3A6766086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923858"/>
            <a:ext cx="2984608" cy="4221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073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FB1FCB-A195-410E-BA84-AC7C559DF26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sz="4000" dirty="0"/>
              <a:t>STATISTIKA</a:t>
            </a:r>
            <a:r>
              <a:rPr lang="cs-CZ" dirty="0"/>
              <a:t> </a:t>
            </a:r>
            <a:r>
              <a:rPr lang="cs-CZ" sz="3200" dirty="0">
                <a:highlight>
                  <a:srgbClr val="C0C0C0"/>
                </a:highlight>
              </a:rPr>
              <a:t>NIPOS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DFDB55-7552-4B02-A990-00CA8984A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7200" b="1" dirty="0"/>
              <a:t>Citace z účtu kultury  - hodnocení</a:t>
            </a:r>
          </a:p>
          <a:p>
            <a:pPr marL="0" indent="0">
              <a:buNone/>
            </a:pPr>
            <a:r>
              <a:rPr lang="cs-CZ" sz="7200" b="1" dirty="0">
                <a:highlight>
                  <a:srgbClr val="C0C0C0"/>
                </a:highlight>
              </a:rPr>
              <a:t>Ad Dotazníky organizacím</a:t>
            </a:r>
          </a:p>
          <a:p>
            <a:pPr marL="0" indent="0">
              <a:buNone/>
            </a:pPr>
            <a:r>
              <a:rPr lang="cs-CZ" sz="7200" dirty="0"/>
              <a:t>„nedokážou v plné míře zachytit rozdílný typ pracovního zapojení a postihují pouze určitou část celkové „pracovní síly“ uplatněné v kultuře“ (s. 33).</a:t>
            </a:r>
          </a:p>
          <a:p>
            <a:pPr marL="0" indent="0">
              <a:buNone/>
            </a:pPr>
            <a:r>
              <a:rPr lang="cs-CZ" sz="7200" b="1" dirty="0">
                <a:highlight>
                  <a:srgbClr val="C0C0C0"/>
                </a:highlight>
              </a:rPr>
              <a:t>Ad B Výběrové šetření </a:t>
            </a:r>
            <a:r>
              <a:rPr lang="cs-CZ" sz="7200" dirty="0"/>
              <a:t>– celou šíři pracovních aktivit. Vychází se z ISCO </a:t>
            </a:r>
            <a:r>
              <a:rPr lang="cs-CZ" sz="7200" i="1" dirty="0"/>
              <a:t>nejsou pro tuto oblast primárně určené a některé kulturní kategorie nejsou oddělitelné od těch „ne-kulturních</a:t>
            </a:r>
            <a:r>
              <a:rPr lang="cs-CZ" sz="7200" dirty="0"/>
              <a:t>.“ (s 33).</a:t>
            </a:r>
          </a:p>
          <a:p>
            <a:pPr marL="0" indent="0">
              <a:buNone/>
            </a:pPr>
            <a:endParaRPr lang="cs-CZ" sz="7200" dirty="0"/>
          </a:p>
          <a:p>
            <a:pPr marL="0" indent="0">
              <a:buNone/>
            </a:pPr>
            <a:r>
              <a:rPr lang="cs-CZ" sz="7200" b="1" dirty="0">
                <a:highlight>
                  <a:srgbClr val="C0C0C0"/>
                </a:highlight>
              </a:rPr>
              <a:t>Úprava klasifikací pro národní potřeby vychází z </a:t>
            </a:r>
            <a:r>
              <a:rPr lang="cs-CZ" sz="7200" b="1" dirty="0" err="1">
                <a:highlight>
                  <a:srgbClr val="C0C0C0"/>
                </a:highlight>
              </a:rPr>
              <a:t>ESSnetCulture</a:t>
            </a:r>
            <a:r>
              <a:rPr lang="cs-CZ" sz="7200" b="1" dirty="0">
                <a:highlight>
                  <a:srgbClr val="C0C0C0"/>
                </a:highlight>
              </a:rPr>
              <a:t> </a:t>
            </a:r>
            <a:r>
              <a:rPr lang="cs-CZ" sz="7200" dirty="0">
                <a:highlight>
                  <a:srgbClr val="C0C0C0"/>
                </a:highlight>
              </a:rPr>
              <a:t>s. 144-145</a:t>
            </a:r>
          </a:p>
          <a:p>
            <a:pPr marL="0" indent="0">
              <a:buNone/>
            </a:pPr>
            <a:r>
              <a:rPr lang="cs-CZ" sz="7200" b="1" dirty="0"/>
              <a:t>2354-lektoři hudby, 2652-hudebníci, zpěváci, skladatelé</a:t>
            </a:r>
          </a:p>
          <a:p>
            <a:pPr marL="0" indent="0">
              <a:buNone/>
            </a:pPr>
            <a:r>
              <a:rPr lang="cs-CZ" sz="7200" dirty="0"/>
              <a:t>2621-specialisté archiváři, 2622-specialisté v knihovnách, 2642-redaktoři, novináři, 2654-režiséři, dramaturgové, produkční a příbuzní specialisté, 3435 Ostatní odborní pracovníci v oblasti umění a kultury (a od r. 2020 řídící pracovníci v oblasti kultury)</a:t>
            </a:r>
          </a:p>
          <a:p>
            <a:pPr marL="0" indent="0">
              <a:buNone/>
            </a:pPr>
            <a:r>
              <a:rPr lang="cs-CZ" sz="7200" dirty="0"/>
              <a:t>PROBLÉM – Zdroje dat, jednoznačné zařazení</a:t>
            </a:r>
          </a:p>
          <a:p>
            <a:pPr marL="0" indent="0">
              <a:buNone/>
            </a:pPr>
            <a:endParaRPr lang="cs-CZ" sz="7200" b="1" dirty="0">
              <a:highlight>
                <a:srgbClr val="99CCFF"/>
              </a:highlight>
            </a:endParaRPr>
          </a:p>
          <a:p>
            <a:pPr marL="0" indent="0">
              <a:buNone/>
            </a:pPr>
            <a:r>
              <a:rPr lang="cs-CZ" sz="7200" b="1" dirty="0">
                <a:highlight>
                  <a:srgbClr val="99CCFF"/>
                </a:highlight>
              </a:rPr>
              <a:t>Kap. II.10. ZDROJE DAT - SÚK</a:t>
            </a:r>
          </a:p>
          <a:p>
            <a:pPr marL="0" indent="0">
              <a:buNone/>
            </a:pPr>
            <a:endParaRPr lang="cs-CZ" dirty="0">
              <a:highlight>
                <a:srgbClr val="99CCFF"/>
              </a:highlight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3361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0EC69D-EC95-4B38-BB55-1FD9691D82B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sz="4000" dirty="0"/>
              <a:t>STATISTIKA</a:t>
            </a:r>
            <a:r>
              <a:rPr lang="cs-CZ" dirty="0"/>
              <a:t> </a:t>
            </a:r>
            <a:r>
              <a:rPr lang="cs-CZ" sz="3200" dirty="0">
                <a:highlight>
                  <a:srgbClr val="C0C0C0"/>
                </a:highlight>
              </a:rPr>
              <a:t>NIPOS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60E8B5-24DE-449C-8455-63E8CEF27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7200" b="1" dirty="0">
                <a:highlight>
                  <a:srgbClr val="99CCFF"/>
                </a:highlight>
              </a:rPr>
              <a:t>ZDROJE DAT </a:t>
            </a:r>
            <a:r>
              <a:rPr lang="cs-CZ" sz="7200" b="1" dirty="0">
                <a:highlight>
                  <a:srgbClr val="C0C0C0"/>
                </a:highlight>
              </a:rPr>
              <a:t>PROBLÉMY </a:t>
            </a:r>
            <a:r>
              <a:rPr lang="cs-CZ" sz="7200" b="1" dirty="0"/>
              <a:t>uváděné oficiálně</a:t>
            </a:r>
            <a:r>
              <a:rPr lang="cs-CZ" sz="7200" dirty="0"/>
              <a:t>:</a:t>
            </a:r>
          </a:p>
          <a:p>
            <a:pPr marL="0" indent="0">
              <a:buNone/>
            </a:pPr>
            <a:r>
              <a:rPr lang="cs-CZ" sz="7200" dirty="0"/>
              <a:t>PRIORITA dat z ekonomicky relevantní subjektů</a:t>
            </a:r>
          </a:p>
          <a:p>
            <a:pPr marL="0" indent="0">
              <a:buNone/>
            </a:pPr>
            <a:endParaRPr lang="cs-CZ" sz="7200" dirty="0"/>
          </a:p>
          <a:p>
            <a:pPr marL="0" indent="0">
              <a:buNone/>
            </a:pPr>
            <a:r>
              <a:rPr lang="cs-CZ" sz="7200" dirty="0"/>
              <a:t>1/Získávat relevantní data – rozptýleny</a:t>
            </a:r>
          </a:p>
          <a:p>
            <a:pPr marL="0" indent="0">
              <a:buNone/>
            </a:pPr>
            <a:r>
              <a:rPr lang="cs-CZ" sz="7200" dirty="0"/>
              <a:t>2/Finanční a </a:t>
            </a:r>
            <a:r>
              <a:rPr lang="cs-CZ" sz="7200" dirty="0" err="1"/>
              <a:t>respondentská</a:t>
            </a:r>
            <a:r>
              <a:rPr lang="cs-CZ" sz="7200" dirty="0"/>
              <a:t> náročnost šetření </a:t>
            </a:r>
          </a:p>
          <a:p>
            <a:pPr marL="0" indent="0">
              <a:buNone/>
            </a:pPr>
            <a:r>
              <a:rPr lang="cs-CZ" sz="7200" dirty="0"/>
              <a:t>„</a:t>
            </a:r>
            <a:r>
              <a:rPr lang="cs-CZ" sz="7200" i="1" dirty="0"/>
              <a:t>Výsledky z výběrových šetření jsou </a:t>
            </a:r>
            <a:r>
              <a:rPr lang="cs-CZ" sz="7200" b="1" i="1" dirty="0">
                <a:highlight>
                  <a:srgbClr val="99CCFF"/>
                </a:highlight>
              </a:rPr>
              <a:t>obvykle věrohodné jen do 2.-3. místa dané klasifikace, u kulturních služeb by vhodná úroveň byla 4.-5. místo.</a:t>
            </a:r>
          </a:p>
          <a:p>
            <a:pPr marL="0" indent="0">
              <a:buNone/>
            </a:pPr>
            <a:r>
              <a:rPr lang="cs-CZ" sz="7200" dirty="0"/>
              <a:t>3/Kombinace ne zcela konzistentní údajů z různých zdrojů, problém </a:t>
            </a:r>
            <a:r>
              <a:rPr lang="cs-CZ" sz="7200" b="1" dirty="0">
                <a:highlight>
                  <a:srgbClr val="99CCFF"/>
                </a:highlight>
              </a:rPr>
              <a:t>konsolidace dat</a:t>
            </a:r>
            <a:r>
              <a:rPr lang="cs-CZ" sz="7200" dirty="0">
                <a:highlight>
                  <a:srgbClr val="99CCFF"/>
                </a:highlight>
              </a:rPr>
              <a:t>.</a:t>
            </a:r>
          </a:p>
          <a:p>
            <a:pPr marL="0" indent="0">
              <a:buNone/>
            </a:pPr>
            <a:r>
              <a:rPr lang="cs-CZ" sz="7200" dirty="0"/>
              <a:t>Potenciálně:</a:t>
            </a:r>
          </a:p>
          <a:p>
            <a:pPr marL="0" indent="0">
              <a:buNone/>
            </a:pPr>
            <a:r>
              <a:rPr lang="cs-CZ" sz="7200" dirty="0"/>
              <a:t>1/ nejspolehlivější údaje o čerpání veřejných rozpočtu</a:t>
            </a:r>
          </a:p>
          <a:p>
            <a:pPr marL="0" indent="0">
              <a:buNone/>
            </a:pPr>
            <a:r>
              <a:rPr lang="cs-CZ" sz="7200" dirty="0"/>
              <a:t>2/ agregovaná data z daňových přiznání </a:t>
            </a:r>
          </a:p>
          <a:p>
            <a:pPr marL="0" indent="0">
              <a:buNone/>
            </a:pPr>
            <a:r>
              <a:rPr lang="cs-CZ" sz="7200" dirty="0"/>
              <a:t>3/ informace z registrů a od profesních sdružení.</a:t>
            </a:r>
          </a:p>
          <a:p>
            <a:pPr marL="0" indent="0">
              <a:buNone/>
            </a:pPr>
            <a:r>
              <a:rPr lang="cs-CZ" sz="7200" dirty="0"/>
              <a:t>Využitelná: z podnikové sféry (NIPOS), domácností (ČSÚ – výběrová šetření pracovních sil VŠPS, vzdělávání dospělých AES…viz výše).</a:t>
            </a:r>
          </a:p>
          <a:p>
            <a:pPr marL="0" indent="0">
              <a:buNone/>
            </a:pPr>
            <a:endParaRPr lang="cs-CZ" sz="3800" dirty="0"/>
          </a:p>
          <a:p>
            <a:pPr marL="0" indent="0">
              <a:buNone/>
            </a:pPr>
            <a:r>
              <a:rPr lang="cs-CZ" sz="6400" dirty="0"/>
              <a:t>Termíny – očištění dat (duplicity, doplnění zjistitelných údajů, chyby), dopočty (u dotazníků se doplňují pouze údaje, které chybí – průměry, mediány apod., nikoli simulace chybějících dotazníků)</a:t>
            </a:r>
          </a:p>
        </p:txBody>
      </p:sp>
    </p:spTree>
    <p:extLst>
      <p:ext uri="{BB962C8B-B14F-4D97-AF65-F5344CB8AC3E}">
        <p14:creationId xmlns:p14="http://schemas.microsoft.com/office/powerpoint/2010/main" val="15578404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6F8411-1457-4844-B962-398D3B090A9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dirty="0"/>
              <a:t>STATISTIKA </a:t>
            </a:r>
            <a:r>
              <a:rPr lang="cs-CZ" sz="3200" dirty="0">
                <a:highlight>
                  <a:srgbClr val="C0C0C0"/>
                </a:highlight>
              </a:rPr>
              <a:t>ČR-rekapitulace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FCD8EE-CD79-450B-9AA8-D96E668213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b="1" dirty="0"/>
              <a:t>ZAMĚSTNANOST</a:t>
            </a:r>
          </a:p>
          <a:p>
            <a:pPr marL="0" indent="0">
              <a:buNone/>
            </a:pPr>
            <a:r>
              <a:rPr lang="cs-CZ" sz="1800" dirty="0"/>
              <a:t>1/Přepočtený počet zaměstnanců</a:t>
            </a:r>
          </a:p>
          <a:p>
            <a:pPr marL="0" indent="0">
              <a:buNone/>
            </a:pPr>
            <a:r>
              <a:rPr lang="cs-CZ" sz="1800" dirty="0"/>
              <a:t>2/Podíl kulturní sektoru na celkové </a:t>
            </a:r>
          </a:p>
          <a:p>
            <a:pPr marL="0" indent="0">
              <a:buNone/>
            </a:pPr>
            <a:r>
              <a:rPr lang="cs-CZ" sz="1800" dirty="0"/>
              <a:t>    zaměstnanosti, počet pracujících</a:t>
            </a:r>
          </a:p>
          <a:p>
            <a:pPr marL="0" indent="0">
              <a:buNone/>
            </a:pPr>
            <a:r>
              <a:rPr lang="cs-CZ" sz="1800" b="1" dirty="0"/>
              <a:t>PRŮMĚRNÁ MZDA</a:t>
            </a:r>
          </a:p>
          <a:p>
            <a:pPr marL="0" indent="0">
              <a:buNone/>
            </a:pPr>
            <a:r>
              <a:rPr lang="cs-CZ" sz="1800" dirty="0"/>
              <a:t>1/Relace průměrné mzdy k průměrné</a:t>
            </a:r>
          </a:p>
          <a:p>
            <a:pPr marL="0" indent="0">
              <a:buNone/>
            </a:pPr>
            <a:r>
              <a:rPr lang="cs-CZ" sz="1800" dirty="0"/>
              <a:t>    mzdě v ekonomice</a:t>
            </a:r>
          </a:p>
          <a:p>
            <a:pPr marL="0" indent="0">
              <a:buNone/>
            </a:pPr>
            <a:r>
              <a:rPr lang="cs-CZ" sz="1800" dirty="0"/>
              <a:t>2/ Dobrovolníci-počet</a:t>
            </a:r>
          </a:p>
          <a:p>
            <a:pPr marL="0" indent="0">
              <a:buNone/>
            </a:pPr>
            <a:r>
              <a:rPr lang="cs-CZ" sz="1800" b="1" dirty="0"/>
              <a:t>POČET KULTURNÍ PODNIKŮ A INSTITUCÍ</a:t>
            </a:r>
          </a:p>
          <a:p>
            <a:pPr marL="0" indent="0">
              <a:buNone/>
            </a:pPr>
            <a:r>
              <a:rPr lang="cs-CZ" sz="1800" dirty="0"/>
              <a:t>1/Počet jednotek podle velikost</a:t>
            </a:r>
          </a:p>
          <a:p>
            <a:pPr marL="0" indent="0">
              <a:buNone/>
            </a:pPr>
            <a:r>
              <a:rPr lang="cs-CZ" sz="1800" dirty="0"/>
              <a:t>Počtu zaměstnanců a tržeb</a:t>
            </a:r>
          </a:p>
          <a:p>
            <a:pPr marL="0" indent="0">
              <a:buNone/>
            </a:pPr>
            <a:r>
              <a:rPr lang="cs-CZ" sz="1800" dirty="0"/>
              <a:t>2/Procento z celkového počtu jednotek</a:t>
            </a:r>
          </a:p>
          <a:p>
            <a:pPr marL="0" indent="0">
              <a:buNone/>
            </a:pPr>
            <a:r>
              <a:rPr lang="cs-CZ" sz="1800" dirty="0"/>
              <a:t>ZDROJ: SYSTÉM ÚČTŮ KULTURY ČR, s.44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FC215D-58BA-47CC-A1C9-2C8DA40779A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1/Dotazníky ČSÚ a NIPOS</a:t>
            </a:r>
          </a:p>
          <a:p>
            <a:pPr marL="0" indent="0">
              <a:buNone/>
            </a:pPr>
            <a:r>
              <a:rPr lang="cs-CZ" sz="1800" dirty="0"/>
              <a:t>2/ Výběrové šetření pracovních sil</a:t>
            </a:r>
          </a:p>
          <a:p>
            <a:pPr marL="0" indent="0">
              <a:buNone/>
            </a:pPr>
            <a:r>
              <a:rPr lang="cs-CZ" sz="1800" dirty="0"/>
              <a:t>(klasifikace ISCO ) je hybridní – pozn.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1/Dotazníky ČSÚ a NIPOS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2/Dotazníky ČSÚ a NIPOS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1/Roční podnikové zjišťování ČSÚ a NIPOS – KULT</a:t>
            </a:r>
          </a:p>
          <a:p>
            <a:pPr marL="0" indent="0">
              <a:buNone/>
            </a:pPr>
            <a:r>
              <a:rPr lang="cs-CZ" sz="1800" dirty="0"/>
              <a:t>2/Obchodní a živnostenský rejstřík – dotaz ČSÚ</a:t>
            </a:r>
          </a:p>
        </p:txBody>
      </p:sp>
    </p:spTree>
    <p:extLst>
      <p:ext uri="{BB962C8B-B14F-4D97-AF65-F5344CB8AC3E}">
        <p14:creationId xmlns:p14="http://schemas.microsoft.com/office/powerpoint/2010/main" val="3170390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27C69F-D380-4F0A-BC04-97FE0F18F7D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sz="4000" dirty="0"/>
              <a:t>STRATEGIE</a:t>
            </a:r>
            <a:r>
              <a:rPr lang="cs-CZ" dirty="0"/>
              <a:t> </a:t>
            </a:r>
            <a:r>
              <a:rPr lang="cs-CZ" sz="3600" dirty="0">
                <a:highlight>
                  <a:srgbClr val="C0C0C0"/>
                </a:highlight>
              </a:rPr>
              <a:t>EU</a:t>
            </a:r>
            <a:endParaRPr lang="en-US" sz="3600" dirty="0">
              <a:highlight>
                <a:srgbClr val="C0C0C0"/>
              </a:highligh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1B8AE9-2EE7-47DE-9BBF-87475BF26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i="1" dirty="0"/>
              <a:t>př. důležitých</a:t>
            </a:r>
          </a:p>
          <a:p>
            <a:pPr marL="0" indent="0">
              <a:buNone/>
            </a:pPr>
            <a:r>
              <a:rPr lang="cs-CZ" sz="2000" b="1" i="1" dirty="0">
                <a:highlight>
                  <a:srgbClr val="C0C0C0"/>
                </a:highlight>
              </a:rPr>
              <a:t>Evropský pilíř sociálních práv 2019-24</a:t>
            </a:r>
          </a:p>
          <a:p>
            <a:pPr marL="0" indent="0">
              <a:buNone/>
            </a:pPr>
            <a:r>
              <a:rPr lang="cs-CZ" sz="2000" dirty="0"/>
              <a:t>20 principů – „fair pracovní podmínky“</a:t>
            </a:r>
          </a:p>
          <a:p>
            <a:pPr marL="0" indent="0">
              <a:buNone/>
            </a:pPr>
            <a:r>
              <a:rPr lang="cs-CZ" sz="2000" dirty="0"/>
              <a:t>Ochrana před </a:t>
            </a:r>
            <a:r>
              <a:rPr lang="cs-CZ" sz="2000" dirty="0" err="1"/>
              <a:t>prekarizací</a:t>
            </a:r>
            <a:r>
              <a:rPr lang="cs-CZ" sz="2000" dirty="0"/>
              <a:t>, dostupné vzdělávání a vyrovnávání podmínek zaměstnanců a OSVČ.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000" noProof="1">
                <a:hlinkClick r:id="rId2"/>
              </a:rPr>
              <a:t>https://www.epr.eu/what-we-do/policy-analysis/european-pillar-of-social-rights/</a:t>
            </a:r>
            <a:endParaRPr lang="cs-CZ" sz="2000" noProof="1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000" b="1" i="1" noProof="1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000" b="1" i="1" noProof="1">
                <a:highlight>
                  <a:srgbClr val="C0C0C0"/>
                </a:highlight>
              </a:rPr>
              <a:t>Boloňský proces </a:t>
            </a:r>
            <a:r>
              <a:rPr lang="cs-CZ" sz="2000" i="1" noProof="1"/>
              <a:t>– </a:t>
            </a:r>
            <a:r>
              <a:rPr lang="cs-CZ" sz="2000" noProof="1"/>
              <a:t>série dohod evropských zemí pro zajištění standardů kvality terciárního vzdělání. </a:t>
            </a:r>
            <a:r>
              <a:rPr lang="cs-CZ" sz="2000" noProof="1">
                <a:hlinkClick r:id="rId3"/>
              </a:rPr>
              <a:t>https://en.wikipedia.org/wiki/Bologna_Process</a:t>
            </a:r>
            <a:endParaRPr lang="cs-CZ" sz="2000" noProof="1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000" b="1" i="1" noProof="1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000" b="1" i="1" noProof="1">
                <a:highlight>
                  <a:srgbClr val="C0C0C0"/>
                </a:highlight>
              </a:rPr>
              <a:t>ESSnet-Culture European Statistical SystemNetwork on Culture, 2012</a:t>
            </a:r>
            <a:r>
              <a:rPr lang="cs-CZ" sz="2000" b="1" i="1" noProof="1"/>
              <a:t>, 556 s.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000" noProof="1">
                <a:hlinkClick r:id="rId4"/>
              </a:rPr>
              <a:t>https://ec.europa.eu/assets/eac/culture/library/reports/ess-net-report_en.pdf</a:t>
            </a:r>
            <a:endParaRPr lang="cs-CZ" sz="2000" noProof="1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000" noProof="1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4000" noProof="1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0223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B11F31-7858-4D12-930E-D6B4258BFC6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sz="4000" dirty="0"/>
              <a:t>STATISTIKA</a:t>
            </a:r>
            <a:r>
              <a:rPr lang="cs-CZ" dirty="0"/>
              <a:t> </a:t>
            </a:r>
            <a:r>
              <a:rPr lang="cs-CZ" sz="3200" dirty="0">
                <a:highlight>
                  <a:srgbClr val="C0C0C0"/>
                </a:highlight>
              </a:rPr>
              <a:t>ČR-problémy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7914F2-6179-45D7-9F64-AC2E56F71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>
                <a:highlight>
                  <a:srgbClr val="99CCFF"/>
                </a:highlight>
              </a:rPr>
              <a:t>HLEDISKA NIPOS </a:t>
            </a:r>
            <a:r>
              <a:rPr lang="cs-CZ" dirty="0"/>
              <a:t>- neuvedená /ing. J. Novák</a:t>
            </a:r>
          </a:p>
          <a:p>
            <a:pPr marL="0" indent="0">
              <a:buNone/>
            </a:pPr>
            <a:r>
              <a:rPr lang="cs-CZ" dirty="0"/>
              <a:t>Ad </a:t>
            </a:r>
            <a:r>
              <a:rPr lang="cs-CZ" b="1" dirty="0">
                <a:highlight>
                  <a:srgbClr val="99CCFF"/>
                </a:highlight>
              </a:rPr>
              <a:t>ZDROJE DAT  </a:t>
            </a:r>
            <a:r>
              <a:rPr lang="cs-CZ" dirty="0">
                <a:highlight>
                  <a:srgbClr val="99CCFF"/>
                </a:highlight>
              </a:rPr>
              <a:t>- rekapitulace</a:t>
            </a:r>
          </a:p>
          <a:p>
            <a:pPr marL="0" indent="0">
              <a:buNone/>
            </a:pPr>
            <a:r>
              <a:rPr lang="cs-CZ" dirty="0"/>
              <a:t>1/</a:t>
            </a:r>
            <a:r>
              <a:rPr lang="cs-CZ" u="sng" dirty="0"/>
              <a:t>administrativní</a:t>
            </a:r>
            <a:r>
              <a:rPr lang="cs-CZ" dirty="0"/>
              <a:t> – veřejné rozpočty, zdroj MF ČR, zveřejněné údaje některých poskytovatelů kulturních služeb  - nejsou adekvátně vytěžené.</a:t>
            </a:r>
          </a:p>
          <a:p>
            <a:pPr marL="0" indent="0">
              <a:buNone/>
            </a:pPr>
            <a:r>
              <a:rPr lang="cs-CZ" dirty="0"/>
              <a:t>2/</a:t>
            </a:r>
            <a:r>
              <a:rPr lang="cs-CZ" u="sng" dirty="0"/>
              <a:t>šetření v domácnostech a v kulturních institucích </a:t>
            </a:r>
            <a:r>
              <a:rPr lang="cs-CZ" dirty="0"/>
              <a:t>(KULT-MK). ČSÚ sbírá přímo údaje o zpravodajských agenturách, činnosti architektů, fotografů, reklamních agentur, maloobchodu, neziskových institucích všech ochranných organizací práv. </a:t>
            </a:r>
          </a:p>
          <a:p>
            <a:pPr marL="0" indent="0">
              <a:buNone/>
            </a:pPr>
            <a:r>
              <a:rPr lang="cs-CZ" dirty="0"/>
              <a:t>3/mzdy – </a:t>
            </a:r>
            <a:r>
              <a:rPr lang="cs-CZ" u="sng" dirty="0"/>
              <a:t>Výběrová šetření ČSÚ.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highlight>
                  <a:srgbClr val="C0C0C0"/>
                </a:highlight>
              </a:rPr>
              <a:t>Ad PROBLÉMY KLASIFIKACE</a:t>
            </a:r>
            <a:r>
              <a:rPr lang="cs-CZ" dirty="0"/>
              <a:t>/dosud neuvedené</a:t>
            </a:r>
          </a:p>
          <a:p>
            <a:pPr marL="0" indent="0">
              <a:buNone/>
            </a:pPr>
            <a:r>
              <a:rPr lang="cs-CZ" dirty="0"/>
              <a:t>1/</a:t>
            </a:r>
            <a:r>
              <a:rPr lang="cs-CZ" b="1" dirty="0"/>
              <a:t>není zahrnuta výroba a prodej </a:t>
            </a:r>
            <a:r>
              <a:rPr lang="cs-CZ" b="1" dirty="0" err="1"/>
              <a:t>hud</a:t>
            </a:r>
            <a:r>
              <a:rPr lang="cs-CZ" b="1" dirty="0"/>
              <a:t>. nástrojů </a:t>
            </a:r>
            <a:r>
              <a:rPr lang="cs-CZ" dirty="0"/>
              <a:t>(sic!)</a:t>
            </a:r>
          </a:p>
          <a:p>
            <a:pPr marL="0" indent="0">
              <a:buNone/>
            </a:pPr>
            <a:r>
              <a:rPr lang="cs-CZ" sz="2900" dirty="0"/>
              <a:t>Viz též projekt IDU/hudba/LD – 2013 (NACE 32.20. výroba </a:t>
            </a:r>
            <a:r>
              <a:rPr lang="cs-CZ" sz="2900" dirty="0" err="1"/>
              <a:t>hud</a:t>
            </a:r>
            <a:r>
              <a:rPr lang="cs-CZ" sz="2900" dirty="0"/>
              <a:t>. nástrojů) projekt </a:t>
            </a:r>
            <a:r>
              <a:rPr lang="cs-CZ" sz="2900" i="1" dirty="0"/>
              <a:t>Vstupní analýza současných vazeb trhu práce se sektorem kultura. </a:t>
            </a:r>
            <a:r>
              <a:rPr lang="cs-CZ" sz="2900" dirty="0"/>
              <a:t>(resortismus?)</a:t>
            </a:r>
          </a:p>
          <a:p>
            <a:pPr marL="0" indent="0">
              <a:buNone/>
            </a:pPr>
            <a:r>
              <a:rPr lang="cs-CZ" i="1" dirty="0"/>
              <a:t>2/</a:t>
            </a:r>
            <a:r>
              <a:rPr lang="cs-CZ" b="1" dirty="0"/>
              <a:t>údaje o kulturních činnostech v agregaci s jinými aktivitami </a:t>
            </a:r>
            <a:r>
              <a:rPr lang="cs-CZ" dirty="0"/>
              <a:t>(činnost hlavní/doplňkové)  </a:t>
            </a:r>
            <a:r>
              <a:rPr lang="cs-CZ" b="1" dirty="0"/>
              <a:t>neúplnost dat </a:t>
            </a:r>
            <a:r>
              <a:rPr lang="cs-CZ" dirty="0"/>
              <a:t>od respondentů, nezbytnost dopočtů. </a:t>
            </a:r>
          </a:p>
          <a:p>
            <a:pPr marL="0" indent="0">
              <a:buNone/>
            </a:pPr>
            <a:r>
              <a:rPr lang="cs-CZ" i="1" dirty="0"/>
              <a:t>3/ </a:t>
            </a:r>
            <a:r>
              <a:rPr lang="cs-CZ" b="1" dirty="0"/>
              <a:t>klasifikace vypovídající do 2., 3. řádu</a:t>
            </a:r>
            <a:r>
              <a:rPr lang="cs-CZ" dirty="0"/>
              <a:t>, zde potřeba 4.5.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6312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B0056A-86F3-41BC-95D4-013BC953885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sz="4000" dirty="0"/>
              <a:t>STATISTIKA</a:t>
            </a:r>
            <a:r>
              <a:rPr lang="cs-CZ" dirty="0"/>
              <a:t> </a:t>
            </a:r>
            <a:r>
              <a:rPr lang="cs-CZ" sz="3200" dirty="0">
                <a:highlight>
                  <a:srgbClr val="C0C0C0"/>
                </a:highlight>
              </a:rPr>
              <a:t>ČR-problémy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F86DBD-00FC-4CA9-B5D8-208B0A1FD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4" y="16288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1800" b="1" dirty="0">
              <a:highlight>
                <a:srgbClr val="C0C0C0"/>
              </a:highlight>
            </a:endParaRPr>
          </a:p>
          <a:p>
            <a:pPr marL="0" indent="0">
              <a:buNone/>
            </a:pPr>
            <a:r>
              <a:rPr lang="cs-CZ" sz="1800" b="1" dirty="0">
                <a:highlight>
                  <a:srgbClr val="C0C0C0"/>
                </a:highlight>
              </a:rPr>
              <a:t>HLEDISKA NIPOS II</a:t>
            </a:r>
          </a:p>
          <a:p>
            <a:pPr marL="0" indent="0">
              <a:buNone/>
            </a:pPr>
            <a:r>
              <a:rPr lang="cs-CZ" sz="1800" b="1" dirty="0"/>
              <a:t>4/ </a:t>
            </a:r>
            <a:r>
              <a:rPr lang="cs-CZ" sz="1800" dirty="0"/>
              <a:t>krátké oficiální </a:t>
            </a:r>
            <a:r>
              <a:rPr lang="cs-CZ" sz="1800" b="1" dirty="0"/>
              <a:t>termíny sběru dat a               </a:t>
            </a:r>
          </a:p>
          <a:p>
            <a:pPr marL="0" indent="0">
              <a:buNone/>
            </a:pPr>
            <a:r>
              <a:rPr lang="cs-CZ" sz="1800" b="1" dirty="0"/>
              <a:t>jejich zpracování  </a:t>
            </a:r>
            <a:r>
              <a:rPr lang="cs-CZ" sz="1800" dirty="0"/>
              <a:t>(podmínka koncíznosti)</a:t>
            </a:r>
          </a:p>
          <a:p>
            <a:pPr marL="0" indent="0">
              <a:buNone/>
            </a:pPr>
            <a:r>
              <a:rPr lang="cs-CZ" sz="1800" b="1" dirty="0"/>
              <a:t>5/ Kvalita  sběru a zpracování údajů </a:t>
            </a:r>
          </a:p>
          <a:p>
            <a:pPr marL="0" indent="0">
              <a:buNone/>
            </a:pPr>
            <a:r>
              <a:rPr lang="cs-CZ" sz="1800" dirty="0"/>
              <a:t>Jednorázové projekty oborových </a:t>
            </a:r>
          </a:p>
          <a:p>
            <a:pPr marL="0" indent="0">
              <a:buNone/>
            </a:pPr>
            <a:r>
              <a:rPr lang="cs-CZ" sz="1800" dirty="0"/>
              <a:t>organizací</a:t>
            </a:r>
          </a:p>
          <a:p>
            <a:pPr marL="0" indent="0">
              <a:buNone/>
            </a:pPr>
            <a:r>
              <a:rPr lang="cs-CZ" sz="1800" dirty="0"/>
              <a:t>Př.:  IDU-sběr dat 3/2020, 532 subjektů, </a:t>
            </a:r>
          </a:p>
          <a:p>
            <a:pPr marL="0" indent="0">
              <a:buNone/>
            </a:pPr>
            <a:r>
              <a:rPr lang="en-US" sz="1700" dirty="0"/>
              <a:t>44%</a:t>
            </a:r>
            <a:r>
              <a:rPr lang="cs-CZ" sz="1700" dirty="0"/>
              <a:t> z hudby. </a:t>
            </a:r>
          </a:p>
          <a:p>
            <a:pPr marL="0" indent="0">
              <a:buNone/>
            </a:pPr>
            <a:r>
              <a:rPr lang="cs-CZ" sz="1700" dirty="0"/>
              <a:t>Problém – soukromý výdělečný sektor </a:t>
            </a:r>
          </a:p>
          <a:p>
            <a:pPr marL="0" indent="0">
              <a:buNone/>
            </a:pPr>
            <a:r>
              <a:rPr lang="cs-CZ" sz="1700" dirty="0"/>
              <a:t>neposkytuje data</a:t>
            </a:r>
          </a:p>
          <a:p>
            <a:pPr marL="0" indent="0">
              <a:buNone/>
            </a:pPr>
            <a:r>
              <a:rPr lang="cs-CZ" sz="1800" dirty="0"/>
              <a:t>/nezbytná interpretace dat – faktické </a:t>
            </a:r>
          </a:p>
          <a:p>
            <a:pPr marL="0" indent="0">
              <a:buNone/>
            </a:pPr>
            <a:r>
              <a:rPr lang="cs-CZ" sz="1800" dirty="0"/>
              <a:t>a ekonomické aktivity /</a:t>
            </a:r>
            <a:r>
              <a:rPr lang="cs-CZ" sz="1600" dirty="0"/>
              <a:t>př. OSA-6,5 tis. </a:t>
            </a:r>
          </a:p>
          <a:p>
            <a:pPr marL="0" indent="0">
              <a:buNone/>
            </a:pPr>
            <a:r>
              <a:rPr lang="cs-CZ" sz="1600" dirty="0"/>
              <a:t>nositelů, cca 600 členů, ca 100 podíl klasické</a:t>
            </a:r>
            <a:r>
              <a:rPr lang="cs-CZ" sz="1800" dirty="0"/>
              <a:t>/…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1E9535D-9FF8-455C-8A1A-FFE6EF6BE0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745" y="2492896"/>
            <a:ext cx="4235079" cy="3200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8733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6D3516-0BDF-4B4F-9261-E27F3C7804E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sz="4000" dirty="0"/>
              <a:t>VÝZKUM</a:t>
            </a:r>
            <a:r>
              <a:rPr lang="cs-CZ" dirty="0"/>
              <a:t> </a:t>
            </a:r>
            <a:r>
              <a:rPr lang="cs-CZ" sz="3200" dirty="0">
                <a:highlight>
                  <a:srgbClr val="C0C0C0"/>
                </a:highlight>
              </a:rPr>
              <a:t>PROJEKTY-kultura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BB9740-A7C9-4B05-B083-9A54312B3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6400" dirty="0"/>
              <a:t>AEC- TRACKING ALUMNI IN HIGNER MUSIC EDUCATION 2015</a:t>
            </a:r>
          </a:p>
          <a:p>
            <a:pPr marL="0" indent="0">
              <a:buNone/>
            </a:pPr>
            <a:r>
              <a:rPr lang="cs-CZ" sz="6400" dirty="0"/>
              <a:t>EU-    RECOMMENDATION OF TRACKING GRADUATES 11/2017</a:t>
            </a:r>
          </a:p>
          <a:p>
            <a:pPr marL="0" indent="0">
              <a:buNone/>
            </a:pPr>
            <a:r>
              <a:rPr lang="cs-CZ" sz="6400" dirty="0"/>
              <a:t>VOICES FOR CULTURE – STATUS AND WORKING CONDITIONS OF ARTISTS AND CULTURAL AND CREATIVE PROFESSIONALS, 2021</a:t>
            </a:r>
          </a:p>
          <a:p>
            <a:pPr marL="0" indent="0">
              <a:buNone/>
            </a:pPr>
            <a:r>
              <a:rPr lang="cs-CZ" sz="7200" dirty="0"/>
              <a:t> ČR- Roman Vašek, Václav </a:t>
            </a:r>
            <a:r>
              <a:rPr lang="cs-CZ" sz="7200" dirty="0" err="1"/>
              <a:t>Riedlbauch</a:t>
            </a:r>
            <a:r>
              <a:rPr lang="cs-CZ" sz="7200" dirty="0"/>
              <a:t>: </a:t>
            </a:r>
          </a:p>
          <a:p>
            <a:pPr marL="0" indent="0">
              <a:buNone/>
            </a:pPr>
            <a:r>
              <a:rPr lang="cs-CZ" sz="7200" b="1" i="1" dirty="0"/>
              <a:t>Studie návazné uplatnitelnosti uměleckého personálu</a:t>
            </a:r>
            <a:r>
              <a:rPr lang="cs-CZ" sz="7200" b="1" dirty="0"/>
              <a:t>, VŠE 2013</a:t>
            </a:r>
          </a:p>
          <a:p>
            <a:pPr marL="0" indent="0">
              <a:buNone/>
            </a:pPr>
            <a:r>
              <a:rPr lang="cs-CZ" sz="7200" dirty="0">
                <a:hlinkClick r:id="rId2"/>
              </a:rPr>
              <a:t>https://www.culturenet.cz/knihovna/studie-navazne-uplatnitelnosti-umeleckeho-personalu/</a:t>
            </a:r>
            <a:endParaRPr lang="cs-CZ" sz="7200" dirty="0"/>
          </a:p>
          <a:p>
            <a:pPr marL="0" indent="0">
              <a:buNone/>
            </a:pPr>
            <a:r>
              <a:rPr lang="cs-CZ" sz="7200" dirty="0"/>
              <a:t>Adam </a:t>
            </a:r>
            <a:r>
              <a:rPr lang="cs-CZ" sz="7200" dirty="0" err="1"/>
              <a:t>Podhola</a:t>
            </a:r>
            <a:r>
              <a:rPr lang="cs-CZ" sz="7200" dirty="0"/>
              <a:t>: </a:t>
            </a:r>
            <a:r>
              <a:rPr lang="cs-CZ" sz="7200" b="1" dirty="0"/>
              <a:t>Uplatnění na autora na </a:t>
            </a:r>
            <a:r>
              <a:rPr lang="cs-CZ" sz="7200" b="1" dirty="0" err="1"/>
              <a:t>hud</a:t>
            </a:r>
            <a:r>
              <a:rPr lang="cs-CZ" sz="7200" b="1" dirty="0"/>
              <a:t>. trhu, VŠE 2014</a:t>
            </a:r>
          </a:p>
          <a:p>
            <a:pPr marL="0" indent="0">
              <a:buNone/>
            </a:pPr>
            <a:r>
              <a:rPr lang="cs-CZ" sz="7200" b="1" dirty="0"/>
              <a:t>IDU – DKRVO </a:t>
            </a:r>
            <a:r>
              <a:rPr lang="cs-CZ" sz="7200" dirty="0"/>
              <a:t>/Dlouhodobá koncepce rozvoje výzkumné organizace 2019-23/v rámci tématu </a:t>
            </a:r>
            <a:r>
              <a:rPr lang="cs-CZ" sz="7200" b="1" dirty="0"/>
              <a:t>Kulturní politika – téma </a:t>
            </a:r>
            <a:r>
              <a:rPr lang="cs-CZ" sz="7200" b="1" i="1" dirty="0"/>
              <a:t>Uplatnitelnosti profesionálních hudebních umělců v klasické hudbě + </a:t>
            </a:r>
            <a:r>
              <a:rPr lang="cs-CZ" sz="7200" dirty="0"/>
              <a:t>(tj. nejen absolventů).</a:t>
            </a:r>
          </a:p>
          <a:p>
            <a:pPr marL="0" indent="0">
              <a:buNone/>
            </a:pPr>
            <a:r>
              <a:rPr lang="cs-CZ" sz="7200" u="sng" dirty="0"/>
              <a:t>Metodika  - sondy: - problém statistické indukce (</a:t>
            </a:r>
            <a:r>
              <a:rPr lang="cs-CZ" sz="7200" dirty="0"/>
              <a:t>reprezentativnost, konzistence)</a:t>
            </a:r>
            <a:endParaRPr lang="cs-CZ" sz="7200" u="sng" dirty="0"/>
          </a:p>
          <a:p>
            <a:pPr marL="0" indent="0">
              <a:buNone/>
            </a:pPr>
            <a:r>
              <a:rPr lang="cs-CZ" sz="7200" dirty="0"/>
              <a:t>1/dotazníkové šetření posledním ročníkům konzervatoří z hlediska jejich dalšího uplatnění (ZUŠ)</a:t>
            </a:r>
          </a:p>
          <a:p>
            <a:pPr marL="0" indent="0">
              <a:buNone/>
            </a:pPr>
            <a:r>
              <a:rPr lang="cs-CZ" sz="7200" dirty="0"/>
              <a:t>    dotazníkové šetření u potenciálních zaměstnavatelů (orchestry, ZUŠ)</a:t>
            </a:r>
          </a:p>
          <a:p>
            <a:pPr marL="0" indent="0">
              <a:buNone/>
            </a:pPr>
            <a:r>
              <a:rPr lang="cs-CZ" sz="7200" dirty="0"/>
              <a:t>2/strukturované rozhovory s pracovníky na různých pracovních pozicích ve struktuře NÚV výzkumu.</a:t>
            </a:r>
          </a:p>
          <a:p>
            <a:pPr marL="0" indent="0">
              <a:buNone/>
            </a:pPr>
            <a:endParaRPr lang="cs-CZ" sz="7200" dirty="0"/>
          </a:p>
          <a:p>
            <a:pPr marL="0" indent="0">
              <a:buNone/>
            </a:pPr>
            <a:endParaRPr lang="cs-CZ" sz="7200" dirty="0"/>
          </a:p>
          <a:p>
            <a:pPr marL="0" indent="0">
              <a:buNone/>
            </a:pPr>
            <a:r>
              <a:rPr lang="cs-CZ" sz="7200" dirty="0"/>
              <a:t>                       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36274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AF9FFA-F47F-4230-A650-3630742D80C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4000" dirty="0"/>
              <a:t>SHRNUTÍ </a:t>
            </a:r>
            <a:r>
              <a:rPr lang="cs-CZ" sz="3200" dirty="0">
                <a:highlight>
                  <a:srgbClr val="C0C0C0"/>
                </a:highlight>
              </a:rPr>
              <a:t>DOPORUČENÍ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F1D1DC-2118-40A4-803E-595D32259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3800" b="1" dirty="0">
                <a:highlight>
                  <a:srgbClr val="99CCFF"/>
                </a:highlight>
              </a:rPr>
              <a:t>OTÁZKY /CO, PROČ, JAK/závislosti dat/ KDO</a:t>
            </a:r>
            <a:r>
              <a:rPr lang="cs-CZ" sz="2800" b="1" dirty="0"/>
              <a:t>…</a:t>
            </a:r>
            <a:r>
              <a:rPr lang="cs-CZ" sz="2800" dirty="0"/>
              <a:t>  mnoho dotazníků, různé subjekty – proč, certifikace „sběratelů“( FENSTATS) https://www.fenstats.eu/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3400" b="1" dirty="0">
                <a:highlight>
                  <a:srgbClr val="C0C0C0"/>
                </a:highlight>
              </a:rPr>
              <a:t>CO POTŘEBUJE STÁT/MK</a:t>
            </a:r>
            <a:r>
              <a:rPr lang="cs-CZ" sz="3400" dirty="0"/>
              <a:t> – makro údaje/finanční toky/zásadní problémy pracovně-právního charakteru – ve spolupráci - &gt; </a:t>
            </a:r>
            <a:r>
              <a:rPr lang="cs-CZ" sz="3400" dirty="0" err="1"/>
              <a:t>prekarizaci</a:t>
            </a:r>
            <a:r>
              <a:rPr lang="cs-CZ" sz="3400" dirty="0"/>
              <a:t>, strukturální nezaměstnanost, situaci SVOČ apod.</a:t>
            </a:r>
          </a:p>
          <a:p>
            <a:pPr marL="0" indent="0">
              <a:buNone/>
            </a:pPr>
            <a:r>
              <a:rPr lang="cs-CZ" sz="3400" b="1" dirty="0">
                <a:highlight>
                  <a:srgbClr val="C0C0C0"/>
                </a:highlight>
              </a:rPr>
              <a:t>MK</a:t>
            </a:r>
            <a:r>
              <a:rPr lang="cs-CZ" sz="3400" b="1" dirty="0"/>
              <a:t> + </a:t>
            </a:r>
            <a:r>
              <a:rPr lang="cs-CZ" sz="3400" dirty="0"/>
              <a:t>argumenty pro financování sektoru, cílené smysluplné využití finančních zdrojů pro organizace zajišťující plánovanou „kulturní službu“ + zdůvodněnou podporu kvalitní nezávislé sféry. </a:t>
            </a:r>
            <a:r>
              <a:rPr lang="cs-CZ" sz="3400" b="1" dirty="0">
                <a:highlight>
                  <a:srgbClr val="C0C0C0"/>
                </a:highlight>
              </a:rPr>
              <a:t>MĚSTA</a:t>
            </a:r>
            <a:r>
              <a:rPr lang="cs-CZ" sz="3400" b="1" dirty="0"/>
              <a:t>  </a:t>
            </a:r>
            <a:r>
              <a:rPr lang="cs-CZ" sz="3400" dirty="0"/>
              <a:t>viz diskuse Praha ke Kulturní politice…</a:t>
            </a:r>
            <a:endParaRPr lang="cs-CZ" sz="3400" b="1" dirty="0"/>
          </a:p>
          <a:p>
            <a:pPr marL="0" indent="0">
              <a:buNone/>
            </a:pPr>
            <a:endParaRPr lang="cs-CZ" sz="3400" b="1" dirty="0"/>
          </a:p>
          <a:p>
            <a:pPr marL="0" indent="0">
              <a:buNone/>
            </a:pPr>
            <a:r>
              <a:rPr lang="cs-CZ" sz="3400" b="1" dirty="0">
                <a:highlight>
                  <a:srgbClr val="C0C0C0"/>
                </a:highlight>
              </a:rPr>
              <a:t>CO VZDĚLÁVACÍ INSTITUCE A HUDEBNÍ ORGANIZACE?</a:t>
            </a:r>
          </a:p>
          <a:p>
            <a:pPr marL="0" indent="0">
              <a:buNone/>
            </a:pPr>
            <a:r>
              <a:rPr lang="cs-CZ" sz="3400" dirty="0"/>
              <a:t>perspektivní nastavení </a:t>
            </a:r>
            <a:r>
              <a:rPr lang="cs-CZ" sz="3400" dirty="0" err="1"/>
              <a:t>curricula</a:t>
            </a:r>
            <a:r>
              <a:rPr lang="cs-CZ" sz="3400" dirty="0"/>
              <a:t>, flexibilitu v rozhodování pro adaptaci, kapacity na individualizaci vzdělávání, dostupný </a:t>
            </a:r>
            <a:r>
              <a:rPr lang="cs-CZ" sz="3400" dirty="0" err="1"/>
              <a:t>mentoring</a:t>
            </a:r>
            <a:r>
              <a:rPr lang="cs-CZ" sz="3400" dirty="0"/>
              <a:t> a </a:t>
            </a:r>
            <a:r>
              <a:rPr lang="cs-CZ" sz="3400" dirty="0" err="1"/>
              <a:t>koučink</a:t>
            </a:r>
            <a:r>
              <a:rPr lang="cs-CZ" sz="3400" dirty="0"/>
              <a:t> v poradenských kariérních centrech, EU sdílenou metodiku sledování absolventů, styk s praxí (potenciálními zaměstnavateli), a vnitřní komunikaci mezi stupni vzdělávání. Styk vzdělávání a praxe. Vyrovnání mezd, aby nevznikaly strukturální deformace způsobované jednostrannými </a:t>
            </a:r>
            <a:r>
              <a:rPr lang="cs-CZ" sz="3400"/>
              <a:t>sektorovými rozhodnutími.</a:t>
            </a:r>
            <a:endParaRPr lang="cs-CZ" sz="3400" dirty="0"/>
          </a:p>
          <a:p>
            <a:pPr marL="0" indent="0">
              <a:buNone/>
            </a:pPr>
            <a:endParaRPr lang="cs-CZ" sz="3400" b="1" dirty="0">
              <a:highlight>
                <a:srgbClr val="C0C0C0"/>
              </a:highlight>
            </a:endParaRPr>
          </a:p>
          <a:p>
            <a:pPr marL="0" indent="0">
              <a:buNone/>
            </a:pPr>
            <a:r>
              <a:rPr lang="cs-CZ" sz="3400" b="1" dirty="0">
                <a:highlight>
                  <a:srgbClr val="C0C0C0"/>
                </a:highlight>
              </a:rPr>
              <a:t>CO ABSOLVENTI, UMĚLCI </a:t>
            </a:r>
            <a:r>
              <a:rPr lang="cs-CZ" sz="3400" dirty="0">
                <a:highlight>
                  <a:srgbClr val="C0C0C0"/>
                </a:highlight>
              </a:rPr>
              <a:t>– </a:t>
            </a:r>
            <a:r>
              <a:rPr lang="cs-CZ" sz="3400" dirty="0"/>
              <a:t>dostupnou individualizovanou podporu vzdělávací a informační, dostatek zdrojů příjmu. Alternativy uplatnění (tj. soft </a:t>
            </a:r>
            <a:r>
              <a:rPr lang="cs-CZ" sz="3400" dirty="0" err="1"/>
              <a:t>skills</a:t>
            </a:r>
            <a:r>
              <a:rPr lang="cs-CZ" sz="3400" dirty="0"/>
              <a:t>, humanitní vzdělání, technologický základ).</a:t>
            </a:r>
          </a:p>
          <a:p>
            <a:pPr marL="0" indent="0">
              <a:buNone/>
            </a:pPr>
            <a:endParaRPr lang="cs-CZ" sz="3400" b="1" dirty="0"/>
          </a:p>
          <a:p>
            <a:pPr marL="0" indent="0">
              <a:buNone/>
            </a:pPr>
            <a:r>
              <a:rPr lang="cs-CZ" sz="3400" b="1" dirty="0">
                <a:highlight>
                  <a:srgbClr val="C0C0C0"/>
                </a:highlight>
              </a:rPr>
              <a:t>KDO JIM TO MÁ POSKYTNOUT?</a:t>
            </a:r>
          </a:p>
          <a:p>
            <a:pPr marL="0" indent="0">
              <a:buNone/>
            </a:pPr>
            <a:r>
              <a:rPr lang="cs-CZ" sz="3400" dirty="0"/>
              <a:t>Veřejné zdroje a instituce, svépomocné oborové fondy a asociace  s vícezdrojovým financování.</a:t>
            </a:r>
          </a:p>
        </p:txBody>
      </p:sp>
    </p:spTree>
    <p:extLst>
      <p:ext uri="{BB962C8B-B14F-4D97-AF65-F5344CB8AC3E}">
        <p14:creationId xmlns:p14="http://schemas.microsoft.com/office/powerpoint/2010/main" val="15676829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algn="l"/>
            <a:r>
              <a:rPr lang="cs-CZ" sz="4000">
                <a:solidFill>
                  <a:schemeClr val="tx2"/>
                </a:solidFill>
              </a:rPr>
              <a:t>KONTAKT</a:t>
            </a:r>
            <a:endParaRPr lang="cs-CZ" sz="4000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200" dirty="0">
              <a:hlinkClick r:id="rId2"/>
            </a:endParaRPr>
          </a:p>
          <a:p>
            <a:pPr>
              <a:buNone/>
            </a:pPr>
            <a:endParaRPr lang="en-US" sz="2200" dirty="0">
              <a:hlinkClick r:id="rId2"/>
            </a:endParaRPr>
          </a:p>
          <a:p>
            <a:pPr>
              <a:buNone/>
            </a:pPr>
            <a:endParaRPr lang="en-US" sz="2200" dirty="0">
              <a:hlinkClick r:id="rId2"/>
            </a:endParaRPr>
          </a:p>
          <a:p>
            <a:pPr>
              <a:buNone/>
            </a:pPr>
            <a:r>
              <a:rPr lang="cs-CZ" sz="2200" dirty="0">
                <a:hlinkClick r:id="rId2"/>
              </a:rPr>
              <a:t>www.</a:t>
            </a:r>
            <a:r>
              <a:rPr lang="cs-CZ" sz="2200" dirty="0" err="1">
                <a:hlinkClick r:id="rId2"/>
              </a:rPr>
              <a:t>chr</a:t>
            </a:r>
            <a:r>
              <a:rPr lang="cs-CZ" sz="2200" dirty="0">
                <a:hlinkClick r:id="rId2"/>
              </a:rPr>
              <a:t>-</a:t>
            </a:r>
            <a:r>
              <a:rPr lang="cs-CZ" sz="2200" dirty="0" err="1">
                <a:hlinkClick r:id="rId2"/>
              </a:rPr>
              <a:t>cmc.org</a:t>
            </a:r>
            <a:endParaRPr lang="cs-CZ" sz="2200" dirty="0"/>
          </a:p>
          <a:p>
            <a:pPr>
              <a:buNone/>
            </a:pPr>
            <a:r>
              <a:rPr lang="en-US" sz="2200" dirty="0">
                <a:hlinkClick r:id="rId3"/>
              </a:rPr>
              <a:t>l</a:t>
            </a:r>
            <a:r>
              <a:rPr lang="cs-CZ" sz="2200" dirty="0" err="1">
                <a:hlinkClick r:id="rId3"/>
              </a:rPr>
              <a:t>enka.dohnalo</a:t>
            </a:r>
            <a:r>
              <a:rPr lang="en-US" sz="2200" dirty="0">
                <a:hlinkClick r:id="rId3"/>
              </a:rPr>
              <a:t>va@idu.cz</a:t>
            </a:r>
            <a:endParaRPr lang="cs-CZ" sz="2200" dirty="0"/>
          </a:p>
          <a:p>
            <a:pPr>
              <a:buNone/>
            </a:pPr>
            <a:r>
              <a:rPr lang="cs-CZ" sz="2200" err="1">
                <a:hlinkClick r:id="rId4"/>
              </a:rPr>
              <a:t>ld</a:t>
            </a:r>
            <a:r>
              <a:rPr lang="cs-CZ" sz="2200">
                <a:hlinkClick r:id="rId4"/>
              </a:rPr>
              <a:t>@npx.cz</a:t>
            </a:r>
            <a:endParaRPr lang="cs-CZ" sz="2200"/>
          </a:p>
          <a:p>
            <a:pPr>
              <a:buNone/>
            </a:pPr>
            <a:endParaRPr lang="cs-CZ" sz="2200" dirty="0"/>
          </a:p>
          <a:p>
            <a:pPr>
              <a:buNone/>
            </a:pPr>
            <a:endParaRPr lang="en-US" sz="2200" dirty="0"/>
          </a:p>
          <a:p>
            <a:pPr>
              <a:buNone/>
            </a:pPr>
            <a:endParaRPr lang="en-US" sz="2200" dirty="0"/>
          </a:p>
          <a:p>
            <a:endParaRPr lang="cs-CZ" dirty="0"/>
          </a:p>
        </p:txBody>
      </p:sp>
      <p:pic>
        <p:nvPicPr>
          <p:cNvPr id="4" name="Obrázek 3" descr="Logo ČHR blue (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76256" y="188640"/>
            <a:ext cx="1856399" cy="122413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37E78-F900-4C27-A4A5-706E133F41B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dirty="0"/>
              <a:t>STRATEGIE </a:t>
            </a:r>
            <a:r>
              <a:rPr lang="cs-CZ" sz="3200" dirty="0">
                <a:highlight>
                  <a:srgbClr val="C0C0C0"/>
                </a:highlight>
              </a:rPr>
              <a:t>STÁTNÍ INSTITUCE MMR</a:t>
            </a:r>
            <a:endParaRPr lang="en-US" sz="3200" dirty="0">
              <a:highlight>
                <a:srgbClr val="C0C0C0"/>
              </a:highligh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C97016-B3AB-467A-BFBA-7FF7A1284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highlight>
                  <a:srgbClr val="C0C0C0"/>
                </a:highlight>
              </a:rPr>
              <a:t>MMR</a:t>
            </a:r>
          </a:p>
          <a:p>
            <a:pPr marL="0" indent="0">
              <a:buNone/>
            </a:pPr>
            <a:r>
              <a:rPr lang="cs-CZ" sz="2400" b="1" i="1" dirty="0"/>
              <a:t>Národní koncepce realizace politiky soudržnosti v ČR po r. 2020</a:t>
            </a:r>
          </a:p>
          <a:p>
            <a:pPr marL="0" indent="0">
              <a:buNone/>
            </a:pPr>
            <a:r>
              <a:rPr lang="cs-CZ" sz="2400" b="1" i="1" dirty="0"/>
              <a:t>Podklad pro dohodu o partnerství pro období 2021-27</a:t>
            </a:r>
          </a:p>
          <a:p>
            <a:pPr marL="0" indent="0">
              <a:buNone/>
            </a:pPr>
            <a:r>
              <a:rPr lang="cs-CZ" sz="2200" dirty="0"/>
              <a:t>Sektorové oblasti: 1.2.1. Trh práce a zaměstnanost, 1.2.2. vzdělávání 1.2.10. – </a:t>
            </a:r>
            <a:r>
              <a:rPr lang="cs-CZ" sz="2200" dirty="0">
                <a:highlight>
                  <a:srgbClr val="99CCFF"/>
                </a:highlight>
              </a:rPr>
              <a:t>Kultura</a:t>
            </a:r>
          </a:p>
          <a:p>
            <a:pPr marL="0" indent="0">
              <a:buNone/>
            </a:pPr>
            <a:r>
              <a:rPr lang="cs-CZ" dirty="0"/>
              <a:t> „</a:t>
            </a:r>
            <a:r>
              <a:rPr lang="cs-CZ" sz="2200" i="1" dirty="0"/>
              <a:t>Kultura je nositelkou kompetencí, které jsou </a:t>
            </a:r>
            <a:r>
              <a:rPr lang="cs-CZ" sz="2200" i="1" dirty="0" err="1"/>
              <a:t>neautomatizovatelné</a:t>
            </a:r>
            <a:r>
              <a:rPr lang="cs-CZ" sz="2200" i="1" dirty="0"/>
              <a:t>, netechnologické a tudíž </a:t>
            </a:r>
            <a:r>
              <a:rPr lang="cs-CZ" sz="2200" i="1" dirty="0" err="1"/>
              <a:t>nenahraditelné-unikátní</a:t>
            </a:r>
            <a:r>
              <a:rPr lang="cs-CZ" sz="2200" i="1" dirty="0"/>
              <a:t>. Tyto kompetence stále intenzivněji využívá zejména rychle rostoucí znalostní ekonomika..“ </a:t>
            </a:r>
            <a:r>
              <a:rPr lang="cs-CZ" sz="2200" dirty="0"/>
              <a:t>(vztaženo k funkci v znalostní ekonomice)</a:t>
            </a:r>
            <a:endParaRPr lang="cs-CZ" sz="2200" i="1" dirty="0"/>
          </a:p>
          <a:p>
            <a:pPr marL="0" indent="0">
              <a:buNone/>
            </a:pPr>
            <a:r>
              <a:rPr lang="cs-CZ" sz="2200" dirty="0"/>
              <a:t>Kultura především jako kulturní dědictví (reduktivní)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797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92DBFB-9B98-43D5-80C8-F5969EF6FF4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sz="4000" dirty="0">
                <a:highlight>
                  <a:srgbClr val="99CCFF"/>
                </a:highlight>
              </a:rPr>
              <a:t>STRATEGIE</a:t>
            </a:r>
            <a:r>
              <a:rPr lang="cs-CZ" sz="4000" dirty="0">
                <a:highlight>
                  <a:srgbClr val="C0C0C0"/>
                </a:highlight>
              </a:rPr>
              <a:t> </a:t>
            </a:r>
            <a:r>
              <a:rPr lang="cs-CZ" sz="3200" dirty="0">
                <a:highlight>
                  <a:srgbClr val="C0C0C0"/>
                </a:highlight>
              </a:rPr>
              <a:t>STÁTNÍ INSTITUCE  MPSV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2172324-1761-4196-BD76-D59988B12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>
                <a:highlight>
                  <a:srgbClr val="C0C0C0"/>
                </a:highlight>
              </a:rPr>
              <a:t>MPSV – Strategie rámce politiky zaměstnanosti do r. 2030</a:t>
            </a:r>
          </a:p>
          <a:p>
            <a:pPr marL="0" indent="0">
              <a:buNone/>
            </a:pPr>
            <a:r>
              <a:rPr lang="cs-CZ" sz="1800" dirty="0">
                <a:hlinkClick r:id="rId2"/>
              </a:rPr>
              <a:t> https://www.mpsv.cz/documents/20142/1357303/SRPZ_2030.pdf/148b2fc5-d7a6-f9c7-cc50-13b52a62e86e</a:t>
            </a:r>
            <a:endParaRPr lang="cs-CZ" sz="1800" dirty="0"/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/>
              <a:t>Odkaz na Evropský pilíř sociálních práv.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/>
              <a:t>Propisují body: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/>
              <a:t>5.1.  Predikce trhu práce (s.50)</a:t>
            </a:r>
          </a:p>
          <a:p>
            <a:pPr>
              <a:spcBef>
                <a:spcPts val="0"/>
              </a:spcBef>
              <a:buAutoNum type="arabicPeriod" startAt="2"/>
            </a:pPr>
            <a:r>
              <a:rPr lang="cs-CZ" sz="1800" b="1" dirty="0"/>
              <a:t>Individualizace </a:t>
            </a:r>
            <a:r>
              <a:rPr lang="cs-CZ" sz="1800" dirty="0"/>
              <a:t>(přístupu k jednotlivcům, zaměstnavatelům, regionům) – </a:t>
            </a:r>
            <a:r>
              <a:rPr lang="cs-CZ" sz="1800" dirty="0">
                <a:highlight>
                  <a:srgbClr val="C0C0C0"/>
                </a:highlight>
              </a:rPr>
              <a:t>nároky na další odbornosti </a:t>
            </a:r>
            <a:r>
              <a:rPr lang="cs-CZ" sz="1800" dirty="0"/>
              <a:t>kvalifikované síly</a:t>
            </a:r>
          </a:p>
          <a:p>
            <a:pPr>
              <a:spcBef>
                <a:spcPts val="0"/>
              </a:spcBef>
              <a:buAutoNum type="arabicPeriod" startAt="2"/>
            </a:pPr>
            <a:r>
              <a:rPr lang="cs-CZ" sz="1800" b="1" dirty="0"/>
              <a:t>Adaptabilitu</a:t>
            </a:r>
            <a:r>
              <a:rPr lang="cs-CZ" sz="1800" dirty="0"/>
              <a:t> (pracovní síly, zaměstnavatelů, prostředí) – </a:t>
            </a:r>
            <a:r>
              <a:rPr lang="cs-CZ" sz="1800" dirty="0">
                <a:highlight>
                  <a:srgbClr val="C0C0C0"/>
                </a:highlight>
              </a:rPr>
              <a:t>nároky na dovzdělání a rekvalifikace , podmínky pro rozvoj osobnosti.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/>
              <a:t>Sektorový fokus není uplatněn.</a:t>
            </a:r>
          </a:p>
          <a:p>
            <a:pPr marL="0" indent="0">
              <a:spcBef>
                <a:spcPts val="0"/>
              </a:spcBef>
              <a:buNone/>
            </a:pPr>
            <a:endParaRPr lang="cs-CZ" sz="1800" dirty="0"/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/>
              <a:t>MPSV využívá tzv. „</a:t>
            </a:r>
            <a:r>
              <a:rPr lang="cs-CZ" sz="1800" b="1" dirty="0"/>
              <a:t>výběrová šetření pracovních sil ČSÚ </a:t>
            </a:r>
            <a:r>
              <a:rPr lang="cs-CZ" sz="1800" dirty="0"/>
              <a:t>viz statistika </a:t>
            </a:r>
            <a:r>
              <a:rPr lang="cs-CZ" sz="1800" dirty="0">
                <a:hlinkClick r:id="rId3"/>
              </a:rPr>
              <a:t>https://www.czso.cz/csu/vykazy/vyberove_setreni_pracovnich_sil</a:t>
            </a:r>
            <a:endParaRPr lang="cs-CZ" sz="1800" dirty="0"/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/>
              <a:t>(od r. 1992, sjednocená metodika EU od r. 2002 – </a:t>
            </a:r>
            <a:r>
              <a:rPr lang="cs-CZ" sz="1800" dirty="0" err="1"/>
              <a:t>Labour</a:t>
            </a:r>
            <a:r>
              <a:rPr lang="cs-CZ" sz="1800" dirty="0"/>
              <a:t> </a:t>
            </a:r>
            <a:r>
              <a:rPr lang="cs-CZ" sz="1800" dirty="0" err="1"/>
              <a:t>Force</a:t>
            </a:r>
            <a:r>
              <a:rPr lang="cs-CZ" sz="1800" dirty="0"/>
              <a:t> </a:t>
            </a:r>
            <a:r>
              <a:rPr lang="cs-CZ" sz="1800" dirty="0" err="1"/>
              <a:t>Survey</a:t>
            </a:r>
            <a:r>
              <a:rPr lang="cs-CZ" sz="1800" dirty="0"/>
              <a:t>-LFS, od r. 2000 povinně šetření zadaná </a:t>
            </a:r>
            <a:r>
              <a:rPr lang="cs-CZ" sz="1800" dirty="0" err="1"/>
              <a:t>Eurostatem</a:t>
            </a:r>
            <a:r>
              <a:rPr lang="cs-CZ" sz="1800" dirty="0"/>
              <a:t>). </a:t>
            </a:r>
          </a:p>
          <a:p>
            <a:pPr marL="0" indent="0">
              <a:buNone/>
            </a:pP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279672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9A6EA8-661D-4B08-BA52-A38D5CA1044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4000" dirty="0">
                <a:highlight>
                  <a:srgbClr val="99CCFF"/>
                </a:highlight>
              </a:rPr>
              <a:t>STRATEGIE</a:t>
            </a:r>
            <a:r>
              <a:rPr lang="cs-CZ" sz="3200" dirty="0">
                <a:highlight>
                  <a:srgbClr val="C0C0C0"/>
                </a:highlight>
              </a:rPr>
              <a:t> STÁTNÍ INSTITUCE MŠMT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3ED26C-E04A-4F86-8FC7-D5D5AA39B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cs-CZ" sz="2800" b="1" dirty="0">
              <a:highlight>
                <a:srgbClr val="C0C0C0"/>
              </a:highligh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8000" b="1" dirty="0">
                <a:highlight>
                  <a:srgbClr val="C0C0C0"/>
                </a:highlight>
              </a:rPr>
              <a:t>MŠMT – Strategie vzdělávací politiky ČR do r. 2030+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7200" dirty="0">
                <a:hlinkClick r:id="rId2"/>
              </a:rPr>
              <a:t>https://www.msmt.cz/uploads/Brozura_S2030_online_CZ.pdf</a:t>
            </a:r>
            <a:endParaRPr lang="cs-CZ" sz="7200" dirty="0"/>
          </a:p>
          <a:p>
            <a:pPr marL="0" indent="0">
              <a:spcBef>
                <a:spcPts val="0"/>
              </a:spcBef>
              <a:buNone/>
            </a:pPr>
            <a:endParaRPr lang="cs-CZ" sz="7200" dirty="0"/>
          </a:p>
          <a:p>
            <a:pPr marL="0" indent="0">
              <a:spcBef>
                <a:spcPts val="0"/>
              </a:spcBef>
              <a:buNone/>
            </a:pPr>
            <a:r>
              <a:rPr lang="cs-CZ" sz="7200" u="sng" dirty="0"/>
              <a:t>2 strategické cíle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7200" dirty="0"/>
              <a:t>1/získávání kompetencí potřebných pro aktivní občanský, profesní a osobní život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7200" dirty="0"/>
              <a:t>2/Snížení nerovnosti v přístupu a umožnit maximální rozvoj potenciálu dětí, žáků, studentů.</a:t>
            </a:r>
          </a:p>
          <a:p>
            <a:pPr marL="0" indent="0">
              <a:spcBef>
                <a:spcPts val="0"/>
              </a:spcBef>
              <a:buNone/>
            </a:pPr>
            <a:endParaRPr lang="cs-CZ" sz="7200" dirty="0"/>
          </a:p>
          <a:p>
            <a:pPr marL="0" indent="0">
              <a:spcBef>
                <a:spcPts val="0"/>
              </a:spcBef>
              <a:buNone/>
            </a:pPr>
            <a:r>
              <a:rPr lang="cs-CZ" sz="7200" b="1" dirty="0">
                <a:highlight>
                  <a:srgbClr val="C0C0C0"/>
                </a:highlight>
              </a:rPr>
              <a:t>Kulturní kompetence </a:t>
            </a:r>
            <a:r>
              <a:rPr lang="cs-CZ" sz="7200" dirty="0"/>
              <a:t>je bez pojmenování zahrnuta (reduktivně) </a:t>
            </a:r>
            <a:r>
              <a:rPr lang="cs-CZ" sz="7200" dirty="0">
                <a:highlight>
                  <a:srgbClr val="C0C0C0"/>
                </a:highlight>
              </a:rPr>
              <a:t>do „občanských kompetencí“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6400" i="1" dirty="0"/>
              <a:t>„Podstatná je též mediální gramotnost, kritické myšlení, schopnost uvažovat o sobě, účinně nakládat s časem a informacemi, chápat společenské dění i v mezinárodním kontextu, spolupracovat v týmech a disponovat povědomím o rozmanitosti a kulturních identitách a respektovat je.“ </a:t>
            </a:r>
            <a:r>
              <a:rPr lang="cs-CZ" sz="6400" dirty="0"/>
              <a:t>(s. 33)  - spíše pragmatismus -&gt; ne mechanismy, </a:t>
            </a:r>
            <a:r>
              <a:rPr lang="cs-CZ" sz="6400" dirty="0" err="1"/>
              <a:t>narrativy</a:t>
            </a:r>
            <a:r>
              <a:rPr lang="cs-CZ" sz="6400" dirty="0"/>
              <a:t>, ale „povědomí“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6400" b="1" dirty="0"/>
              <a:t>Kap. Revize RVP: -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6400" dirty="0"/>
              <a:t> </a:t>
            </a:r>
            <a:r>
              <a:rPr lang="cs-CZ" sz="6400" dirty="0">
                <a:highlight>
                  <a:srgbClr val="C0C0C0"/>
                </a:highlight>
              </a:rPr>
              <a:t>minus</a:t>
            </a:r>
            <a:r>
              <a:rPr lang="cs-CZ" sz="6400" dirty="0"/>
              <a:t> –</a:t>
            </a:r>
            <a:r>
              <a:rPr lang="cs-CZ" sz="6400" i="1" dirty="0"/>
              <a:t>„U všech oborů bude při revizích RVP </a:t>
            </a:r>
            <a:r>
              <a:rPr lang="cs-CZ" sz="6400" i="1" dirty="0">
                <a:highlight>
                  <a:srgbClr val="99CCFF"/>
                </a:highlight>
              </a:rPr>
              <a:t>zapracován rozvoj digitální gramotnosti a informatického myšlení žáků a také budou začleněna témata udržitelného rozvoje a odpovědného občanství. </a:t>
            </a:r>
            <a:r>
              <a:rPr lang="cs-CZ" sz="6400" i="1" dirty="0"/>
              <a:t>Současné RVP budou revidovány s ohledem na zbytnost některých témat a obsahů, které by tak mohly uvolnit prostor pro posílení odborných a přenositelných kompetencí. Dále je potřeba se při revizích RVP </a:t>
            </a:r>
            <a:r>
              <a:rPr lang="cs-CZ" sz="6400" i="1" dirty="0">
                <a:highlight>
                  <a:srgbClr val="99CCFF"/>
                </a:highlight>
              </a:rPr>
              <a:t>soustředit na témata spojená s digitalizací – automatizací – robotizací a dále na obory s vysokou přidanou hodnotou“  </a:t>
            </a:r>
            <a:r>
              <a:rPr lang="cs-CZ" sz="6400" dirty="0"/>
              <a:t>jsme obor s vysokou přidanou hodnotou?“</a:t>
            </a:r>
          </a:p>
          <a:p>
            <a:pPr marL="0" indent="0">
              <a:buNone/>
            </a:pPr>
            <a:r>
              <a:rPr lang="cs-CZ" sz="6400" dirty="0">
                <a:highlight>
                  <a:srgbClr val="C0C0C0"/>
                </a:highlight>
              </a:rPr>
              <a:t>plus </a:t>
            </a:r>
            <a:r>
              <a:rPr lang="cs-CZ" sz="6400" dirty="0"/>
              <a:t>– </a:t>
            </a:r>
            <a:r>
              <a:rPr lang="cs-CZ" sz="6400" i="1" dirty="0"/>
              <a:t>„</a:t>
            </a:r>
            <a:r>
              <a:rPr lang="cs-CZ" sz="6400" i="1" dirty="0">
                <a:highlight>
                  <a:srgbClr val="99CCFF"/>
                </a:highlight>
              </a:rPr>
              <a:t>posílit kariérové poradenství</a:t>
            </a:r>
            <a:r>
              <a:rPr lang="cs-CZ" sz="6400" i="1" dirty="0"/>
              <a:t>“ </a:t>
            </a:r>
            <a:r>
              <a:rPr lang="cs-CZ" sz="6400" dirty="0"/>
              <a:t> zahrnutí všech typů vzdělávání</a:t>
            </a:r>
            <a:endParaRPr lang="cs-CZ" sz="6400" i="1" dirty="0"/>
          </a:p>
          <a:p>
            <a:pPr marL="0" indent="0">
              <a:buNone/>
            </a:pPr>
            <a:endParaRPr lang="cs-CZ" sz="6400" dirty="0"/>
          </a:p>
          <a:p>
            <a:pPr marL="0" indent="0">
              <a:buNone/>
            </a:pPr>
            <a:endParaRPr lang="cs-CZ" sz="7200" dirty="0">
              <a:highlight>
                <a:srgbClr val="C0C0C0"/>
              </a:highlight>
            </a:endParaRPr>
          </a:p>
          <a:p>
            <a:pPr marL="0" indent="0">
              <a:buNone/>
            </a:pPr>
            <a:endParaRPr lang="cs-CZ" sz="7200" dirty="0">
              <a:highlight>
                <a:srgbClr val="C0C0C0"/>
              </a:highlight>
            </a:endParaRPr>
          </a:p>
          <a:p>
            <a:pPr marL="0" indent="0">
              <a:buNone/>
            </a:pPr>
            <a:r>
              <a:rPr lang="cs-CZ" sz="7200" dirty="0">
                <a:highlight>
                  <a:srgbClr val="C0C0C0"/>
                </a:highlight>
              </a:rPr>
              <a:t>“, které používá ČSÚ (od r. 1992, od r. 2002 je obsah a forma dotazníku národní modifikací evropského šetření </a:t>
            </a:r>
            <a:r>
              <a:rPr lang="cs-CZ" sz="7200" dirty="0" err="1">
                <a:highlight>
                  <a:srgbClr val="C0C0C0"/>
                </a:highlight>
              </a:rPr>
              <a:t>Labour</a:t>
            </a:r>
            <a:r>
              <a:rPr lang="cs-CZ" sz="7200" dirty="0">
                <a:highlight>
                  <a:srgbClr val="C0C0C0"/>
                </a:highlight>
              </a:rPr>
              <a:t> </a:t>
            </a:r>
            <a:r>
              <a:rPr lang="cs-CZ" sz="7200" dirty="0" err="1">
                <a:highlight>
                  <a:srgbClr val="C0C0C0"/>
                </a:highlight>
              </a:rPr>
              <a:t>Force</a:t>
            </a:r>
            <a:r>
              <a:rPr lang="cs-CZ" sz="7200" dirty="0">
                <a:highlight>
                  <a:srgbClr val="C0C0C0"/>
                </a:highlight>
              </a:rPr>
              <a:t> </a:t>
            </a:r>
            <a:r>
              <a:rPr lang="cs-CZ" sz="7200" dirty="0" err="1">
                <a:highlight>
                  <a:srgbClr val="C0C0C0"/>
                </a:highlight>
              </a:rPr>
              <a:t>Survey</a:t>
            </a:r>
            <a:r>
              <a:rPr lang="cs-CZ" sz="7200" dirty="0">
                <a:highlight>
                  <a:srgbClr val="C0C0C0"/>
                </a:highlight>
              </a:rPr>
              <a:t> – LFS, které je podle rozhodnutí Rady  577/98 povinné pro členské země. Od r. 2000 prováděna povinná šetření na témata zadaná </a:t>
            </a:r>
            <a:r>
              <a:rPr lang="cs-CZ" sz="7200" dirty="0" err="1">
                <a:highlight>
                  <a:srgbClr val="C0C0C0"/>
                </a:highlight>
              </a:rPr>
              <a:t>Eurostatem</a:t>
            </a:r>
            <a:r>
              <a:rPr lang="cs-CZ" sz="7200" dirty="0">
                <a:highlight>
                  <a:srgbClr val="C0C0C0"/>
                </a:highlight>
              </a:rPr>
              <a:t>.</a:t>
            </a:r>
          </a:p>
          <a:p>
            <a:pPr marL="0" indent="0">
              <a:buNone/>
            </a:pPr>
            <a:endParaRPr lang="cs-CZ" sz="7200" b="1" dirty="0">
              <a:highlight>
                <a:srgbClr val="C0C0C0"/>
              </a:highlight>
            </a:endParaRPr>
          </a:p>
          <a:p>
            <a:pPr marL="0" indent="0">
              <a:buNone/>
            </a:pPr>
            <a:endParaRPr lang="cs-CZ" sz="7200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276679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BA4E6-E779-4BD7-ADFD-46F014F3CEE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sz="4000" dirty="0">
                <a:highlight>
                  <a:srgbClr val="99CCFF"/>
                </a:highlight>
              </a:rPr>
              <a:t>STRATEGIE</a:t>
            </a:r>
            <a:r>
              <a:rPr lang="cs-CZ" dirty="0">
                <a:highlight>
                  <a:srgbClr val="99CCFF"/>
                </a:highlight>
              </a:rPr>
              <a:t>  </a:t>
            </a:r>
            <a:r>
              <a:rPr lang="cs-CZ" sz="3200" dirty="0">
                <a:highlight>
                  <a:srgbClr val="C0C0C0"/>
                </a:highlight>
              </a:rPr>
              <a:t> STÁTNÍ INSTITUCE  MK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9C885D-95CC-4F37-98BA-ACBCDFAD4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700808"/>
            <a:ext cx="8229600" cy="51571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b="1" dirty="0">
                <a:highlight>
                  <a:srgbClr val="C0C0C0"/>
                </a:highlight>
              </a:rPr>
              <a:t>MK ČR </a:t>
            </a:r>
            <a:r>
              <a:rPr lang="cs-CZ" sz="1800" dirty="0">
                <a:highlight>
                  <a:srgbClr val="C0C0C0"/>
                </a:highlight>
              </a:rPr>
              <a:t>– tradiční </a:t>
            </a:r>
            <a:r>
              <a:rPr lang="cs-CZ" sz="1800" b="1" dirty="0">
                <a:highlight>
                  <a:srgbClr val="C0C0C0"/>
                </a:highlight>
              </a:rPr>
              <a:t>Státní kulturní politika 2021-2025</a:t>
            </a:r>
            <a:r>
              <a:rPr lang="cs-CZ" sz="1800" dirty="0">
                <a:highlight>
                  <a:srgbClr val="C0C0C0"/>
                </a:highlight>
              </a:rPr>
              <a:t>+ ( v r. 1991 Prohlášení vlády o kulturních službách, Hlavní linie kulturní politiky 1998…) </a:t>
            </a:r>
          </a:p>
          <a:p>
            <a:pPr marL="0" indent="0">
              <a:buNone/>
            </a:pPr>
            <a:r>
              <a:rPr lang="cs-CZ" sz="1600" dirty="0">
                <a:hlinkClick r:id="rId2"/>
              </a:rPr>
              <a:t>https://www.mkcr.cz/statni-kulturni-politika-69.html</a:t>
            </a:r>
            <a:endParaRPr lang="cs-CZ" sz="1600" dirty="0"/>
          </a:p>
          <a:p>
            <a:pPr marL="0" indent="0">
              <a:buNone/>
            </a:pPr>
            <a:r>
              <a:rPr lang="cs-CZ" sz="1600" dirty="0">
                <a:hlinkClick r:id="rId3"/>
              </a:rPr>
              <a:t>https://operaplus.cz/jaka-bude-statni-kulturni-politika-2021-2025/?pa=1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                  nově </a:t>
            </a:r>
            <a:r>
              <a:rPr lang="cs-CZ" sz="1600" b="1" dirty="0">
                <a:highlight>
                  <a:srgbClr val="C0C0C0"/>
                </a:highlight>
              </a:rPr>
              <a:t>Strategie </a:t>
            </a:r>
            <a:r>
              <a:rPr lang="cs-CZ" sz="1800" b="1" dirty="0">
                <a:highlight>
                  <a:srgbClr val="C0C0C0"/>
                </a:highlight>
              </a:rPr>
              <a:t>kulturních</a:t>
            </a:r>
            <a:r>
              <a:rPr lang="cs-CZ" sz="1600" b="1" dirty="0">
                <a:highlight>
                  <a:srgbClr val="C0C0C0"/>
                </a:highlight>
              </a:rPr>
              <a:t> a kreativních průmyslů</a:t>
            </a:r>
          </a:p>
          <a:p>
            <a:pPr marL="0" indent="0">
              <a:buNone/>
            </a:pPr>
            <a:r>
              <a:rPr lang="cs-CZ" sz="1600" dirty="0">
                <a:hlinkClick r:id="rId4"/>
              </a:rPr>
              <a:t>https://strategiekkp.mkcr.cz/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Z hlediska </a:t>
            </a:r>
            <a:r>
              <a:rPr lang="cs-CZ" sz="1600" dirty="0">
                <a:highlight>
                  <a:srgbClr val="C0C0C0"/>
                </a:highlight>
              </a:rPr>
              <a:t>„</a:t>
            </a:r>
            <a:r>
              <a:rPr lang="cs-CZ" sz="1600" b="1" dirty="0">
                <a:highlight>
                  <a:srgbClr val="C0C0C0"/>
                </a:highlight>
              </a:rPr>
              <a:t>uplatnitelnosti na trhu práce“ </a:t>
            </a:r>
            <a:r>
              <a:rPr lang="cs-CZ" sz="1600" dirty="0">
                <a:highlight>
                  <a:srgbClr val="C0C0C0"/>
                </a:highlight>
              </a:rPr>
              <a:t>–</a:t>
            </a:r>
          </a:p>
          <a:p>
            <a:pPr marL="0" indent="0">
              <a:buNone/>
            </a:pPr>
            <a:r>
              <a:rPr lang="cs-CZ" sz="1600" dirty="0"/>
              <a:t>Pozornost: „</a:t>
            </a:r>
            <a:r>
              <a:rPr lang="cs-CZ" sz="1600" i="1" dirty="0"/>
              <a:t>rozvoji živého umění</a:t>
            </a:r>
            <a:r>
              <a:rPr lang="cs-CZ" sz="1600" dirty="0"/>
              <a:t>“, perspektivně zamýšlená spolupráce s dalšími resorty</a:t>
            </a:r>
          </a:p>
          <a:p>
            <a:pPr marL="0" indent="0">
              <a:buNone/>
            </a:pPr>
            <a:r>
              <a:rPr lang="cs-CZ" sz="1600" dirty="0"/>
              <a:t>(podepsáno s MŠMT, MPO) a tvrzení, že „</a:t>
            </a:r>
            <a:r>
              <a:rPr lang="cs-CZ" sz="1600" i="1" dirty="0">
                <a:highlight>
                  <a:srgbClr val="99CCFF"/>
                </a:highlight>
              </a:rPr>
              <a:t>investice do lidského kapitálu by měly do budoucna přispět k rozvoji živého umění.“</a:t>
            </a:r>
            <a:r>
              <a:rPr lang="cs-CZ" sz="1600" dirty="0">
                <a:highlight>
                  <a:srgbClr val="99CCFF"/>
                </a:highlight>
              </a:rPr>
              <a:t> (s. 48)</a:t>
            </a:r>
          </a:p>
          <a:p>
            <a:pPr marL="0" indent="0">
              <a:buNone/>
            </a:pPr>
            <a:r>
              <a:rPr lang="cs-CZ" sz="1600" dirty="0"/>
              <a:t>V době </a:t>
            </a:r>
            <a:r>
              <a:rPr lang="cs-CZ" sz="1600" dirty="0" err="1"/>
              <a:t>COVIDu</a:t>
            </a:r>
            <a:r>
              <a:rPr lang="cs-CZ" sz="1600" dirty="0"/>
              <a:t> – Diskuse o reflexi situace pracovní síly v kultuře, hudebním sektoru (ČOH, SUK, ČHR ad.)</a:t>
            </a:r>
          </a:p>
          <a:p>
            <a:pPr marL="0" indent="0">
              <a:buNone/>
            </a:pPr>
            <a:r>
              <a:rPr lang="cs-CZ" sz="1600" dirty="0"/>
              <a:t>       </a:t>
            </a:r>
          </a:p>
          <a:p>
            <a:pPr marL="0" indent="0">
              <a:buNone/>
            </a:pPr>
            <a:r>
              <a:rPr lang="cs-CZ" sz="1600" dirty="0"/>
              <a:t> Zadání </a:t>
            </a:r>
            <a:r>
              <a:rPr lang="cs-CZ" sz="1600" b="1" dirty="0"/>
              <a:t> </a:t>
            </a:r>
            <a:r>
              <a:rPr lang="cs-CZ" sz="1600" b="1" dirty="0">
                <a:highlight>
                  <a:srgbClr val="C0C0C0"/>
                </a:highlight>
              </a:rPr>
              <a:t>Status umělce </a:t>
            </a:r>
            <a:r>
              <a:rPr lang="cs-CZ" sz="1600" dirty="0"/>
              <a:t>(IDU) – motivace – cílená </a:t>
            </a:r>
            <a:r>
              <a:rPr lang="cs-CZ" sz="1600" dirty="0" err="1"/>
              <a:t>dostupnost+efektivnost</a:t>
            </a:r>
            <a:r>
              <a:rPr lang="cs-CZ" sz="1600" dirty="0"/>
              <a:t> finančních zdrojů a sociální pomoci.</a:t>
            </a:r>
          </a:p>
          <a:p>
            <a:pPr marL="0" indent="0">
              <a:buNone/>
            </a:pPr>
            <a:r>
              <a:rPr lang="cs-CZ" sz="1600" dirty="0"/>
              <a:t>Umělec poskytuje </a:t>
            </a:r>
            <a:r>
              <a:rPr lang="cs-CZ" sz="1600" b="1" dirty="0"/>
              <a:t>a) </a:t>
            </a:r>
            <a:r>
              <a:rPr lang="cs-CZ" sz="1600" b="1" i="1" dirty="0"/>
              <a:t>kulturní službu b) má poslání  </a:t>
            </a:r>
            <a:r>
              <a:rPr lang="cs-CZ" sz="1600" dirty="0"/>
              <a:t>je potenciálně veřejně známou a působící osobností. Z toho vyplývá zodpovědnost (důsledek pro systém vzdělávání – kultivace nejen dovedností a znalostí, ale </a:t>
            </a:r>
            <a:r>
              <a:rPr lang="cs-CZ" sz="1600" dirty="0">
                <a:highlight>
                  <a:srgbClr val="C0C0C0"/>
                </a:highlight>
              </a:rPr>
              <a:t>osobnosti</a:t>
            </a:r>
            <a:r>
              <a:rPr lang="cs-CZ" sz="1600" dirty="0"/>
              <a:t>, která je i díky i oborovému vývoji (tlak pop music, konkurence) nosným faktorem uplatnění na trhu práce, který je relativně nasycen dobrými profesionály.</a:t>
            </a:r>
          </a:p>
          <a:p>
            <a:pPr marL="0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64099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6A10BC-644E-439F-AB58-C0D3E51CECB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sz="3200" dirty="0">
                <a:highlight>
                  <a:srgbClr val="C0C0C0"/>
                </a:highlight>
              </a:rPr>
              <a:t>RESUMÉ  </a:t>
            </a:r>
            <a:r>
              <a:rPr lang="cs-CZ" sz="3200" dirty="0">
                <a:highlight>
                  <a:srgbClr val="99CCFF"/>
                </a:highlight>
              </a:rPr>
              <a:t>STRATEGIÍ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AEB6AB-68DB-4FA3-BB45-496E70BFA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r>
              <a:rPr lang="cs-CZ" sz="2900" b="1" dirty="0">
                <a:highlight>
                  <a:srgbClr val="C0C0C0"/>
                </a:highlight>
              </a:rPr>
              <a:t>Relativní přínosy</a:t>
            </a:r>
          </a:p>
          <a:p>
            <a:pPr marL="0" indent="0">
              <a:buNone/>
            </a:pPr>
            <a:r>
              <a:rPr lang="cs-CZ" sz="2900" dirty="0"/>
              <a:t>Priorita vzdělávání, jeho individualizace (tj. cílený výběr podle dispozic),  zamezení </a:t>
            </a:r>
            <a:r>
              <a:rPr lang="cs-CZ" sz="2900" dirty="0" err="1"/>
              <a:t>prekarizace</a:t>
            </a:r>
            <a:r>
              <a:rPr lang="cs-CZ" sz="2900" dirty="0"/>
              <a:t>, snaha o vyrovnávání sociálních jistot zaměstnanců a OSVČ, dostupné poradenství, budování záchytné sociální sítě.</a:t>
            </a:r>
          </a:p>
          <a:p>
            <a:pPr marL="0" indent="0">
              <a:buNone/>
            </a:pPr>
            <a:r>
              <a:rPr lang="cs-CZ" sz="2900" b="1" dirty="0">
                <a:highlight>
                  <a:srgbClr val="C0C0C0"/>
                </a:highlight>
              </a:rPr>
              <a:t>Rizika</a:t>
            </a:r>
          </a:p>
          <a:p>
            <a:pPr marL="0" indent="0">
              <a:buNone/>
            </a:pPr>
            <a:r>
              <a:rPr lang="cs-CZ" sz="2900" dirty="0"/>
              <a:t>Jednostranný důraz na vzdělávání v technologiích, „znalostní“ společnost (fakticity), občanskou zodpovědnost s absencí pojmů občanské svobody, redukce humanitní vzdělání na výchovu k zodpovědnému občanství, mediální gramotnost a kritické myšlení bez uvědomění hodnot a filosofického a etického vzdělání (znalost nástrojů, ale bez dostatečné orientace k pochopení).  Chybějící personální kapacity pro realizaci změn.</a:t>
            </a:r>
          </a:p>
          <a:p>
            <a:pPr marL="0" indent="0">
              <a:buNone/>
            </a:pPr>
            <a:r>
              <a:rPr lang="cs-CZ" sz="2900" b="1" dirty="0">
                <a:highlight>
                  <a:srgbClr val="C0C0C0"/>
                </a:highlight>
              </a:rPr>
              <a:t>Apel</a:t>
            </a:r>
          </a:p>
          <a:p>
            <a:pPr marL="0" indent="0">
              <a:buNone/>
            </a:pPr>
            <a:r>
              <a:rPr lang="cs-CZ" sz="2900" dirty="0"/>
              <a:t>Vysvětlování obsahu kulturní kompetence a humanitního a kreativního vzdělání vzhledem k trendu psychických existenciálních problémů lidí s pocitem ztráty smyslu. Viz Zpráva NÚDZ </a:t>
            </a:r>
            <a:r>
              <a:rPr lang="cs-CZ" sz="2900" dirty="0">
                <a:hlinkClick r:id="rId2"/>
              </a:rPr>
              <a:t>https://www.nudz.cz/files/pdf/tz-opatruj-se.pdf</a:t>
            </a:r>
            <a:endParaRPr lang="cs-CZ" sz="2900" dirty="0"/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dirty="0"/>
              <a:t>(viz Prohlášení Evropské asociace pro hudební vzdělávání EAS, A. </a:t>
            </a:r>
            <a:r>
              <a:rPr lang="cs-CZ" sz="2900" dirty="0" err="1"/>
              <a:t>Hogenová</a:t>
            </a:r>
            <a:r>
              <a:rPr lang="cs-CZ" sz="2900" dirty="0"/>
              <a:t>, R. Honzák a další)</a:t>
            </a:r>
          </a:p>
        </p:txBody>
      </p:sp>
    </p:spTree>
    <p:extLst>
      <p:ext uri="{BB962C8B-B14F-4D97-AF65-F5344CB8AC3E}">
        <p14:creationId xmlns:p14="http://schemas.microsoft.com/office/powerpoint/2010/main" val="150517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8862A6-F0A3-4FA7-8094-01DCD7647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100" dirty="0">
                <a:highlight>
                  <a:srgbClr val="99CCFF"/>
                </a:highlight>
              </a:rPr>
              <a:t>TOP BUDOUCÍ DOVEDNOSTI </a:t>
            </a:r>
            <a:br>
              <a:rPr lang="cs-CZ" sz="4000" dirty="0">
                <a:highlight>
                  <a:srgbClr val="C0C0C0"/>
                </a:highlight>
              </a:rPr>
            </a:br>
            <a:r>
              <a:rPr lang="cs-CZ" sz="3100" dirty="0">
                <a:highlight>
                  <a:srgbClr val="C0C0C0"/>
                </a:highlight>
              </a:rPr>
              <a:t>vybrané zaměstnavateli pro budoucí pracovní trh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9688C14-8FC0-4F45-9A7A-49A2DA6C22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WORLD ECONOMIC FORUM 2020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F60F555-232D-4386-85A2-8CEC00B049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Analytické a kritické myšlení</a:t>
            </a:r>
          </a:p>
          <a:p>
            <a:r>
              <a:rPr lang="cs-CZ" dirty="0"/>
              <a:t>Řešení problém</a:t>
            </a:r>
          </a:p>
          <a:p>
            <a:r>
              <a:rPr lang="cs-CZ" dirty="0" err="1">
                <a:highlight>
                  <a:srgbClr val="99CCFF"/>
                </a:highlight>
              </a:rPr>
              <a:t>Self</a:t>
            </a:r>
            <a:r>
              <a:rPr lang="cs-CZ" dirty="0">
                <a:highlight>
                  <a:srgbClr val="99CCFF"/>
                </a:highlight>
              </a:rPr>
              <a:t>-management</a:t>
            </a:r>
          </a:p>
          <a:p>
            <a:r>
              <a:rPr lang="cs-CZ" dirty="0">
                <a:highlight>
                  <a:srgbClr val="99CCFF"/>
                </a:highlight>
              </a:rPr>
              <a:t>Frustrační tolerance a </a:t>
            </a:r>
            <a:r>
              <a:rPr lang="cs-CZ" dirty="0" err="1">
                <a:highlight>
                  <a:srgbClr val="99CCFF"/>
                </a:highlight>
              </a:rPr>
              <a:t>flexiblita</a:t>
            </a:r>
            <a:endParaRPr lang="cs-CZ" dirty="0">
              <a:highlight>
                <a:srgbClr val="99CCFF"/>
              </a:highlight>
            </a:endParaRPr>
          </a:p>
          <a:p>
            <a:endParaRPr lang="cs-CZ" dirty="0">
              <a:highlight>
                <a:srgbClr val="99CCFF"/>
              </a:highlight>
            </a:endParaRPr>
          </a:p>
          <a:p>
            <a:r>
              <a:rPr lang="fr-FR" sz="2200" dirty="0">
                <a:hlinkClick r:id="rId2"/>
              </a:rPr>
              <a:t>European Commmission - Brussels Economic Forum 2021 - Videos (europa.eu</a:t>
            </a:r>
            <a:endParaRPr lang="cs-CZ" sz="2200" dirty="0"/>
          </a:p>
          <a:p>
            <a:pPr marL="0" indent="0">
              <a:buNone/>
            </a:pPr>
            <a:r>
              <a:rPr lang="cs-CZ" sz="2200" dirty="0"/>
              <a:t>      Očekávání: masivní rekvalifikace a    </a:t>
            </a:r>
          </a:p>
          <a:p>
            <a:pPr marL="0" indent="0">
              <a:buNone/>
            </a:pPr>
            <a:r>
              <a:rPr lang="cs-CZ" sz="2200" dirty="0"/>
              <a:t>      další vzdělávání u více než  </a:t>
            </a:r>
          </a:p>
          <a:p>
            <a:pPr marL="0" indent="0">
              <a:buNone/>
            </a:pPr>
            <a:r>
              <a:rPr lang="cs-CZ" sz="2200" dirty="0"/>
              <a:t>      50% pracujících</a:t>
            </a:r>
          </a:p>
          <a:p>
            <a:pPr marL="0" indent="0">
              <a:buNone/>
            </a:pPr>
            <a:r>
              <a:rPr lang="cs-CZ" sz="2200" dirty="0"/>
              <a:t>      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881F2FC-CD54-48D6-938D-769690FE20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KINGSTON UNIVERSITY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19CFD31-4911-484E-BA0C-139F2A81064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Řešení problémů</a:t>
            </a:r>
          </a:p>
          <a:p>
            <a:r>
              <a:rPr lang="cs-CZ" dirty="0">
                <a:highlight>
                  <a:srgbClr val="99CCFF"/>
                </a:highlight>
              </a:rPr>
              <a:t>Komunikace</a:t>
            </a:r>
          </a:p>
          <a:p>
            <a:r>
              <a:rPr lang="cs-CZ" dirty="0"/>
              <a:t>Kritické myšlení</a:t>
            </a:r>
          </a:p>
          <a:p>
            <a:r>
              <a:rPr lang="cs-CZ" dirty="0"/>
              <a:t>Digitální dovednosti</a:t>
            </a:r>
          </a:p>
          <a:p>
            <a:r>
              <a:rPr lang="cs-CZ" dirty="0">
                <a:highlight>
                  <a:srgbClr val="99CCFF"/>
                </a:highlight>
              </a:rPr>
              <a:t>Analytické myšlení</a:t>
            </a:r>
          </a:p>
          <a:p>
            <a:r>
              <a:rPr lang="cs-CZ" dirty="0">
                <a:highlight>
                  <a:srgbClr val="99CCFF"/>
                </a:highlight>
              </a:rPr>
              <a:t>Iniciativnost</a:t>
            </a:r>
          </a:p>
          <a:p>
            <a:r>
              <a:rPr lang="cs-CZ" dirty="0">
                <a:highlight>
                  <a:srgbClr val="99CCFF"/>
                </a:highlight>
              </a:rPr>
              <a:t>Adaptabilita</a:t>
            </a:r>
          </a:p>
          <a:p>
            <a:r>
              <a:rPr lang="cs-CZ" dirty="0">
                <a:highlight>
                  <a:srgbClr val="99CCFF"/>
                </a:highlight>
              </a:rPr>
              <a:t>Kreativita</a:t>
            </a:r>
          </a:p>
          <a:p>
            <a:r>
              <a:rPr lang="cs-CZ" dirty="0"/>
              <a:t>Schopnost budovat týmy</a:t>
            </a:r>
          </a:p>
          <a:p>
            <a:r>
              <a:rPr lang="cs-CZ" dirty="0"/>
              <a:t>Schopnost klást otázky</a:t>
            </a:r>
          </a:p>
        </p:txBody>
      </p:sp>
    </p:spTree>
    <p:extLst>
      <p:ext uri="{BB962C8B-B14F-4D97-AF65-F5344CB8AC3E}">
        <p14:creationId xmlns:p14="http://schemas.microsoft.com/office/powerpoint/2010/main" val="2188517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01AAB5-A727-409E-8F8E-6C156467A19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STATISTIKA </a:t>
            </a:r>
            <a:r>
              <a:rPr lang="cs-CZ" sz="3600" dirty="0">
                <a:highlight>
                  <a:srgbClr val="C0C0C0"/>
                </a:highlight>
              </a:rPr>
              <a:t>EUROSTAT-ČSÚ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A4F002-A34D-4DA1-B425-EA2A4846C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1900" b="1" dirty="0">
                <a:highlight>
                  <a:srgbClr val="C0C0C0"/>
                </a:highlight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100" b="1" dirty="0">
                <a:highlight>
                  <a:srgbClr val="99CCFF"/>
                </a:highlight>
              </a:rPr>
              <a:t>Zákon č. 89/1995 Sb. O státní statistické službě , novela 2006</a:t>
            </a:r>
            <a:endParaRPr lang="cs-CZ" sz="2000" b="1" dirty="0">
              <a:highlight>
                <a:srgbClr val="99CCFF"/>
              </a:highlight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400" b="1" dirty="0">
              <a:highlight>
                <a:srgbClr val="99CCFF"/>
              </a:highligh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400" b="1" dirty="0">
                <a:highlight>
                  <a:srgbClr val="99CCFF"/>
                </a:highlight>
              </a:rPr>
              <a:t>EUROSTAT  (EK)-&gt; normy 1/ nařízení 2/ doporučení </a:t>
            </a:r>
            <a:r>
              <a:rPr lang="cs-CZ" sz="2400" dirty="0">
                <a:highlight>
                  <a:srgbClr val="99CCFF"/>
                </a:highlight>
              </a:rPr>
              <a:t>(projekty z EU programů)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b="1" dirty="0">
                <a:highlight>
                  <a:srgbClr val="99CCFF"/>
                </a:highlight>
              </a:rPr>
              <a:t>Ad 1</a:t>
            </a:r>
            <a:r>
              <a:rPr lang="cs-CZ" sz="2000" dirty="0">
                <a:highlight>
                  <a:srgbClr val="99CCFF"/>
                </a:highlight>
              </a:rPr>
              <a:t>/od r. 1992, sjednocená metodika EU od r. 2002 – </a:t>
            </a:r>
            <a:r>
              <a:rPr lang="cs-CZ" sz="2000" dirty="0" err="1">
                <a:highlight>
                  <a:srgbClr val="99CCFF"/>
                </a:highlight>
              </a:rPr>
              <a:t>Labour</a:t>
            </a:r>
            <a:r>
              <a:rPr lang="cs-CZ" sz="2000" dirty="0">
                <a:highlight>
                  <a:srgbClr val="99CCFF"/>
                </a:highlight>
              </a:rPr>
              <a:t> </a:t>
            </a:r>
            <a:r>
              <a:rPr lang="cs-CZ" sz="2000" dirty="0" err="1">
                <a:highlight>
                  <a:srgbClr val="99CCFF"/>
                </a:highlight>
              </a:rPr>
              <a:t>Force</a:t>
            </a:r>
            <a:r>
              <a:rPr lang="cs-CZ" sz="2000" dirty="0">
                <a:highlight>
                  <a:srgbClr val="99CCFF"/>
                </a:highlight>
              </a:rPr>
              <a:t> </a:t>
            </a:r>
            <a:r>
              <a:rPr lang="cs-CZ" sz="2000" dirty="0" err="1">
                <a:highlight>
                  <a:srgbClr val="99CCFF"/>
                </a:highlight>
              </a:rPr>
              <a:t>Survey</a:t>
            </a:r>
            <a:r>
              <a:rPr lang="cs-CZ" sz="2000" dirty="0">
                <a:highlight>
                  <a:srgbClr val="99CCFF"/>
                </a:highlight>
              </a:rPr>
              <a:t>-LFS, od r. 2000 povinně šetření zadaná </a:t>
            </a:r>
            <a:r>
              <a:rPr lang="cs-CZ" sz="2000" dirty="0" err="1">
                <a:highlight>
                  <a:srgbClr val="99CCFF"/>
                </a:highlight>
              </a:rPr>
              <a:t>Eurostatem</a:t>
            </a:r>
            <a:r>
              <a:rPr lang="cs-CZ" sz="2000" dirty="0">
                <a:highlight>
                  <a:srgbClr val="99CCFF"/>
                </a:highlight>
              </a:rPr>
              <a:t>. 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>
              <a:highlight>
                <a:srgbClr val="99CCFF"/>
              </a:highligh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900" b="1" dirty="0">
                <a:highlight>
                  <a:srgbClr val="99CCFF"/>
                </a:highlight>
              </a:rPr>
              <a:t>ČSÚ</a:t>
            </a:r>
            <a:r>
              <a:rPr lang="cs-CZ" sz="1900" dirty="0">
                <a:highlight>
                  <a:srgbClr val="99CCFF"/>
                </a:highlight>
              </a:rPr>
              <a:t> </a:t>
            </a:r>
            <a:r>
              <a:rPr lang="cs-CZ" sz="1900" dirty="0"/>
              <a:t>- „</a:t>
            </a:r>
            <a:r>
              <a:rPr lang="cs-CZ" sz="1900" b="1" dirty="0"/>
              <a:t>výběrová šetření pracovních sil ČSÚ </a:t>
            </a:r>
            <a:r>
              <a:rPr lang="cs-CZ" sz="1900" dirty="0"/>
              <a:t>v metodice LFS </a:t>
            </a:r>
            <a:r>
              <a:rPr lang="cs-CZ" sz="1900" dirty="0">
                <a:hlinkClick r:id="rId2"/>
              </a:rPr>
              <a:t>https://www.czso.cz/csu/vykazy/vyberove_setreni_pracovnich_sil</a:t>
            </a:r>
            <a:endParaRPr lang="cs-CZ" sz="1900" dirty="0"/>
          </a:p>
          <a:p>
            <a:pPr marL="0" indent="0">
              <a:spcBef>
                <a:spcPts val="0"/>
              </a:spcBef>
              <a:buNone/>
            </a:pPr>
            <a:r>
              <a:rPr lang="cs-CZ" sz="1900" dirty="0"/>
              <a:t>Hlediska ekonomická, sociální, demografická.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900" dirty="0"/>
              <a:t>Čtvrtletní zprávy i dlouhodobá řada agregovaných dat.</a:t>
            </a:r>
          </a:p>
          <a:p>
            <a:pPr marL="0" indent="0">
              <a:spcBef>
                <a:spcPts val="0"/>
              </a:spcBef>
              <a:buNone/>
            </a:pPr>
            <a:endParaRPr lang="cs-CZ" sz="1900" dirty="0">
              <a:highlight>
                <a:srgbClr val="99CCFF"/>
              </a:highligh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100" dirty="0">
                <a:highlight>
                  <a:srgbClr val="99CCFF"/>
                </a:highlight>
              </a:rPr>
              <a:t>Kultura je agregována v „terciárním sektoru</a:t>
            </a:r>
            <a:r>
              <a:rPr lang="cs-CZ" sz="1900" dirty="0"/>
              <a:t>“ služeb. ¼ letně.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900" dirty="0"/>
              <a:t>Zde zajímavý </a:t>
            </a:r>
            <a:r>
              <a:rPr lang="cs-CZ" sz="1900" u="sng" dirty="0" err="1"/>
              <a:t>predikovatelný</a:t>
            </a:r>
            <a:r>
              <a:rPr lang="cs-CZ" sz="1900" u="sng" dirty="0"/>
              <a:t> údaj dotýkající se kultury a vzdělávání za 2.1/4 letí 2021 </a:t>
            </a:r>
            <a:r>
              <a:rPr lang="cs-CZ" sz="1900" dirty="0"/>
              <a:t>-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900" dirty="0"/>
              <a:t>Významně klesl OSVC bez zaměstnanců o 56,6 tis. a lidí aktivních ve službách. Nárůst nastal v sektoru informačních a komunikační činností o 39,8 tis., ve vzdělávání o 32 tis. </a:t>
            </a:r>
          </a:p>
          <a:p>
            <a:pPr marL="0" indent="0">
              <a:spcBef>
                <a:spcPts val="0"/>
              </a:spcBef>
              <a:buNone/>
            </a:pPr>
            <a:endParaRPr lang="cs-CZ" sz="1900" dirty="0"/>
          </a:p>
          <a:p>
            <a:pPr marL="0" indent="0">
              <a:spcBef>
                <a:spcPts val="0"/>
              </a:spcBef>
              <a:buNone/>
            </a:pPr>
            <a:r>
              <a:rPr lang="cs-CZ" sz="1900" b="1" dirty="0"/>
              <a:t>Zaměstnanost</a:t>
            </a:r>
            <a:r>
              <a:rPr lang="cs-CZ" sz="1900" dirty="0"/>
              <a:t> je sledována podle klasifikace CZ-ISCO, kde se nejvíce zvýšil podíl specialistů o 103 tis, řídících pracovníků 40,2 tis. (</a:t>
            </a:r>
            <a:r>
              <a:rPr lang="cs-CZ" sz="1900" dirty="0">
                <a:highlight>
                  <a:srgbClr val="C0C0C0"/>
                </a:highlight>
              </a:rPr>
              <a:t>v poslední aktualizaci klasifikace z 7/2020 se nově zavedla položka 12197 Řídící pracovníci v oblasti správy školství, kultury a zdravotnictví)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900" dirty="0"/>
              <a:t>Relativně velký počet osob by chtělo pracovat, ale nemohou ihned nastoupit do případného zaměstnání.</a:t>
            </a:r>
          </a:p>
          <a:p>
            <a:pPr marL="0" indent="0">
              <a:spcBef>
                <a:spcPts val="0"/>
              </a:spcBef>
              <a:buNone/>
            </a:pPr>
            <a:endParaRPr lang="cs-CZ" sz="1900" dirty="0"/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sz="1900" b="1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477596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5906</TotalTime>
  <Words>3529</Words>
  <Application>Microsoft Office PowerPoint</Application>
  <PresentationFormat>Předvádění na obrazovce (4:3)</PresentationFormat>
  <Paragraphs>369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Calibri</vt:lpstr>
      <vt:lpstr>Motiv sady Office</vt:lpstr>
      <vt:lpstr> CO MŮŽEME A POTŘEBUJEME ZJISTIT  O TRHU PRÁCE V KULTUŘE/HUDBĚ Problémy průzkumu </vt:lpstr>
      <vt:lpstr>STRATEGIE EU</vt:lpstr>
      <vt:lpstr>STRATEGIE STÁTNÍ INSTITUCE MMR</vt:lpstr>
      <vt:lpstr>STRATEGIE STÁTNÍ INSTITUCE  MPSV</vt:lpstr>
      <vt:lpstr>STRATEGIE STÁTNÍ INSTITUCE MŠMT</vt:lpstr>
      <vt:lpstr>STRATEGIE   STÁTNÍ INSTITUCE  MK</vt:lpstr>
      <vt:lpstr>RESUMÉ  STRATEGIÍ</vt:lpstr>
      <vt:lpstr>TOP BUDOUCÍ DOVEDNOSTI  vybrané zaměstnavateli pro budoucí pracovní trh</vt:lpstr>
      <vt:lpstr> STATISTIKA EUROSTAT-ČSÚ</vt:lpstr>
      <vt:lpstr>STATISTIKA  EUROSTAT-nařízení</vt:lpstr>
      <vt:lpstr>STATISTIKA EUROSTAT DOPORUČENÍ</vt:lpstr>
      <vt:lpstr>STATISTIKA NPI/CSVŠ </vt:lpstr>
      <vt:lpstr>STATISTIKA KULTURA-EU </vt:lpstr>
      <vt:lpstr>STATISTIKA ČR-ČSÚ/NIPOS</vt:lpstr>
      <vt:lpstr>STATISTIKA ÚČET KULTURY</vt:lpstr>
      <vt:lpstr>STATISTIKA NIPOS</vt:lpstr>
      <vt:lpstr>STATISTIKA NIPOS</vt:lpstr>
      <vt:lpstr>STATISTIKA NIPOS</vt:lpstr>
      <vt:lpstr>STATISTIKA ČR-rekapitulace</vt:lpstr>
      <vt:lpstr>STATISTIKA ČR-problémy</vt:lpstr>
      <vt:lpstr>STATISTIKA ČR-problémy</vt:lpstr>
      <vt:lpstr>VÝZKUM PROJEKTY-kultura</vt:lpstr>
      <vt:lpstr>SHRNUTÍ DOPORUČENÍ</vt:lpstr>
      <vt:lpstr>KONTAKT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„násilí“ v kultuře</dc:title>
  <dc:creator>lenka.dohnalova</dc:creator>
  <cp:lastModifiedBy>Lenka Dohnalová</cp:lastModifiedBy>
  <cp:revision>311</cp:revision>
  <dcterms:created xsi:type="dcterms:W3CDTF">2018-11-26T14:14:18Z</dcterms:created>
  <dcterms:modified xsi:type="dcterms:W3CDTF">2021-10-05T10:03:10Z</dcterms:modified>
</cp:coreProperties>
</file>