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8" r:id="rId6"/>
    <p:sldId id="267" r:id="rId7"/>
    <p:sldId id="270" r:id="rId8"/>
    <p:sldId id="273" r:id="rId9"/>
    <p:sldId id="271" r:id="rId10"/>
    <p:sldId id="27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F44E-96AA-4F42-8FBE-8DA5B0C49606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eanagendaformusic.eu/" TargetMode="External"/><Relationship Id="rId2" Type="http://schemas.openxmlformats.org/officeDocument/2006/relationships/hyperlink" Target="http://www.imc-cim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enka.dohnalova@idu.cz" TargetMode="External"/><Relationship Id="rId2" Type="http://schemas.openxmlformats.org/officeDocument/2006/relationships/hyperlink" Target="http://www.chr-cm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802631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UŽITEČNÁ </a:t>
            </a:r>
            <a:r>
              <a:rPr lang="cs-CZ" sz="3600" dirty="0"/>
              <a:t>TÉMATA PRO ADVOKACII A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ROZVOJ </a:t>
            </a:r>
            <a:r>
              <a:rPr lang="cs-CZ" sz="3600" dirty="0"/>
              <a:t>OBORU HUDEBNÍHO VZDĚLÁVÁNÍ</a:t>
            </a:r>
            <a:br>
              <a:rPr lang="cs-CZ" sz="3600" dirty="0"/>
            </a:br>
            <a:r>
              <a:rPr lang="cs-CZ" sz="3600" dirty="0"/>
              <a:t>                       </a:t>
            </a:r>
            <a:r>
              <a:rPr lang="cs-CZ" dirty="0"/>
              <a:t>           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WHICH OF TOPICS WE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NEED TO CULTIVATE </a:t>
            </a:r>
            <a:endParaRPr lang="cs-CZ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FOR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THE ADVOCACY AND DEVELOPMENT </a:t>
            </a:r>
            <a:endParaRPr lang="cs-CZ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OF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THE FIELD OF MUSIC EDUCATION</a:t>
            </a:r>
            <a:endParaRPr lang="cs-CZ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Obrázek 4" descr="Logo ČHR blue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04664"/>
            <a:ext cx="2943225" cy="16192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9705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/>
                </a:solidFill>
              </a:rPr>
              <a:t/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sz="3600" dirty="0" smtClean="0"/>
              <a:t>ČESKÁ HUDEBNÍ RADA – PROČ?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>
                <a:solidFill>
                  <a:schemeClr val="tx2"/>
                </a:solidFill>
              </a:rPr>
              <a:t>CZECH MUSIC COUNCIL    -  WHY?               </a:t>
            </a: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5040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200" dirty="0" smtClean="0">
                <a:solidFill>
                  <a:schemeClr val="tx2"/>
                </a:solidFill>
              </a:rPr>
              <a:t>Střechová nevládní organizace v síti </a:t>
            </a:r>
          </a:p>
          <a:p>
            <a:pPr>
              <a:buNone/>
            </a:pPr>
            <a:r>
              <a:rPr lang="cs-CZ" sz="2200" b="1" dirty="0" smtClean="0">
                <a:solidFill>
                  <a:schemeClr val="tx2"/>
                </a:solidFill>
              </a:rPr>
              <a:t>Mezinárodní hudební rady UNESCO </a:t>
            </a:r>
            <a:r>
              <a:rPr lang="cs-CZ" sz="2200" dirty="0" smtClean="0">
                <a:hlinkClick r:id="rId2"/>
              </a:rPr>
              <a:t>http://www.imc-</a:t>
            </a:r>
            <a:r>
              <a:rPr lang="cs-CZ" sz="2200" dirty="0" err="1" smtClean="0">
                <a:hlinkClick r:id="rId2"/>
              </a:rPr>
              <a:t>cim.org</a:t>
            </a:r>
            <a:r>
              <a:rPr lang="cs-CZ" sz="2200" dirty="0" smtClean="0">
                <a:hlinkClick r:id="rId2"/>
              </a:rPr>
              <a:t>/</a:t>
            </a:r>
            <a:endParaRPr lang="cs-CZ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Vzdělávání v kultuře/tj. i hudbě v mezinárodní spolupráci  součástí mise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tx2"/>
                </a:solidFill>
              </a:rPr>
              <a:t>The </a:t>
            </a:r>
            <a:r>
              <a:rPr lang="cs-CZ" sz="2200" b="1" dirty="0" err="1" smtClean="0">
                <a:solidFill>
                  <a:schemeClr val="tx2"/>
                </a:solidFill>
              </a:rPr>
              <a:t>Hangzhou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Declaration</a:t>
            </a:r>
            <a:r>
              <a:rPr lang="cs-CZ" sz="2200" b="1" dirty="0" smtClean="0">
                <a:solidFill>
                  <a:schemeClr val="tx2"/>
                </a:solidFill>
              </a:rPr>
              <a:t> – Čína, </a:t>
            </a:r>
            <a:r>
              <a:rPr lang="cs-CZ" sz="2200" b="1" dirty="0" err="1" smtClean="0">
                <a:solidFill>
                  <a:schemeClr val="tx2"/>
                </a:solidFill>
              </a:rPr>
              <a:t>Placing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Culture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at</a:t>
            </a:r>
            <a:r>
              <a:rPr lang="cs-CZ" sz="2200" b="1" dirty="0" smtClean="0">
                <a:solidFill>
                  <a:schemeClr val="tx2"/>
                </a:solidFill>
              </a:rPr>
              <a:t> the </a:t>
            </a:r>
            <a:r>
              <a:rPr lang="cs-CZ" sz="2200" b="1" dirty="0" err="1" smtClean="0">
                <a:solidFill>
                  <a:schemeClr val="tx2"/>
                </a:solidFill>
              </a:rPr>
              <a:t>Heart</a:t>
            </a:r>
            <a:r>
              <a:rPr lang="cs-CZ" sz="2200" b="1" dirty="0" smtClean="0">
                <a:solidFill>
                  <a:schemeClr val="tx2"/>
                </a:solidFill>
              </a:rPr>
              <a:t> of </a:t>
            </a:r>
            <a:r>
              <a:rPr lang="cs-CZ" sz="2200" b="1" dirty="0" err="1" smtClean="0">
                <a:solidFill>
                  <a:schemeClr val="tx2"/>
                </a:solidFill>
              </a:rPr>
              <a:t>Sustainable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Development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Policies</a:t>
            </a:r>
            <a:endParaRPr lang="cs-CZ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tx2"/>
                </a:solidFill>
              </a:rPr>
              <a:t>Součástí dokumentů </a:t>
            </a:r>
            <a:r>
              <a:rPr lang="cs-CZ" sz="2200" b="1" dirty="0" smtClean="0">
                <a:solidFill>
                  <a:schemeClr val="tx2"/>
                </a:solidFill>
              </a:rPr>
              <a:t>Mezinárodní hudební rady </a:t>
            </a:r>
            <a:r>
              <a:rPr lang="cs-CZ" sz="2200" dirty="0" smtClean="0">
                <a:solidFill>
                  <a:schemeClr val="tx2"/>
                </a:solidFill>
              </a:rPr>
              <a:t>je názor, že by </a:t>
            </a:r>
            <a:r>
              <a:rPr lang="cs-CZ" sz="2200" dirty="0" smtClean="0">
                <a:solidFill>
                  <a:srgbClr val="FF0000"/>
                </a:solidFill>
              </a:rPr>
              <a:t>hudební vzdělání mělo být široce dostupné </a:t>
            </a:r>
            <a:r>
              <a:rPr lang="cs-CZ" sz="2200" dirty="0" smtClean="0">
                <a:solidFill>
                  <a:schemeClr val="tx2"/>
                </a:solidFill>
              </a:rPr>
              <a:t>(viz oceňování </a:t>
            </a:r>
            <a:r>
              <a:rPr lang="cs-CZ" sz="2200" dirty="0" smtClean="0">
                <a:solidFill>
                  <a:schemeClr val="tx2"/>
                </a:solidFill>
              </a:rPr>
              <a:t> např. i neformální </a:t>
            </a:r>
            <a:r>
              <a:rPr lang="cs-CZ" sz="2200" dirty="0" smtClean="0">
                <a:solidFill>
                  <a:schemeClr val="tx2"/>
                </a:solidFill>
              </a:rPr>
              <a:t>vzdělávání – El </a:t>
            </a:r>
            <a:r>
              <a:rPr lang="cs-CZ" sz="2200" dirty="0" err="1" smtClean="0">
                <a:solidFill>
                  <a:schemeClr val="tx2"/>
                </a:solidFill>
              </a:rPr>
              <a:t>Sistema</a:t>
            </a:r>
            <a:r>
              <a:rPr lang="cs-CZ" sz="2200" dirty="0" smtClean="0">
                <a:solidFill>
                  <a:schemeClr val="tx2"/>
                </a:solidFill>
              </a:rPr>
              <a:t>) </a:t>
            </a:r>
          </a:p>
          <a:p>
            <a:pPr marL="0" indent="0">
              <a:buNone/>
            </a:pPr>
            <a:endParaRPr lang="cs-CZ" sz="22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tx2"/>
                </a:solidFill>
              </a:rPr>
              <a:t>Součástí dokumentu </a:t>
            </a:r>
            <a:r>
              <a:rPr lang="cs-CZ" sz="2200" b="1" dirty="0" smtClean="0">
                <a:solidFill>
                  <a:schemeClr val="tx2"/>
                </a:solidFill>
              </a:rPr>
              <a:t>Evropské hudební rady – European Agenda for Music (od 2018) </a:t>
            </a:r>
            <a:r>
              <a:rPr lang="cs-CZ" sz="2200" dirty="0" smtClean="0">
                <a:hlinkClick r:id="rId3"/>
              </a:rPr>
              <a:t>http://europeanagendaformusic.eu/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dirty="0" smtClean="0">
                <a:solidFill>
                  <a:schemeClr val="tx2"/>
                </a:solidFill>
              </a:rPr>
              <a:t>je mj. tzv. zásadní cíl – 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FF0000"/>
                </a:solidFill>
              </a:rPr>
              <a:t>vzdělávání a přístup k hudbě 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2">
                    <a:lumMod val="75000"/>
                  </a:schemeClr>
                </a:solidFill>
              </a:rPr>
              <a:t>v krocích: garantovat zdroje, rozvíjet kvalitu, propojenost systému, vzdělanost učitelů, využití technologií, mezinárodní výměna informací….</a:t>
            </a:r>
          </a:p>
          <a:p>
            <a:pPr marL="0" indent="0">
              <a:buNone/>
            </a:pPr>
            <a:endParaRPr lang="cs-CZ" sz="2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cap="all" dirty="0" smtClean="0"/>
              <a:t>Grémia a aktivity</a:t>
            </a:r>
            <a:r>
              <a:rPr lang="cs-CZ" sz="4000" cap="all" dirty="0" smtClean="0"/>
              <a:t> ČHR </a:t>
            </a:r>
            <a:r>
              <a:rPr lang="cs-CZ" sz="3200" cap="all" dirty="0" smtClean="0"/>
              <a:t>a jeho členů</a:t>
            </a:r>
            <a:br>
              <a:rPr lang="cs-CZ" sz="3200" cap="all" dirty="0" smtClean="0"/>
            </a:br>
            <a:r>
              <a:rPr lang="cs-CZ" sz="2400" cap="all" dirty="0" smtClean="0">
                <a:solidFill>
                  <a:schemeClr val="tx2"/>
                </a:solidFill>
              </a:rPr>
              <a:t>BACKGROUND OF COMPETENCIES</a:t>
            </a:r>
            <a:endParaRPr lang="cs-CZ" sz="2400" cap="all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arenR"/>
            </a:pPr>
            <a:endParaRPr lang="cs-CZ" sz="2200" b="1" dirty="0" smtClean="0"/>
          </a:p>
          <a:p>
            <a:pPr marL="457200" indent="-457200">
              <a:buAutoNum type="arabicParenR"/>
            </a:pPr>
            <a:r>
              <a:rPr lang="cs-CZ" sz="2200" b="1" dirty="0" smtClean="0"/>
              <a:t>KOLEKTIVNÍMI ČLENY </a:t>
            </a:r>
            <a:r>
              <a:rPr lang="en-US" sz="2200" dirty="0" err="1" smtClean="0"/>
              <a:t>jsou</a:t>
            </a:r>
            <a:r>
              <a:rPr lang="cs-CZ" sz="2200" dirty="0" smtClean="0"/>
              <a:t>  i </a:t>
            </a:r>
            <a:r>
              <a:rPr lang="en-US" sz="2200" dirty="0" smtClean="0"/>
              <a:t>v</a:t>
            </a:r>
            <a:r>
              <a:rPr lang="cs-CZ" sz="2200" dirty="0" err="1" smtClean="0"/>
              <a:t>zdělávací</a:t>
            </a:r>
            <a:r>
              <a:rPr lang="cs-CZ" sz="2200" dirty="0" smtClean="0"/>
              <a:t> organizace všech stupňů</a:t>
            </a:r>
            <a:endParaRPr lang="cs-CZ" sz="2200" b="1" dirty="0" smtClean="0"/>
          </a:p>
          <a:p>
            <a:pPr marL="457200" indent="-457200">
              <a:buAutoNum type="arabicParenR"/>
            </a:pPr>
            <a:r>
              <a:rPr lang="cs-CZ" sz="2200" b="1" dirty="0" smtClean="0"/>
              <a:t>EXPERTNÍ</a:t>
            </a:r>
            <a:r>
              <a:rPr lang="en-US" sz="2200" b="1" dirty="0" smtClean="0"/>
              <a:t> SKUPINA p</a:t>
            </a:r>
            <a:r>
              <a:rPr lang="cs-CZ" sz="2200" b="1" dirty="0" err="1" smtClean="0"/>
              <a:t>ři</a:t>
            </a:r>
            <a:r>
              <a:rPr lang="cs-CZ" sz="2200" b="1" dirty="0" smtClean="0"/>
              <a:t> ČHR –  </a:t>
            </a:r>
            <a:r>
              <a:rPr lang="cs-CZ" sz="2200" dirty="0" smtClean="0"/>
              <a:t>cíl- vzájemná informovanost, koordinace iniciace (zástupci formálního i neformálního vzdělávání všech stupňů)</a:t>
            </a:r>
          </a:p>
          <a:p>
            <a:pPr marL="457200" indent="-457200">
              <a:buAutoNum type="arabicParenR" startAt="3"/>
            </a:pPr>
            <a:r>
              <a:rPr lang="cs-CZ" sz="2200" b="1" dirty="0" smtClean="0"/>
              <a:t>PORADNÍ ORGÁN </a:t>
            </a:r>
            <a:r>
              <a:rPr lang="cs-CZ" sz="2200" dirty="0" smtClean="0"/>
              <a:t>platformy pro kreativitu ve vzdělávání (od r. 2019)</a:t>
            </a:r>
          </a:p>
          <a:p>
            <a:pPr marL="457200" indent="-457200">
              <a:buAutoNum type="arabicParenR" startAt="3"/>
            </a:pPr>
            <a:r>
              <a:rPr lang="cs-CZ" sz="2200" b="1" dirty="0" smtClean="0"/>
              <a:t>SOUČÁST MEZINÁRODNÍCH DISKUSNÍCH PLATFOREM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např.: International Music </a:t>
            </a:r>
            <a:r>
              <a:rPr lang="cs-CZ" sz="2200" dirty="0" err="1" smtClean="0"/>
              <a:t>Education</a:t>
            </a:r>
            <a:r>
              <a:rPr lang="cs-CZ" sz="2200" dirty="0" smtClean="0"/>
              <a:t> </a:t>
            </a:r>
            <a:r>
              <a:rPr lang="cs-CZ" sz="2200" dirty="0" err="1" smtClean="0"/>
              <a:t>Policy</a:t>
            </a:r>
            <a:r>
              <a:rPr lang="cs-CZ" sz="2200" dirty="0" smtClean="0"/>
              <a:t> Group (</a:t>
            </a:r>
            <a:r>
              <a:rPr lang="cs-CZ" sz="2200" dirty="0" err="1" smtClean="0"/>
              <a:t>Erica</a:t>
            </a:r>
            <a:r>
              <a:rPr lang="cs-CZ" sz="2200" dirty="0" smtClean="0"/>
              <a:t> </a:t>
            </a:r>
            <a:r>
              <a:rPr lang="cs-CZ" sz="2200" dirty="0" err="1" smtClean="0"/>
              <a:t>Eyrich</a:t>
            </a:r>
            <a:r>
              <a:rPr lang="cs-CZ" sz="2200" dirty="0" smtClean="0"/>
              <a:t>)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ISME apod.</a:t>
            </a:r>
          </a:p>
          <a:p>
            <a:pPr marL="457200" indent="-457200">
              <a:buAutoNum type="arabicParenR" startAt="5"/>
            </a:pPr>
            <a:r>
              <a:rPr lang="cs-CZ" sz="2200" b="1" dirty="0" smtClean="0"/>
              <a:t>JEDNOTLIVCI SOUČÁSTÍ GRÉMIÍ </a:t>
            </a:r>
            <a:r>
              <a:rPr lang="cs-CZ" sz="2200" dirty="0" smtClean="0"/>
              <a:t>(RVP, grantové programy)</a:t>
            </a:r>
          </a:p>
          <a:p>
            <a:pPr marL="457200" indent="-457200">
              <a:buAutoNum type="arabicParenR" startAt="5"/>
            </a:pPr>
            <a:r>
              <a:rPr lang="cs-CZ" sz="2200" b="1" dirty="0" smtClean="0"/>
              <a:t>VLASTNÍ VZDĚLÁVACÍ PROJEKTY </a:t>
            </a:r>
            <a:r>
              <a:rPr lang="cs-CZ" sz="2200" dirty="0" smtClean="0"/>
              <a:t>(projekty SHV, České ucho apod.)</a:t>
            </a:r>
          </a:p>
          <a:p>
            <a:pPr marL="457200" indent="-457200">
              <a:buAutoNum type="arabicParenR" startAt="5"/>
            </a:pPr>
            <a:r>
              <a:rPr lang="cs-CZ" sz="2200" b="1" dirty="0" smtClean="0"/>
              <a:t>V IDU  - </a:t>
            </a:r>
            <a:r>
              <a:rPr lang="cs-CZ" sz="2200" dirty="0" smtClean="0"/>
              <a:t>koordinace výzkumných témat s vysokými školami (AMU)</a:t>
            </a:r>
            <a:endParaRPr lang="cs-CZ" sz="2200" b="1" dirty="0" smtClean="0"/>
          </a:p>
          <a:p>
            <a:pPr marL="457200" indent="-457200">
              <a:buAutoNum type="arabicParenR" startAt="3"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 </a:t>
            </a:r>
            <a:endParaRPr lang="en-US" sz="22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l"/>
            <a:r>
              <a:rPr lang="cs-CZ" sz="3200" dirty="0" smtClean="0"/>
              <a:t>MISE/CÍLE ČHR</a:t>
            </a:r>
            <a:r>
              <a:rPr lang="cs-CZ" dirty="0" smtClean="0"/>
              <a:t>  - </a:t>
            </a:r>
            <a:r>
              <a:rPr lang="cs-CZ" sz="2400" dirty="0" smtClean="0">
                <a:solidFill>
                  <a:schemeClr val="tx2"/>
                </a:solidFill>
              </a:rPr>
              <a:t>MISSION/GOALS </a:t>
            </a:r>
            <a:r>
              <a:rPr lang="cs-CZ" sz="2400" dirty="0" err="1" smtClean="0">
                <a:solidFill>
                  <a:schemeClr val="tx2"/>
                </a:solidFill>
              </a:rPr>
              <a:t>of</a:t>
            </a:r>
            <a:r>
              <a:rPr lang="cs-CZ" sz="2400" dirty="0" smtClean="0">
                <a:solidFill>
                  <a:schemeClr val="tx2"/>
                </a:solidFill>
              </a:rPr>
              <a:t> CMC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  <a:noFill/>
          <a:ln>
            <a:noFill/>
          </a:ln>
          <a:effectLst/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3800" dirty="0" smtClean="0"/>
              <a:t> </a:t>
            </a:r>
            <a:r>
              <a:rPr lang="cs-CZ" sz="9600" b="1" dirty="0" smtClean="0">
                <a:solidFill>
                  <a:srgbClr val="C00000"/>
                </a:solidFill>
              </a:rPr>
              <a:t>spíše PROČ a JAK, než CO…</a:t>
            </a:r>
          </a:p>
          <a:p>
            <a:pPr>
              <a:buNone/>
            </a:pPr>
            <a:endParaRPr lang="cs-CZ" sz="7400" dirty="0" smtClean="0"/>
          </a:p>
          <a:p>
            <a:pPr>
              <a:buNone/>
            </a:pPr>
            <a:r>
              <a:rPr lang="cs-CZ" sz="8800" dirty="0"/>
              <a:t> </a:t>
            </a:r>
            <a:r>
              <a:rPr lang="cs-CZ" sz="8800" dirty="0" smtClean="0"/>
              <a:t>  pro </a:t>
            </a:r>
            <a:r>
              <a:rPr lang="cs-CZ" sz="8800" b="1" dirty="0" smtClean="0"/>
              <a:t>ADVOKACII</a:t>
            </a:r>
            <a:r>
              <a:rPr lang="cs-CZ" sz="8800" dirty="0" smtClean="0"/>
              <a:t> oboru</a:t>
            </a:r>
          </a:p>
          <a:p>
            <a:pPr>
              <a:buNone/>
            </a:pPr>
            <a:r>
              <a:rPr lang="cs-CZ" sz="8800" dirty="0"/>
              <a:t> </a:t>
            </a:r>
            <a:r>
              <a:rPr lang="cs-CZ" sz="8800" dirty="0" smtClean="0"/>
              <a:t>  pro  napojení na </a:t>
            </a:r>
            <a:r>
              <a:rPr lang="cs-CZ" sz="8800" b="1" dirty="0" smtClean="0"/>
              <a:t>KONTEXT </a:t>
            </a:r>
            <a:r>
              <a:rPr lang="cs-CZ" sz="8800" dirty="0" smtClean="0"/>
              <a:t>dalších oborů</a:t>
            </a:r>
          </a:p>
          <a:p>
            <a:pPr>
              <a:buNone/>
            </a:pPr>
            <a:r>
              <a:rPr lang="cs-CZ" sz="8800" dirty="0"/>
              <a:t> </a:t>
            </a:r>
            <a:r>
              <a:rPr lang="cs-CZ" sz="8800" dirty="0" smtClean="0"/>
              <a:t>  pro  </a:t>
            </a:r>
            <a:r>
              <a:rPr lang="cs-CZ" sz="8800" b="1" dirty="0" smtClean="0"/>
              <a:t>MOTIVACI</a:t>
            </a:r>
            <a:r>
              <a:rPr lang="cs-CZ" sz="8800" dirty="0" smtClean="0"/>
              <a:t> žáků a studentů </a:t>
            </a:r>
          </a:p>
          <a:p>
            <a:pPr>
              <a:buNone/>
            </a:pPr>
            <a:endParaRPr lang="cs-CZ" sz="8800" dirty="0"/>
          </a:p>
          <a:p>
            <a:pPr>
              <a:buNone/>
            </a:pPr>
            <a:r>
              <a:rPr lang="cs-CZ" sz="8800" dirty="0" smtClean="0"/>
              <a:t>   </a:t>
            </a:r>
            <a:r>
              <a:rPr lang="cs-CZ" sz="8800" b="1" dirty="0" smtClean="0">
                <a:solidFill>
                  <a:srgbClr val="C00000"/>
                </a:solidFill>
              </a:rPr>
              <a:t>prioritní témata</a:t>
            </a:r>
          </a:p>
          <a:p>
            <a:pPr marL="457200" indent="-457200">
              <a:buAutoNum type="arabicParenR"/>
            </a:pPr>
            <a:r>
              <a:rPr lang="cs-CZ" sz="8800" b="1" dirty="0" smtClean="0"/>
              <a:t>Jak je důležitý obor pro rozvoj vnímání,  kognitivní, emocionální a sociální inteligenci</a:t>
            </a:r>
            <a:r>
              <a:rPr lang="cs-CZ" sz="8800" dirty="0" smtClean="0"/>
              <a:t>, </a:t>
            </a:r>
            <a:r>
              <a:rPr lang="cs-CZ" sz="8800" b="1" dirty="0" smtClean="0"/>
              <a:t>integritu</a:t>
            </a:r>
            <a:r>
              <a:rPr lang="cs-CZ" sz="8800" dirty="0" smtClean="0"/>
              <a:t> – mezioborové téma,pro </a:t>
            </a:r>
            <a:r>
              <a:rPr lang="cs-CZ" sz="8800" dirty="0" err="1" smtClean="0"/>
              <a:t>Pedf</a:t>
            </a:r>
            <a:r>
              <a:rPr lang="cs-CZ" sz="8800" dirty="0" smtClean="0"/>
              <a:t> spíše vhodné </a:t>
            </a:r>
            <a:r>
              <a:rPr lang="cs-CZ" sz="8800" dirty="0" err="1" smtClean="0"/>
              <a:t>metaanalýzy</a:t>
            </a:r>
            <a:r>
              <a:rPr lang="cs-CZ" sz="8800" dirty="0" smtClean="0"/>
              <a:t>, shromažďování případových studií, dobrých příkladů praxe a jejich analýza.</a:t>
            </a:r>
          </a:p>
          <a:p>
            <a:pPr marL="457200" indent="-457200">
              <a:buAutoNum type="arabicParenR"/>
            </a:pPr>
            <a:r>
              <a:rPr lang="cs-CZ" sz="8800" b="1" dirty="0" smtClean="0"/>
              <a:t>Reflexe moderních didaktických </a:t>
            </a:r>
            <a:r>
              <a:rPr lang="cs-CZ" sz="8800" b="1" dirty="0" smtClean="0"/>
              <a:t>metod,</a:t>
            </a:r>
            <a:r>
              <a:rPr lang="cs-CZ" sz="8800" dirty="0" smtClean="0"/>
              <a:t> </a:t>
            </a:r>
            <a:r>
              <a:rPr lang="cs-CZ" sz="8800" dirty="0" smtClean="0"/>
              <a:t>jejich efektivity a vhodnosti pro obor.</a:t>
            </a:r>
            <a:r>
              <a:rPr lang="cs-CZ" sz="8800" b="1" dirty="0" smtClean="0"/>
              <a:t>  </a:t>
            </a:r>
          </a:p>
          <a:p>
            <a:pPr marL="442913" indent="-442913">
              <a:buAutoNum type="arabicParenR" startAt="3"/>
            </a:pPr>
            <a:r>
              <a:rPr lang="cs-CZ" sz="8800" b="1" dirty="0" smtClean="0"/>
              <a:t>Reflexe efektivity vnějšího prostředí  </a:t>
            </a:r>
            <a:r>
              <a:rPr lang="cs-CZ" sz="8800" dirty="0" smtClean="0"/>
              <a:t>- pro </a:t>
            </a:r>
            <a:r>
              <a:rPr lang="cs-CZ" sz="8800" dirty="0" err="1" smtClean="0"/>
              <a:t>Pedf</a:t>
            </a:r>
            <a:r>
              <a:rPr lang="cs-CZ" sz="8800" dirty="0" smtClean="0"/>
              <a:t>. Vhodné zejména téma reflexe funkčního  vztahu formálního a neformálního vzdělávání</a:t>
            </a:r>
            <a:r>
              <a:rPr lang="cs-CZ" sz="8800" dirty="0" smtClean="0"/>
              <a:t>.  Vzdělávání učitelů a jeho </a:t>
            </a:r>
            <a:r>
              <a:rPr lang="cs-CZ" sz="8800" dirty="0" err="1" smtClean="0"/>
              <a:t>uznatelnost</a:t>
            </a:r>
            <a:r>
              <a:rPr lang="cs-CZ" sz="8800" dirty="0" smtClean="0"/>
              <a:t> apod.</a:t>
            </a:r>
            <a:endParaRPr lang="cs-CZ" sz="8800" dirty="0" smtClean="0"/>
          </a:p>
          <a:p>
            <a:pPr marL="0" indent="0">
              <a:buNone/>
            </a:pPr>
            <a:r>
              <a:rPr lang="cs-CZ" sz="8800" b="1" dirty="0" smtClean="0"/>
              <a:t>  </a:t>
            </a:r>
          </a:p>
          <a:p>
            <a:pPr marL="457200" indent="-457200">
              <a:buAutoNum type="arabicParenR"/>
            </a:pPr>
            <a:endParaRPr lang="cs-CZ" sz="3800" b="1" dirty="0" smtClean="0"/>
          </a:p>
          <a:p>
            <a:pPr>
              <a:buNone/>
            </a:pPr>
            <a:r>
              <a:rPr lang="cs-CZ" sz="3800" dirty="0"/>
              <a:t> </a:t>
            </a:r>
            <a:r>
              <a:rPr lang="cs-CZ" sz="3800" dirty="0" smtClean="0"/>
              <a:t>  </a:t>
            </a:r>
          </a:p>
          <a:p>
            <a:pPr>
              <a:buNone/>
            </a:pPr>
            <a:r>
              <a:rPr lang="cs-CZ" sz="3800" dirty="0"/>
              <a:t> </a:t>
            </a:r>
            <a:r>
              <a:rPr lang="cs-CZ" sz="3800" dirty="0" smtClean="0"/>
              <a:t>    </a:t>
            </a:r>
          </a:p>
          <a:p>
            <a:pPr>
              <a:buNone/>
            </a:pPr>
            <a:r>
              <a:rPr lang="cs-CZ" sz="2400" dirty="0"/>
              <a:t> </a:t>
            </a:r>
            <a:r>
              <a:rPr lang="cs-CZ" sz="6200" dirty="0" smtClean="0"/>
              <a:t>  </a:t>
            </a:r>
          </a:p>
          <a:p>
            <a:endParaRPr lang="cs-CZ" sz="6200" dirty="0" smtClean="0"/>
          </a:p>
          <a:p>
            <a:endParaRPr lang="cs-CZ" sz="6200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PROČ UČIT HUDBU?  / </a:t>
            </a:r>
            <a:r>
              <a:rPr lang="cs-CZ" sz="2400" dirty="0" smtClean="0">
                <a:solidFill>
                  <a:schemeClr val="tx2"/>
                </a:solidFill>
              </a:rPr>
              <a:t>WHY MUSIC?</a:t>
            </a:r>
            <a:r>
              <a:rPr lang="cs-CZ" sz="2400" dirty="0" smtClean="0"/>
              <a:t>     </a:t>
            </a:r>
            <a:endParaRPr lang="cs-CZ" sz="24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en-US" sz="2200" dirty="0" smtClean="0"/>
              <a:t>I</a:t>
            </a:r>
            <a:r>
              <a:rPr lang="cs-CZ" sz="2200" dirty="0" smtClean="0"/>
              <a:t>/ </a:t>
            </a:r>
            <a:r>
              <a:rPr lang="cs-CZ" sz="2200" b="1" dirty="0" smtClean="0">
                <a:solidFill>
                  <a:srgbClr val="C00000"/>
                </a:solidFill>
              </a:rPr>
              <a:t>METAANALÝZY </a:t>
            </a:r>
            <a:r>
              <a:rPr lang="cs-CZ" sz="2200" b="1" dirty="0" smtClean="0">
                <a:solidFill>
                  <a:srgbClr val="C00000"/>
                </a:solidFill>
              </a:rPr>
              <a:t>TÉMATU + REFLEXE JEDNOTLIVÝCH TÉMAT</a:t>
            </a:r>
          </a:p>
          <a:p>
            <a:pPr>
              <a:buNone/>
            </a:pPr>
            <a:r>
              <a:rPr lang="cs-CZ" sz="2200" dirty="0" smtClean="0"/>
              <a:t>Příklady:</a:t>
            </a:r>
          </a:p>
          <a:p>
            <a:pPr>
              <a:buNone/>
            </a:pPr>
            <a:r>
              <a:rPr lang="cs-CZ" sz="1600" dirty="0" smtClean="0"/>
              <a:t>Př.:</a:t>
            </a:r>
            <a:r>
              <a:rPr lang="en-US" sz="1600" dirty="0" smtClean="0"/>
              <a:t> Kendra CHERR</a:t>
            </a:r>
            <a:r>
              <a:rPr lang="cs-CZ" sz="1600" dirty="0" smtClean="0"/>
              <a:t>Y, 6.4.2019, med. </a:t>
            </a:r>
            <a:r>
              <a:rPr lang="cs-CZ" sz="1600" dirty="0" err="1" smtClean="0"/>
              <a:t>Rev</a:t>
            </a:r>
            <a:r>
              <a:rPr lang="cs-CZ" sz="1600" dirty="0" smtClean="0"/>
              <a:t>. Steven </a:t>
            </a:r>
            <a:r>
              <a:rPr lang="cs-CZ" sz="1600" dirty="0" err="1" smtClean="0"/>
              <a:t>Gans</a:t>
            </a:r>
            <a:r>
              <a:rPr lang="cs-CZ" sz="1600" dirty="0" smtClean="0"/>
              <a:t>, MD</a:t>
            </a:r>
          </a:p>
          <a:p>
            <a:pPr>
              <a:buNone/>
            </a:pPr>
            <a:r>
              <a:rPr lang="cs-CZ" sz="1600" dirty="0" smtClean="0"/>
              <a:t>10 SURPRISING PSYCHOLOGICAL BENEFITS OF MUSIC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Př.: Ivana GJMORAC, </a:t>
            </a:r>
            <a:r>
              <a:rPr lang="cs-CZ" sz="1600" dirty="0" err="1" smtClean="0"/>
              <a:t>Herzegovina</a:t>
            </a:r>
            <a:r>
              <a:rPr lang="cs-CZ" sz="1600" dirty="0" smtClean="0"/>
              <a:t> University</a:t>
            </a:r>
          </a:p>
          <a:p>
            <a:pPr>
              <a:buNone/>
            </a:pPr>
            <a:r>
              <a:rPr lang="cs-CZ" sz="1600" dirty="0" smtClean="0"/>
              <a:t>WHY IS MUSIC EDUCATION IN SCHOOLS IMPORTANT</a:t>
            </a:r>
          </a:p>
          <a:p>
            <a:pPr>
              <a:buNone/>
            </a:pPr>
            <a:r>
              <a:rPr lang="cs-CZ" sz="1600" dirty="0" smtClean="0"/>
              <a:t>Únor 2018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Př.: 20 IMPORTANT BENEFITS OF MUSIC IN OUR SCHOOLS</a:t>
            </a:r>
          </a:p>
          <a:p>
            <a:pPr>
              <a:buNone/>
            </a:pPr>
            <a:r>
              <a:rPr lang="cs-CZ" sz="1600" dirty="0" smtClean="0"/>
              <a:t>21.7.2014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U nás: koncepce HV jako </a:t>
            </a:r>
            <a:r>
              <a:rPr lang="cs-CZ" sz="1600" dirty="0" err="1" smtClean="0"/>
              <a:t>integrativního</a:t>
            </a:r>
            <a:r>
              <a:rPr lang="cs-CZ" sz="1600" dirty="0" smtClean="0"/>
              <a:t> oboru, studie </a:t>
            </a:r>
            <a:r>
              <a:rPr lang="cs-CZ" sz="1600" dirty="0" err="1" smtClean="0"/>
              <a:t>MUDr</a:t>
            </a:r>
            <a:r>
              <a:rPr lang="cs-CZ" sz="1600" dirty="0" smtClean="0"/>
              <a:t>, PhDr. IVO HANELA apod.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2400" dirty="0" smtClean="0"/>
              <a:t>KONKRÉTNÍ TÉMATA PROČ </a:t>
            </a:r>
            <a:r>
              <a:rPr lang="cs-CZ" sz="2400" dirty="0" smtClean="0"/>
              <a:t>UČIT HUDBU A UČIT HUDBOU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WHY TEACH MUSIC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dirty="0" smtClean="0"/>
              <a:t>Ve jmenované literatuře jsou jmenovány </a:t>
            </a:r>
            <a:r>
              <a:rPr lang="cs-CZ" sz="2000" dirty="0" err="1" smtClean="0"/>
              <a:t>benefity</a:t>
            </a:r>
            <a:r>
              <a:rPr lang="cs-CZ" sz="2000" dirty="0" smtClean="0"/>
              <a:t>:</a:t>
            </a:r>
          </a:p>
          <a:p>
            <a:pPr marL="457200" indent="-457200">
              <a:buNone/>
            </a:pPr>
            <a:r>
              <a:rPr lang="cs-CZ" sz="2800" dirty="0" smtClean="0"/>
              <a:t>Rozvoj </a:t>
            </a:r>
          </a:p>
          <a:p>
            <a:pPr marL="457200" indent="-457200">
              <a:buNone/>
            </a:pPr>
            <a:r>
              <a:rPr lang="cs-CZ" sz="2800" dirty="0" smtClean="0"/>
              <a:t>      </a:t>
            </a:r>
            <a:r>
              <a:rPr lang="cs-CZ" sz="2400" dirty="0" smtClean="0"/>
              <a:t>smyslového vnímání, sluchové analýzy, koordinace, </a:t>
            </a:r>
            <a:r>
              <a:rPr lang="cs-CZ" sz="2400" dirty="0" smtClean="0"/>
              <a:t>prostorové orientace, komunikačních schopností, celkové inteligence</a:t>
            </a:r>
            <a:r>
              <a:rPr lang="cs-CZ" sz="2400" dirty="0" smtClean="0"/>
              <a:t>, kreativity, </a:t>
            </a:r>
            <a:r>
              <a:rPr lang="cs-CZ" sz="2400" dirty="0" smtClean="0"/>
              <a:t>paměti</a:t>
            </a:r>
            <a:r>
              <a:rPr lang="en-US" sz="2400" dirty="0" smtClean="0"/>
              <a:t>;</a:t>
            </a:r>
            <a:r>
              <a:rPr lang="cs-CZ" sz="2400" dirty="0" smtClean="0"/>
              <a:t> </a:t>
            </a:r>
          </a:p>
          <a:p>
            <a:pPr marL="457200" indent="-457200">
              <a:buNone/>
            </a:pPr>
            <a:r>
              <a:rPr lang="cs-CZ" sz="2400" dirty="0" smtClean="0"/>
              <a:t>       vytrvalosti</a:t>
            </a:r>
            <a:r>
              <a:rPr lang="cs-CZ" sz="2400" dirty="0" smtClean="0"/>
              <a:t>, radostnosti, zvídavosti, </a:t>
            </a:r>
            <a:r>
              <a:rPr lang="cs-CZ" sz="2400" dirty="0" smtClean="0"/>
              <a:t>uvolněnosti</a:t>
            </a:r>
            <a:r>
              <a:rPr lang="en-US" sz="2400" dirty="0" smtClean="0"/>
              <a:t>, </a:t>
            </a:r>
            <a:r>
              <a:rPr lang="en-US" sz="2400" dirty="0" err="1" smtClean="0"/>
              <a:t>sebev</a:t>
            </a:r>
            <a:r>
              <a:rPr lang="cs-CZ" sz="2400" dirty="0" err="1" smtClean="0"/>
              <a:t>ědomí</a:t>
            </a:r>
            <a:r>
              <a:rPr lang="en-US" sz="2400" dirty="0" smtClean="0"/>
              <a:t>;</a:t>
            </a:r>
            <a:r>
              <a:rPr lang="cs-CZ" sz="2400" dirty="0" smtClean="0"/>
              <a:t> </a:t>
            </a: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</a:t>
            </a:r>
            <a:r>
              <a:rPr lang="cs-CZ" sz="2400" dirty="0" smtClean="0"/>
              <a:t>emoční </a:t>
            </a:r>
            <a:r>
              <a:rPr lang="cs-CZ" sz="2400" dirty="0" smtClean="0"/>
              <a:t>inteligence</a:t>
            </a:r>
            <a:r>
              <a:rPr lang="cs-CZ" sz="2400" dirty="0" smtClean="0"/>
              <a:t>, socializace, schopnosti </a:t>
            </a:r>
            <a:r>
              <a:rPr lang="cs-CZ" sz="2400" dirty="0" smtClean="0"/>
              <a:t>týmové </a:t>
            </a:r>
            <a:r>
              <a:rPr lang="cs-CZ" sz="2400" dirty="0" smtClean="0"/>
              <a:t>práce</a:t>
            </a:r>
            <a:r>
              <a:rPr lang="en-US" sz="2400" dirty="0" smtClean="0"/>
              <a:t>.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pPr marL="457200" indent="-457200">
              <a:buNone/>
            </a:pPr>
            <a:r>
              <a:rPr lang="cs-CZ" sz="2000" dirty="0" smtClean="0"/>
              <a:t>       </a:t>
            </a: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C00000"/>
                </a:solidFill>
              </a:rPr>
              <a:t>A to lze zkoumat jednotlivě, získávat dobré příklady, nebo je </a:t>
            </a:r>
            <a:r>
              <a:rPr lang="cs-CZ" sz="2000" dirty="0" err="1" smtClean="0">
                <a:solidFill>
                  <a:srgbClr val="C00000"/>
                </a:solidFill>
              </a:rPr>
              <a:t>pilotně</a:t>
            </a:r>
            <a:r>
              <a:rPr lang="cs-CZ" sz="2000" dirty="0" smtClean="0">
                <a:solidFill>
                  <a:srgbClr val="C00000"/>
                </a:solidFill>
              </a:rPr>
              <a:t> testovat.</a:t>
            </a:r>
          </a:p>
          <a:p>
            <a:pPr marL="457200" indent="-457200">
              <a:buAutoNum type="arabicPeriod" startAt="2"/>
            </a:pPr>
            <a:endParaRPr lang="cs-CZ" sz="2000" b="1" dirty="0" smtClean="0"/>
          </a:p>
          <a:p>
            <a:pPr marL="457200" indent="-457200">
              <a:buAutoNum type="arabicPeriod" startAt="2"/>
            </a:pPr>
            <a:endParaRPr lang="cs-CZ" sz="2000" dirty="0" smtClean="0"/>
          </a:p>
          <a:p>
            <a:pPr>
              <a:buNone/>
            </a:pPr>
            <a:endParaRPr lang="en-US" sz="2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DIDAKTICKÉ METODY</a:t>
            </a:r>
            <a:r>
              <a:rPr lang="cs-CZ" sz="3200" dirty="0" smtClean="0">
                <a:solidFill>
                  <a:schemeClr val="tx2"/>
                </a:solidFill>
              </a:rPr>
              <a:t>/ </a:t>
            </a:r>
            <a:r>
              <a:rPr lang="cs-CZ" sz="2800" dirty="0" smtClean="0">
                <a:solidFill>
                  <a:schemeClr val="tx2"/>
                </a:solidFill>
              </a:rPr>
              <a:t>DIDACTIC METHODS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200" dirty="0" smtClean="0">
                <a:solidFill>
                  <a:schemeClr val="tx2"/>
                </a:solidFill>
              </a:rPr>
              <a:t>Př. </a:t>
            </a:r>
            <a:r>
              <a:rPr lang="cs-CZ" sz="2200" b="1" dirty="0" smtClean="0">
                <a:solidFill>
                  <a:schemeClr val="tx2"/>
                </a:solidFill>
              </a:rPr>
              <a:t>Robert ČAPEK: MODERNÍ DIDAKTIKA</a:t>
            </a:r>
            <a:r>
              <a:rPr lang="cs-CZ" sz="2200" dirty="0" smtClean="0">
                <a:solidFill>
                  <a:schemeClr val="tx2"/>
                </a:solidFill>
              </a:rPr>
              <a:t>, </a:t>
            </a:r>
          </a:p>
          <a:p>
            <a:pPr>
              <a:buNone/>
            </a:pP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 smtClean="0">
                <a:solidFill>
                  <a:schemeClr val="tx2"/>
                </a:solidFill>
              </a:rPr>
              <a:t>                               Lexikon výukových a  hodnotících metod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cs-CZ" sz="2200" dirty="0" smtClean="0"/>
              <a:t>zde v oblasti hudby uveden velmi obdobný postup jako v projektu</a:t>
            </a:r>
          </a:p>
          <a:p>
            <a:pPr>
              <a:buNone/>
            </a:pPr>
            <a:r>
              <a:rPr lang="cs-CZ" sz="2200" dirty="0" smtClean="0"/>
              <a:t>ČESKÉ UCHO – efektivita holistického přístupu.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Aktuální SWOT – nízká motivovanost žáků, znalostní pojetí – rozvíjet interaktivní </a:t>
            </a:r>
            <a:r>
              <a:rPr lang="cs-CZ" sz="2200" dirty="0" err="1" smtClean="0"/>
              <a:t>dovednostní</a:t>
            </a:r>
            <a:r>
              <a:rPr lang="cs-CZ" sz="2200" dirty="0" smtClean="0"/>
              <a:t> pojetí. Velká závislost na konkrétních dovednostech kantora a vedení školy.</a:t>
            </a:r>
            <a:endParaRPr lang="en-US" sz="2200" dirty="0" smtClean="0"/>
          </a:p>
          <a:p>
            <a:pPr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</a:rPr>
              <a:t>Cílem by mělo být testování didaktik a jejich vhodnosti a výtěžnosti ve formálním i neformálním vzdělávání</a:t>
            </a:r>
            <a:r>
              <a:rPr lang="cs-CZ" sz="2200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endParaRPr lang="cs-CZ" sz="22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VNĚJŠÍ KONTEXT</a:t>
            </a:r>
            <a:r>
              <a:rPr lang="cs-CZ" dirty="0" smtClean="0"/>
              <a:t>/</a:t>
            </a:r>
            <a:r>
              <a:rPr lang="cs-CZ" sz="2800" dirty="0" smtClean="0">
                <a:solidFill>
                  <a:schemeClr val="tx2"/>
                </a:solidFill>
              </a:rPr>
              <a:t>EXTERNAL CONTEXT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Cíle a nástroje </a:t>
            </a:r>
            <a:r>
              <a:rPr lang="cs-CZ" sz="2400" dirty="0" smtClean="0"/>
              <a:t>formálního vzdělávání, </a:t>
            </a:r>
            <a:r>
              <a:rPr lang="cs-CZ" sz="2400" dirty="0" smtClean="0"/>
              <a:t>vnitřní konzistence a provázanost</a:t>
            </a:r>
            <a:r>
              <a:rPr lang="cs-CZ" sz="2400" dirty="0" smtClean="0"/>
              <a:t>, potřebné </a:t>
            </a:r>
            <a:r>
              <a:rPr lang="en-US" sz="2400" dirty="0" smtClean="0"/>
              <a:t>a</a:t>
            </a:r>
            <a:r>
              <a:rPr lang="cs-CZ" sz="2400" dirty="0" smtClean="0"/>
              <a:t> </a:t>
            </a:r>
            <a:r>
              <a:rPr lang="cs-CZ" sz="2400" dirty="0" smtClean="0"/>
              <a:t>uznatelné </a:t>
            </a:r>
            <a:r>
              <a:rPr lang="cs-CZ" sz="2400" dirty="0" smtClean="0"/>
              <a:t>vzdělávání</a:t>
            </a:r>
            <a:r>
              <a:rPr lang="en-US" sz="2400" dirty="0" smtClean="0"/>
              <a:t> </a:t>
            </a:r>
            <a:r>
              <a:rPr lang="en-US" sz="2400" dirty="0" err="1" smtClean="0"/>
              <a:t>pedagog</a:t>
            </a:r>
            <a:r>
              <a:rPr lang="cs-CZ" sz="2400" dirty="0" smtClean="0"/>
              <a:t>ů, jeho dostupnost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Cíle a nástroje neformální vzdělávání, jeho podpora,  doplňkové </a:t>
            </a:r>
            <a:r>
              <a:rPr lang="cs-CZ" sz="2400" dirty="0" smtClean="0"/>
              <a:t>funkce a návaznost s formálním vzdělávání.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Návazné další problémy</a:t>
            </a:r>
            <a:r>
              <a:rPr lang="cs-CZ" sz="2400" dirty="0" smtClean="0"/>
              <a:t>: legislativní, pracovně-právní</a:t>
            </a:r>
            <a:r>
              <a:rPr lang="cs-CZ" sz="2400" smtClean="0"/>
              <a:t>, </a:t>
            </a:r>
            <a:r>
              <a:rPr lang="cs-CZ" sz="2400" smtClean="0"/>
              <a:t>spolupráce </a:t>
            </a:r>
            <a:r>
              <a:rPr lang="cs-CZ" sz="2400" dirty="0" smtClean="0"/>
              <a:t>se zahraničím.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39101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l"/>
            <a:r>
              <a:rPr lang="cs-CZ" sz="3200" dirty="0" smtClean="0"/>
              <a:t>KONTAKT</a:t>
            </a:r>
            <a:r>
              <a:rPr lang="cs-CZ" sz="2400" dirty="0" smtClean="0">
                <a:solidFill>
                  <a:schemeClr val="tx2"/>
                </a:solidFill>
              </a:rPr>
              <a:t>/CONTACT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200" dirty="0" smtClean="0">
              <a:hlinkClick r:id="rId2"/>
            </a:endParaRPr>
          </a:p>
          <a:p>
            <a:pPr>
              <a:buNone/>
            </a:pPr>
            <a:endParaRPr lang="en-US" sz="2200" dirty="0" smtClean="0">
              <a:hlinkClick r:id="rId2"/>
            </a:endParaRPr>
          </a:p>
          <a:p>
            <a:pPr>
              <a:buNone/>
            </a:pPr>
            <a:endParaRPr lang="en-US" sz="2200" dirty="0" smtClean="0">
              <a:hlinkClick r:id="rId2"/>
            </a:endParaRPr>
          </a:p>
          <a:p>
            <a:pPr>
              <a:buNone/>
            </a:pPr>
            <a:r>
              <a:rPr lang="cs-CZ" sz="2200" dirty="0" smtClean="0">
                <a:hlinkClick r:id="rId2"/>
              </a:rPr>
              <a:t>www.</a:t>
            </a:r>
            <a:r>
              <a:rPr lang="cs-CZ" sz="2200" dirty="0" err="1" smtClean="0">
                <a:hlinkClick r:id="rId2"/>
              </a:rPr>
              <a:t>chr</a:t>
            </a:r>
            <a:r>
              <a:rPr lang="cs-CZ" sz="2200" dirty="0" smtClean="0">
                <a:hlinkClick r:id="rId2"/>
              </a:rPr>
              <a:t>-</a:t>
            </a:r>
            <a:r>
              <a:rPr lang="cs-CZ" sz="2200" dirty="0" err="1" smtClean="0">
                <a:hlinkClick r:id="rId2"/>
              </a:rPr>
              <a:t>cmc.org</a:t>
            </a:r>
            <a:endParaRPr lang="cs-CZ" sz="2200" dirty="0" smtClean="0"/>
          </a:p>
          <a:p>
            <a:pPr>
              <a:buNone/>
            </a:pPr>
            <a:r>
              <a:rPr lang="en-US" sz="2200" b="1" dirty="0" smtClean="0">
                <a:hlinkClick r:id="rId3"/>
              </a:rPr>
              <a:t>l</a:t>
            </a:r>
            <a:r>
              <a:rPr lang="cs-CZ" sz="2200" b="1" dirty="0" err="1" smtClean="0">
                <a:hlinkClick r:id="rId3"/>
              </a:rPr>
              <a:t>enka.dohnalo</a:t>
            </a:r>
            <a:r>
              <a:rPr lang="en-US" sz="2200" b="1" dirty="0" smtClean="0">
                <a:hlinkClick r:id="rId3"/>
              </a:rPr>
              <a:t>va@idu.cz</a:t>
            </a:r>
            <a:endParaRPr lang="cs-CZ" sz="2200" b="1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endParaRPr lang="cs-CZ" dirty="0"/>
          </a:p>
        </p:txBody>
      </p:sp>
      <p:pic>
        <p:nvPicPr>
          <p:cNvPr id="4" name="Obrázek 3" descr="Logo ČHR blue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88640"/>
            <a:ext cx="1856399" cy="12241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653</Words>
  <Application>Microsoft Office PowerPoint</Application>
  <PresentationFormat>Předvádění na obrazovce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  UŽITEČNÁ TÉMATA PRO ADVOKACII A  ROZVOJ OBORU HUDEBNÍHO VZDĚLÁVÁNÍ                                      </vt:lpstr>
      <vt:lpstr> ČESKÁ HUDEBNÍ RADA – PROČ? CZECH MUSIC COUNCIL    -  WHY?                </vt:lpstr>
      <vt:lpstr>Grémia a aktivity ČHR a jeho členů BACKGROUND OF COMPETENCIES</vt:lpstr>
      <vt:lpstr>MISE/CÍLE ČHR  - MISSION/GOALS of CMC</vt:lpstr>
      <vt:lpstr>PROČ UČIT HUDBU?  / WHY MUSIC?     </vt:lpstr>
      <vt:lpstr>KONKRÉTNÍ TÉMATA PROČ UČIT HUDBU A UČIT HUDBOU  WHY TEACH MUSIC </vt:lpstr>
      <vt:lpstr>DIDAKTICKÉ METODY/ DIDACTIC METHODS</vt:lpstr>
      <vt:lpstr>VNĚJŠÍ KONTEXT/EXTERNAL CONTEXT</vt:lpstr>
      <vt:lpstr>KONTAKT/CONTACT</vt:lpstr>
      <vt:lpstr>Snímek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„násilí“ v kultuře</dc:title>
  <dc:creator>lenka.dohnalova</dc:creator>
  <cp:lastModifiedBy>lenka.dohnalova</cp:lastModifiedBy>
  <cp:revision>75</cp:revision>
  <dcterms:created xsi:type="dcterms:W3CDTF">2018-11-26T14:14:18Z</dcterms:created>
  <dcterms:modified xsi:type="dcterms:W3CDTF">2019-11-08T11:21:34Z</dcterms:modified>
</cp:coreProperties>
</file>