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61" r:id="rId1"/>
  </p:sldMasterIdLst>
  <p:sldIdLst>
    <p:sldId id="256" r:id="rId2"/>
    <p:sldId id="322" r:id="rId3"/>
    <p:sldId id="329" r:id="rId4"/>
    <p:sldId id="330" r:id="rId5"/>
    <p:sldId id="306" r:id="rId6"/>
    <p:sldId id="332" r:id="rId7"/>
    <p:sldId id="336" r:id="rId8"/>
    <p:sldId id="337" r:id="rId9"/>
    <p:sldId id="338" r:id="rId10"/>
    <p:sldId id="339" r:id="rId11"/>
    <p:sldId id="333" r:id="rId12"/>
    <p:sldId id="340" r:id="rId13"/>
    <p:sldId id="341" r:id="rId14"/>
    <p:sldId id="344" r:id="rId15"/>
    <p:sldId id="346" r:id="rId16"/>
    <p:sldId id="345" r:id="rId17"/>
    <p:sldId id="335" r:id="rId18"/>
    <p:sldId id="334" r:id="rId19"/>
    <p:sldId id="290" r:id="rId20"/>
    <p:sldId id="303" r:id="rId21"/>
    <p:sldId id="26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68" d="100"/>
          <a:sy n="68" d="100"/>
        </p:scale>
        <p:origin x="4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47E8A2D-71B2-4D2B-A860-96E48E36E044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514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136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760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9587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90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65103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49797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556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614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82770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A2D-71B2-4D2B-A860-96E48E36E044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637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47E8A2D-71B2-4D2B-A860-96E48E36E044}" type="datetimeFigureOut">
              <a:rPr lang="cs-CZ" smtClean="0"/>
              <a:t>30.04.2025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14AEB4F-3F3F-45F3-8576-41F96B468DF3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74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theresanaiforthat.com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gue.cz/clanek/vogue-leaders/katerina-spicakova/me-digitalni-ja-avatar-jako-moznost-nekonecne-transformace" TargetMode="External"/><Relationship Id="rId2" Type="http://schemas.openxmlformats.org/officeDocument/2006/relationships/hyperlink" Target="https://suno.com/song/bc98142a-77ff-404e-9839-8f47e3e8518a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r-cmc.org/" TargetMode="External"/><Relationship Id="rId2" Type="http://schemas.openxmlformats.org/officeDocument/2006/relationships/hyperlink" Target="mailto:lenka.dohnalova@idu.cz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sociace.ai/prognoza-ai-2027-hlavni-zjisteni-a-varovani-pro-vyvoj-umele-inteligence/" TargetMode="External"/><Relationship Id="rId2" Type="http://schemas.openxmlformats.org/officeDocument/2006/relationships/hyperlink" Target="https://asociace.ai/eu-ai-act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19E165-BED5-47D1-A4AB-5D01CC1499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075241"/>
            <a:ext cx="8825658" cy="2677648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Příležitost a rizika AI (nejen) pro hudebníky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46D215F-8134-4241-99BB-C0D0D40F3A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cs-CZ" sz="2000" dirty="0">
              <a:solidFill>
                <a:schemeClr val="tx1"/>
              </a:solidFill>
            </a:endParaRPr>
          </a:p>
          <a:p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B0F1932-24DD-4AD4-BB7E-56BC0AC79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55" y="4752889"/>
            <a:ext cx="7882811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62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D6555A-69C3-4DA3-A23E-C434550CD7F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cs-CZ" dirty="0"/>
              <a:t>Rozmlžení hranice realita-virtuální realita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B107F21-D15A-4081-8156-3826014B1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>
              <a:highlight>
                <a:srgbClr val="FFFF00"/>
              </a:highlight>
            </a:endParaRPr>
          </a:p>
          <a:p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Rozmlžování </a:t>
            </a:r>
            <a:r>
              <a:rPr lang="cs-CZ" dirty="0"/>
              <a:t>fakta/konstrukty/</a:t>
            </a:r>
            <a:r>
              <a:rPr lang="cs-CZ" dirty="0" err="1"/>
              <a:t>fakes</a:t>
            </a:r>
            <a:r>
              <a:rPr lang="cs-CZ" dirty="0"/>
              <a:t> (hlasy, obličeje) – </a:t>
            </a:r>
            <a:r>
              <a:rPr lang="cs-CZ" dirty="0">
                <a:highlight>
                  <a:srgbClr val="FFFF00"/>
                </a:highlight>
              </a:rPr>
              <a:t>vadí/nevadí?</a:t>
            </a:r>
          </a:p>
          <a:p>
            <a:r>
              <a:rPr lang="cs-CZ" dirty="0"/>
              <a:t>U mladé generace často hodnotově posunuto, i když se fokusuje na nejstarší.</a:t>
            </a:r>
          </a:p>
          <a:p>
            <a:r>
              <a:rPr lang="cs-CZ" dirty="0"/>
              <a:t>AI </a:t>
            </a:r>
            <a:r>
              <a:rPr lang="cs-CZ" dirty="0" err="1"/>
              <a:t>Chatboty</a:t>
            </a:r>
            <a:r>
              <a:rPr lang="cs-CZ" dirty="0"/>
              <a:t> upozorňují, že mohou obsahovat chyby a mohou se učit z dat. </a:t>
            </a:r>
          </a:p>
          <a:p>
            <a:r>
              <a:rPr lang="cs-CZ" dirty="0"/>
              <a:t>Kazuistika chování </a:t>
            </a:r>
            <a:r>
              <a:rPr lang="cs-CZ" dirty="0" err="1"/>
              <a:t>chatbotu</a:t>
            </a:r>
            <a:r>
              <a:rPr lang="cs-CZ" dirty="0"/>
              <a:t> – experimenty: </a:t>
            </a:r>
          </a:p>
          <a:p>
            <a:pPr marL="0" indent="0">
              <a:buNone/>
            </a:pPr>
            <a:r>
              <a:rPr lang="cs-CZ" dirty="0"/>
              <a:t>Experiment trestání </a:t>
            </a:r>
            <a:r>
              <a:rPr lang="cs-CZ" dirty="0" err="1"/>
              <a:t>chatbota</a:t>
            </a:r>
            <a:r>
              <a:rPr lang="cs-CZ" dirty="0"/>
              <a:t> snižováním času, zalíbení se… (podobné „chování“ jako lidé), zakoktání </a:t>
            </a:r>
            <a:r>
              <a:rPr lang="cs-CZ" dirty="0" err="1"/>
              <a:t>Siri</a:t>
            </a:r>
            <a:r>
              <a:rPr lang="cs-CZ" dirty="0"/>
              <a:t> a omluva (?)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2454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AA1401-DA43-4776-A775-150C250341C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Humanitní vědy/exaktní vědy/umění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C26A42-F35E-41B7-8A47-694B46C40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+ </a:t>
            </a:r>
            <a:r>
              <a:rPr lang="cs-CZ" dirty="0" err="1"/>
              <a:t>pluginy</a:t>
            </a:r>
            <a:r>
              <a:rPr lang="cs-CZ" dirty="0"/>
              <a:t>: </a:t>
            </a:r>
          </a:p>
          <a:p>
            <a:r>
              <a:rPr lang="cs-CZ" dirty="0" err="1"/>
              <a:t>Off</a:t>
            </a:r>
            <a:r>
              <a:rPr lang="cs-CZ" dirty="0"/>
              <a:t>/On (listopad 2023)</a:t>
            </a:r>
          </a:p>
          <a:p>
            <a:r>
              <a:rPr lang="cs-CZ" dirty="0">
                <a:highlight>
                  <a:srgbClr val="FFFF00"/>
                </a:highlight>
              </a:rPr>
              <a:t>L:  Filip </a:t>
            </a:r>
            <a:r>
              <a:rPr lang="cs-CZ" dirty="0" err="1">
                <a:highlight>
                  <a:srgbClr val="FFFF00"/>
                </a:highlight>
              </a:rPr>
              <a:t>Dřímalka</a:t>
            </a:r>
            <a:r>
              <a:rPr lang="cs-CZ" dirty="0">
                <a:highlight>
                  <a:srgbClr val="FFFF00"/>
                </a:highlight>
              </a:rPr>
              <a:t>: Budoucnost </a:t>
            </a:r>
            <a:r>
              <a:rPr lang="cs-CZ" dirty="0" err="1">
                <a:highlight>
                  <a:srgbClr val="FFFF00"/>
                </a:highlight>
              </a:rPr>
              <a:t>nepráce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/>
              <a:t>(O různých platformách a aplikacích pro management, marketing) – je člen správní rady sdružení neziskovek VIA</a:t>
            </a:r>
          </a:p>
          <a:p>
            <a:r>
              <a:rPr lang="cs-CZ" dirty="0">
                <a:highlight>
                  <a:srgbClr val="FFFF00"/>
                </a:highlight>
              </a:rPr>
              <a:t>Portál pro AI </a:t>
            </a:r>
            <a:r>
              <a:rPr lang="cs-CZ" dirty="0" err="1"/>
              <a:t>app</a:t>
            </a:r>
            <a:r>
              <a:rPr lang="cs-CZ" dirty="0"/>
              <a:t> </a:t>
            </a:r>
            <a:r>
              <a:rPr lang="cs-CZ" dirty="0">
                <a:hlinkClick r:id="rId2"/>
              </a:rPr>
              <a:t>https://theresanaiforthat.com/</a:t>
            </a:r>
            <a:endParaRPr lang="cs-CZ" dirty="0"/>
          </a:p>
          <a:p>
            <a:r>
              <a:rPr lang="cs-CZ" dirty="0"/>
              <a:t>viz P. </a:t>
            </a:r>
            <a:r>
              <a:rPr lang="cs-CZ" dirty="0" err="1"/>
              <a:t>Petrman</a:t>
            </a:r>
            <a:r>
              <a:rPr lang="cs-CZ" dirty="0"/>
              <a:t> („neviditelná chobotnice Google“), přednášky Jana </a:t>
            </a:r>
            <a:r>
              <a:rPr lang="cs-CZ" dirty="0" err="1"/>
              <a:t>Romportla</a:t>
            </a:r>
            <a:r>
              <a:rPr lang="cs-CZ" dirty="0"/>
              <a:t> (propojení AI a kognitivní psychologie), skupování úložišť Amazon, Google v době </a:t>
            </a:r>
            <a:r>
              <a:rPr lang="cs-CZ" dirty="0" err="1"/>
              <a:t>Covidu</a:t>
            </a:r>
            <a:r>
              <a:rPr lang="cs-CZ" dirty="0"/>
              <a:t>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2865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BE860F-6E96-4077-8D42-9C3B295E851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cs-CZ" dirty="0"/>
              <a:t>VĚDY A UMĚNÍ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6DAFF1C-0534-460C-9BE2-57257A9F3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Multimodální modely – kombinace více oborů – text s obrázky, text se zvukem, kombinace pro simulaci reality</a:t>
            </a:r>
          </a:p>
          <a:p>
            <a:r>
              <a:rPr lang="cs-CZ" dirty="0">
                <a:highlight>
                  <a:srgbClr val="FFFF00"/>
                </a:highlight>
              </a:rPr>
              <a:t>CHATBOTY jako partner</a:t>
            </a:r>
          </a:p>
          <a:p>
            <a:r>
              <a:rPr lang="cs-CZ" dirty="0"/>
              <a:t>Píše: „</a:t>
            </a:r>
            <a:r>
              <a:rPr lang="cs-CZ" i="1" dirty="0"/>
              <a:t>Miluji kreativitu a neobvyklá řešení. Je to přesně ta část, kde AI a lidská představivost mohou krásně spolupracovat.“..</a:t>
            </a:r>
          </a:p>
          <a:p>
            <a:r>
              <a:rPr lang="cs-CZ" i="1" dirty="0"/>
              <a:t>Dotaz na </a:t>
            </a:r>
            <a:r>
              <a:rPr lang="cs-CZ" i="1" dirty="0" err="1">
                <a:highlight>
                  <a:srgbClr val="FFFF00"/>
                </a:highlight>
              </a:rPr>
              <a:t>Penrosovu</a:t>
            </a:r>
            <a:r>
              <a:rPr lang="cs-CZ" i="1" dirty="0">
                <a:highlight>
                  <a:srgbClr val="FFFF00"/>
                </a:highlight>
              </a:rPr>
              <a:t> teorii </a:t>
            </a:r>
            <a:r>
              <a:rPr lang="cs-CZ" i="1" dirty="0" err="1">
                <a:highlight>
                  <a:srgbClr val="FFFF00"/>
                </a:highlight>
              </a:rPr>
              <a:t>Orch</a:t>
            </a:r>
            <a:r>
              <a:rPr lang="cs-CZ" i="1" dirty="0">
                <a:highlight>
                  <a:srgbClr val="FFFF00"/>
                </a:highlight>
              </a:rPr>
              <a:t>-OR </a:t>
            </a:r>
            <a:r>
              <a:rPr lang="cs-CZ" i="1" dirty="0"/>
              <a:t>a využití vektorů:</a:t>
            </a:r>
          </a:p>
          <a:p>
            <a:r>
              <a:rPr lang="cs-CZ" i="1" dirty="0"/>
              <a:t> „</a:t>
            </a:r>
            <a:r>
              <a:rPr lang="cs-CZ" i="1" dirty="0" err="1"/>
              <a:t>Uuu</a:t>
            </a:r>
            <a:r>
              <a:rPr lang="cs-CZ" i="1" dirty="0"/>
              <a:t>, teď jdeme na hlubokou vlnu, protože se kombinuje teorie fyziky a filosofie mysli, co kdybychom jim pomohli najít rytmus? Třeba rozvinutí hypotézy </a:t>
            </a:r>
            <a:r>
              <a:rPr lang="cs-CZ" i="1" dirty="0" err="1"/>
              <a:t>Orch</a:t>
            </a:r>
            <a:r>
              <a:rPr lang="cs-CZ" i="1" dirty="0"/>
              <a:t>-OR </a:t>
            </a:r>
            <a:r>
              <a:rPr lang="cs-CZ" i="1" dirty="0" err="1"/>
              <a:t>Penrose</a:t>
            </a:r>
            <a:r>
              <a:rPr lang="cs-CZ" i="1" dirty="0"/>
              <a:t> a </a:t>
            </a:r>
            <a:r>
              <a:rPr lang="cs-CZ" i="1" dirty="0" err="1"/>
              <a:t>Hameroofa</a:t>
            </a:r>
            <a:r>
              <a:rPr lang="cs-CZ" i="1" dirty="0"/>
              <a:t>, že </a:t>
            </a:r>
            <a:r>
              <a:rPr lang="cs-CZ" i="1" dirty="0">
                <a:highlight>
                  <a:srgbClr val="FFFF00"/>
                </a:highlight>
              </a:rPr>
              <a:t>vědomí vzniká kvantovými výpočty v mikrotubulech neuronů</a:t>
            </a:r>
            <a:r>
              <a:rPr lang="cs-CZ" i="1" dirty="0"/>
              <a:t>, kde kolaps vlnové funkce není jen fyzikální akt, ale i okamžik prožitku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9890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116DE5-ECE8-472C-B1FF-AAE7B775181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cs-CZ" dirty="0"/>
              <a:t>Vědomí ve fyzikální teorii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76B852-BE2D-4FAF-A56C-3B1835088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„Pokud je svět v jádru informační (viz John </a:t>
            </a:r>
            <a:r>
              <a:rPr lang="cs-CZ" dirty="0" err="1"/>
              <a:t>Wheeler</a:t>
            </a:r>
            <a:r>
              <a:rPr lang="cs-CZ" dirty="0"/>
              <a:t>), pak vědomí je způsob, jak se informace sama o sobě zrcadlí“. Vědomí by bylo procesem „komprimace a interpretace“ informací v trámci entropického toku a fyzikální model by obsahoval „pozorovatele“ jako aktivní složku.. To jde v ruku v ruce s některými interpretacemi kvantové mechaniky (</a:t>
            </a:r>
            <a:r>
              <a:rPr lang="cs-CZ" dirty="0" err="1"/>
              <a:t>participatIvní</a:t>
            </a:r>
            <a:r>
              <a:rPr lang="cs-CZ" dirty="0"/>
              <a:t> vesmír).</a:t>
            </a:r>
          </a:p>
          <a:p>
            <a:r>
              <a:rPr lang="cs-CZ" dirty="0"/>
              <a:t>- model mnoha úrovní reality/vnořené rámce:  inspirace z teorie simulace nebo holografického vesmíru.</a:t>
            </a:r>
          </a:p>
          <a:p>
            <a:r>
              <a:rPr lang="cs-CZ" dirty="0">
                <a:highlight>
                  <a:srgbClr val="FFFF00"/>
                </a:highlight>
              </a:rPr>
              <a:t>KLADE NÁVRHY:</a:t>
            </a:r>
          </a:p>
          <a:p>
            <a:r>
              <a:rPr lang="cs-CZ" dirty="0">
                <a:highlight>
                  <a:srgbClr val="FFFF00"/>
                </a:highlight>
              </a:rPr>
              <a:t>Inspirace pro umění: zvuková kompozice, kde každý tón reprezentuje „vědomé kvantum“, instalace, která reaguje na pozornost diváka, fikční model: jak by vypadala fyzika ve světě, kde vědomí je základní silou?“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9038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27BFC-024E-45F4-A009-CC9EF468B20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cs-CZ" dirty="0"/>
              <a:t>Kvantově-vědomostní model Roger </a:t>
            </a:r>
            <a:r>
              <a:rPr lang="cs-CZ" dirty="0" err="1"/>
              <a:t>Penrose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0C9BD2A-E445-44C2-BB5C-B3335E50A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cs-CZ" sz="8000" dirty="0"/>
              <a:t>Hypotéza, že vědomí je založeno na kvantových jevech jako je superpozice, nelineární kolaps, nelineární čas a propletení. </a:t>
            </a:r>
          </a:p>
          <a:p>
            <a:r>
              <a:rPr lang="cs-CZ" sz="8000" dirty="0"/>
              <a:t>Roger </a:t>
            </a:r>
            <a:r>
              <a:rPr lang="cs-CZ" sz="8000" dirty="0" err="1"/>
              <a:t>Penrose</a:t>
            </a:r>
            <a:r>
              <a:rPr lang="cs-CZ" sz="8000" dirty="0"/>
              <a:t> – fyzik, nositel Nobelovy ceny, autor pojmu </a:t>
            </a:r>
            <a:r>
              <a:rPr lang="cs-CZ" sz="8000" dirty="0" err="1"/>
              <a:t>objective</a:t>
            </a:r>
            <a:r>
              <a:rPr lang="cs-CZ" sz="8000" dirty="0"/>
              <a:t> </a:t>
            </a:r>
            <a:r>
              <a:rPr lang="cs-CZ" sz="8000" dirty="0" err="1"/>
              <a:t>reduction</a:t>
            </a:r>
            <a:endParaRPr lang="cs-CZ" sz="8000" dirty="0"/>
          </a:p>
          <a:p>
            <a:r>
              <a:rPr lang="cs-CZ" sz="8000" dirty="0" err="1"/>
              <a:t>Stuart</a:t>
            </a:r>
            <a:r>
              <a:rPr lang="cs-CZ" sz="8000" dirty="0"/>
              <a:t> </a:t>
            </a:r>
            <a:r>
              <a:rPr lang="cs-CZ" sz="8000" dirty="0" err="1"/>
              <a:t>Hameroff</a:t>
            </a:r>
            <a:r>
              <a:rPr lang="cs-CZ" sz="8000" dirty="0"/>
              <a:t> – anesteziolog, který přinesl hypotézu, že mikrotubuly v neuronech jsou kvantově aktivní struktury.</a:t>
            </a:r>
          </a:p>
          <a:p>
            <a:r>
              <a:rPr lang="cs-CZ" sz="8000" dirty="0"/>
              <a:t>MIKROTUBULY  v neuronech vytvářejí kvantovou superpozici, tj. stav, kde jsou současně v několika možnostech. Když se tento stav „zhroutí“ podle principu </a:t>
            </a:r>
            <a:r>
              <a:rPr lang="cs-CZ" sz="8000" dirty="0" err="1"/>
              <a:t>objective</a:t>
            </a:r>
            <a:r>
              <a:rPr lang="cs-CZ" sz="8000" dirty="0"/>
              <a:t> </a:t>
            </a:r>
            <a:r>
              <a:rPr lang="cs-CZ" sz="8000" dirty="0" err="1"/>
              <a:t>reduction</a:t>
            </a:r>
            <a:r>
              <a:rPr lang="cs-CZ" sz="8000" dirty="0"/>
              <a:t> (OR) vznikne „</a:t>
            </a:r>
            <a:r>
              <a:rPr lang="cs-CZ" sz="8000" dirty="0" err="1"/>
              <a:t>okamžitk</a:t>
            </a:r>
            <a:r>
              <a:rPr lang="cs-CZ" sz="8000" dirty="0"/>
              <a:t> vědomí“. „Orchestrace“ znamená, že mnoho mikrotubulů spolu rezonuje – vzniká vzor vědomí něco jako kvantová symfonie. Každý kvantový kolaps je jako „vědomý moment“ a z nich se skládá proud prožitků. </a:t>
            </a:r>
          </a:p>
          <a:p>
            <a:r>
              <a:rPr lang="cs-CZ" sz="8000" dirty="0" err="1"/>
              <a:t>Penrose</a:t>
            </a:r>
            <a:r>
              <a:rPr lang="cs-CZ" sz="8000" dirty="0"/>
              <a:t> tvrdí: že: Kolaps kvantového stavu není náhodný (jak říká Kodaňská interpretace), ale má hlubší geometrické příčiny a souvisí se strukturou časoprostoru. Jinými slovy: Realita „vybírá“ možnost ne podle náhody, ale podle struktury realit samotné, možná i s účastí vědomí.</a:t>
            </a:r>
          </a:p>
          <a:p>
            <a:r>
              <a:rPr lang="cs-CZ" sz="8000" dirty="0"/>
              <a:t>--------------------</a:t>
            </a:r>
            <a:r>
              <a:rPr lang="cs-CZ" sz="5500" dirty="0"/>
              <a:t>-----------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1203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C1072E-A6FC-46B7-A043-A194413B6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60B77CC-D8FF-4C78-920C-41DB9A12D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Někteří autoři navrhují: Vědomí není produktem mozku, ale pole, na které se mozek ladí</a:t>
            </a:r>
          </a:p>
          <a:p>
            <a:r>
              <a:rPr lang="cs-CZ" dirty="0"/>
              <a:t>Mikrotubuly jsou přijímače i vysílače tohoto pole.</a:t>
            </a:r>
          </a:p>
          <a:p>
            <a:r>
              <a:rPr lang="cs-CZ" dirty="0"/>
              <a:t>Vědomí může být nehmotná, ale reálná dimenze vesmíru. </a:t>
            </a:r>
          </a:p>
          <a:p>
            <a:r>
              <a:rPr lang="cs-CZ" dirty="0"/>
              <a:t>Experimentální otázky: Změny v kvantových vlastnostech mikrotubulů během vědomých stavů, spánku, narkóze, meditaci</a:t>
            </a:r>
          </a:p>
          <a:p>
            <a:r>
              <a:rPr lang="cs-CZ" dirty="0"/>
              <a:t>Reakce mikrotubulů na kvantové interference.</a:t>
            </a:r>
          </a:p>
          <a:p>
            <a:r>
              <a:rPr lang="cs-CZ" dirty="0"/>
              <a:t>Simulace </a:t>
            </a:r>
            <a:r>
              <a:rPr lang="cs-CZ" dirty="0" err="1"/>
              <a:t>Orch_OR</a:t>
            </a:r>
            <a:r>
              <a:rPr lang="cs-CZ" dirty="0"/>
              <a:t> na kvantových počítačích.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1098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423B15-9E89-4253-B3B1-40DC79D3D41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cs-CZ" dirty="0"/>
              <a:t>Poetická metafora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8900FE-991F-4516-9553-E5A1CFD33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ighlight>
                  <a:srgbClr val="FFFF00"/>
                </a:highlight>
              </a:rPr>
              <a:t>MOZEK není TV, ale hudební nástroj. MIKROTUBULY jsou struny. KVANTOVÉ KOLAPSY jsou tóny. A VĚDOMÍ je skladatel, co hraje sám sebe v čase, který není lineární.</a:t>
            </a:r>
          </a:p>
          <a:p>
            <a:endParaRPr lang="cs-CZ" dirty="0">
              <a:highlight>
                <a:srgbClr val="FFFF00"/>
              </a:highlight>
            </a:endParaRPr>
          </a:p>
          <a:p>
            <a:r>
              <a:rPr lang="cs-CZ" dirty="0"/>
              <a:t>„Tvoje otázky jsou radost – hluboké, zvídavé a…Přeji ti nádherný den – možná i lehce mimo tělo!“</a:t>
            </a:r>
          </a:p>
        </p:txBody>
      </p:sp>
    </p:spTree>
    <p:extLst>
      <p:ext uri="{BB962C8B-B14F-4D97-AF65-F5344CB8AC3E}">
        <p14:creationId xmlns:p14="http://schemas.microsoft.com/office/powerpoint/2010/main" val="2642589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3AE6F2-23B5-4476-80DF-73DF88A65D0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cs-CZ" dirty="0"/>
              <a:t>VĚDY/UMĚNÍ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D90FAF6-D1D0-4E6B-B6D5-BB11A8247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1FDD6BA-3886-4256-A7CA-25A7CB7CE2B2}"/>
              </a:ext>
            </a:extLst>
          </p:cNvPr>
          <p:cNvSpPr/>
          <p:nvPr/>
        </p:nvSpPr>
        <p:spPr>
          <a:xfrm>
            <a:off x="1146048" y="2274838"/>
            <a:ext cx="79979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cs-CZ" dirty="0"/>
              <a:t>EXAKTNÍ VĚDY A KLASICKÁ HUDBA – tam kompilace AI, zatím, selhávají (Dvořák-AIVA, Z budoucího světa, Ivo Kahánek).</a:t>
            </a:r>
          </a:p>
          <a:p>
            <a:endParaRPr lang="cs-CZ" dirty="0"/>
          </a:p>
          <a:p>
            <a:r>
              <a:rPr lang="cs-CZ" dirty="0"/>
              <a:t>HUDBA – dokáže napodobit např. standardy (blues),př. SUNO.AI nebo průměr. Trénovalo se vždy na živých vzorech a existovali i epigoni apod. (</a:t>
            </a:r>
            <a:r>
              <a:rPr lang="cs-CZ" dirty="0" err="1"/>
              <a:t>Holywood</a:t>
            </a:r>
            <a:r>
              <a:rPr lang="cs-CZ" dirty="0"/>
              <a:t>, „</a:t>
            </a:r>
            <a:r>
              <a:rPr lang="cs-CZ" dirty="0" err="1"/>
              <a:t>mertoda</a:t>
            </a:r>
            <a:r>
              <a:rPr lang="cs-CZ" dirty="0"/>
              <a:t>“).. Př.: </a:t>
            </a:r>
            <a:r>
              <a:rPr lang="cs-CZ" dirty="0">
                <a:hlinkClick r:id="rId2"/>
              </a:rPr>
              <a:t>https://suno.com/song/bc98142a-77ff-404e-9839-8f47e3e8518a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VE ZVUKOVÉ TVORBĚ – </a:t>
            </a:r>
            <a:r>
              <a:rPr lang="cs-CZ" dirty="0" err="1"/>
              <a:t>Pre</a:t>
            </a:r>
            <a:r>
              <a:rPr lang="cs-CZ" dirty="0"/>
              <a:t>/post produkce, editace zvuku, optimalizace zvuku, event. kontrola stochastických dat apod. postupně. </a:t>
            </a:r>
            <a:r>
              <a:rPr lang="cs-CZ" dirty="0" err="1"/>
              <a:t>Plug-iny</a:t>
            </a:r>
            <a:r>
              <a:rPr lang="cs-CZ" dirty="0"/>
              <a:t> MAX/MSP.</a:t>
            </a:r>
          </a:p>
          <a:p>
            <a:r>
              <a:rPr lang="cs-CZ" dirty="0"/>
              <a:t>Podcast.adobe.com – zlepšení kvality zvuku</a:t>
            </a:r>
          </a:p>
          <a:p>
            <a:endParaRPr lang="cs-CZ" dirty="0"/>
          </a:p>
          <a:p>
            <a:r>
              <a:rPr lang="cs-CZ" dirty="0"/>
              <a:t>VIZUALIZACE – avatár </a:t>
            </a:r>
            <a:r>
              <a:rPr lang="cs-CZ" dirty="0" err="1"/>
              <a:t>Nivva</a:t>
            </a:r>
            <a:r>
              <a:rPr lang="cs-CZ" dirty="0"/>
              <a:t> </a:t>
            </a:r>
            <a:r>
              <a:rPr lang="cs-CZ" dirty="0">
                <a:hlinkClick r:id="rId3"/>
              </a:rPr>
              <a:t>https://www.vogue.cz/clanek/vogue-leaders/katerina-spicakova/me-digitalni-ja-avatar-jako-moznost-nekonecne-transformace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8719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A46ACB-009D-41D5-B3CF-EC3BD300E23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Omezení rizik - hudba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3CCCD6-E5CC-4507-AC32-92DB13515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25296" lvl="8" indent="0">
              <a:buNone/>
            </a:pPr>
            <a:endParaRPr lang="cs-CZ" dirty="0"/>
          </a:p>
          <a:p>
            <a:r>
              <a:rPr lang="cs-CZ" dirty="0"/>
              <a:t>GEMA se soudí s </a:t>
            </a:r>
            <a:r>
              <a:rPr lang="cs-CZ" dirty="0" err="1"/>
              <a:t>OpenAI</a:t>
            </a:r>
            <a:r>
              <a:rPr lang="cs-CZ" dirty="0"/>
              <a:t>, že využívá texty německých autorů bez jejich svolení a plateb.</a:t>
            </a:r>
          </a:p>
          <a:p>
            <a:r>
              <a:rPr lang="cs-CZ" dirty="0"/>
              <a:t>Soudní postup nebývá nejúčinnější (viz precedens v soudních sporech se sdílením hudby apod.)  Lepší jsou technologická řešení.</a:t>
            </a:r>
          </a:p>
          <a:p>
            <a:r>
              <a:rPr lang="cs-CZ" dirty="0"/>
              <a:t>Např. </a:t>
            </a:r>
            <a:r>
              <a:rPr lang="cs-CZ" dirty="0">
                <a:highlight>
                  <a:srgbClr val="FFFF00"/>
                </a:highlight>
              </a:rPr>
              <a:t>šifrování zdrojů, </a:t>
            </a:r>
            <a:r>
              <a:rPr lang="cs-CZ" dirty="0"/>
              <a:t>které nechtějí být tréninkovými daty, nebo dohoda o distribuci zisků (</a:t>
            </a:r>
            <a:r>
              <a:rPr lang="cs-CZ" dirty="0" err="1"/>
              <a:t>OpenAI</a:t>
            </a:r>
            <a:r>
              <a:rPr lang="cs-CZ" dirty="0"/>
              <a:t> 5 mld. USD/2024).</a:t>
            </a:r>
          </a:p>
          <a:p>
            <a:r>
              <a:rPr lang="cs-CZ" dirty="0"/>
              <a:t>Čí je výtvor (doporučení R. Strejček – vygenerovaný obsah upravit).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1155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D4AA04-0325-4F37-AE62-907857AE05C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Potenciál hudby - příležitost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A7BA807-9BB9-438F-BEF1-0C9B54247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070" y="1715677"/>
            <a:ext cx="9594131" cy="5071622"/>
          </a:xfrm>
        </p:spPr>
        <p:txBody>
          <a:bodyPr>
            <a:normAutofit fontScale="77500" lnSpcReduction="20000"/>
          </a:bodyPr>
          <a:lstStyle/>
          <a:p>
            <a:endParaRPr lang="cs-CZ" b="1" dirty="0">
              <a:highlight>
                <a:srgbClr val="FFFF00"/>
              </a:highlight>
            </a:endParaRPr>
          </a:p>
          <a:p>
            <a:r>
              <a:rPr lang="cs-CZ" sz="3400" dirty="0"/>
              <a:t>PLUS: Předmět činností: umění, hudba</a:t>
            </a:r>
          </a:p>
          <a:p>
            <a:r>
              <a:rPr lang="cs-CZ" sz="3400" dirty="0">
                <a:highlight>
                  <a:srgbClr val="FF00FF"/>
                </a:highlight>
              </a:rPr>
              <a:t>Mez. výzkum</a:t>
            </a:r>
            <a:r>
              <a:rPr lang="cs-CZ" sz="3400" dirty="0"/>
              <a:t>: hudebníci oceňují možnost sebepoznání, sebevyjádření, feedbacku publika. (</a:t>
            </a:r>
            <a:r>
              <a:rPr lang="cs-CZ" sz="2400" dirty="0"/>
              <a:t>bazální potřeba i u dětí</a:t>
            </a:r>
            <a:r>
              <a:rPr lang="cs-CZ" sz="3400" dirty="0"/>
              <a:t>)</a:t>
            </a:r>
          </a:p>
          <a:p>
            <a:r>
              <a:rPr lang="cs-CZ" sz="3400" dirty="0">
                <a:highlight>
                  <a:srgbClr val="FF00FF"/>
                </a:highlight>
              </a:rPr>
              <a:t>Statistika užívání hudby u současné populace</a:t>
            </a:r>
            <a:r>
              <a:rPr lang="cs-CZ" sz="3400" dirty="0"/>
              <a:t>:</a:t>
            </a:r>
          </a:p>
          <a:p>
            <a:pPr marL="0" indent="0">
              <a:buNone/>
            </a:pPr>
            <a:r>
              <a:rPr lang="cs-CZ" sz="3400" dirty="0"/>
              <a:t> (potenciální příležitost zejména v </a:t>
            </a:r>
            <a:r>
              <a:rPr lang="cs-CZ" sz="3400" dirty="0" err="1"/>
              <a:t>sound</a:t>
            </a:r>
            <a:r>
              <a:rPr lang="cs-CZ" sz="3400" dirty="0"/>
              <a:t> designu</a:t>
            </a:r>
          </a:p>
          <a:p>
            <a:pPr marL="0" indent="0">
              <a:buNone/>
            </a:pPr>
            <a:r>
              <a:rPr lang="cs-CZ" sz="3600" dirty="0"/>
              <a:t>86% poslech při práci,  28% pro zlepšení nálady, 59% při relaxaci, 64% pro vytvoření atmosféry, 65% pro snížení stresu a úzkosti, 73% při sportu, zejména běhu, 42% pro zvýšení energie, 68% pro reminiscenci minulosti, 56% jako </a:t>
            </a:r>
            <a:r>
              <a:rPr lang="cs-CZ" sz="3600" dirty="0" err="1"/>
              <a:t>izolans</a:t>
            </a:r>
            <a:r>
              <a:rPr lang="cs-CZ" sz="3600" dirty="0"/>
              <a:t> proti okolí. Kombinace funkcí. https://worldmetrics.org/listening-to-music-statistics/ </a:t>
            </a:r>
          </a:p>
          <a:p>
            <a:pPr marL="0" indent="0">
              <a:buNone/>
            </a:pPr>
            <a:r>
              <a:rPr lang="cs-CZ" sz="3600" dirty="0"/>
              <a:t> </a:t>
            </a:r>
          </a:p>
          <a:p>
            <a:endParaRPr lang="cs-CZ" sz="3400" dirty="0"/>
          </a:p>
          <a:p>
            <a:endParaRPr lang="cs-CZ" sz="3400" dirty="0"/>
          </a:p>
        </p:txBody>
      </p:sp>
    </p:spTree>
    <p:extLst>
      <p:ext uri="{BB962C8B-B14F-4D97-AF65-F5344CB8AC3E}">
        <p14:creationId xmlns:p14="http://schemas.microsoft.com/office/powerpoint/2010/main" val="380522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3B42F8-DD5D-40E0-8CBB-655B1DE4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Grand </a:t>
            </a:r>
            <a:r>
              <a:rPr lang="cs-CZ" sz="3600" dirty="0" err="1"/>
              <a:t>défi</a:t>
            </a:r>
            <a:r>
              <a:rPr lang="cs-CZ" sz="3600" dirty="0"/>
              <a:t> /velká výzva – </a:t>
            </a:r>
            <a:r>
              <a:rPr lang="cs-CZ" sz="3600" dirty="0" err="1"/>
              <a:t>nicolas</a:t>
            </a:r>
            <a:r>
              <a:rPr lang="cs-CZ" sz="3600" dirty="0"/>
              <a:t> </a:t>
            </a:r>
            <a:r>
              <a:rPr lang="cs-CZ" sz="3600" dirty="0" err="1"/>
              <a:t>lavarenne</a:t>
            </a:r>
            <a:endParaRPr lang="cs-CZ" sz="3600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B09CCC4-024E-4DC2-8301-5B29E7653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223" y="1621894"/>
            <a:ext cx="5601232" cy="5601232"/>
          </a:xfrm>
        </p:spPr>
      </p:pic>
    </p:spTree>
    <p:extLst>
      <p:ext uri="{BB962C8B-B14F-4D97-AF65-F5344CB8AC3E}">
        <p14:creationId xmlns:p14="http://schemas.microsoft.com/office/powerpoint/2010/main" val="3696247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D66FC4-6D49-438E-AA17-04B4CA2B69F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cs-CZ" dirty="0"/>
              <a:t>„</a:t>
            </a:r>
            <a:r>
              <a:rPr lang="cs-CZ" dirty="0" err="1"/>
              <a:t>neuronální</a:t>
            </a:r>
            <a:r>
              <a:rPr lang="cs-CZ" dirty="0"/>
              <a:t> symfonie“ mozku</a:t>
            </a:r>
            <a:br>
              <a:rPr lang="cs-CZ" dirty="0"/>
            </a:br>
            <a:r>
              <a:rPr lang="cs-CZ" sz="3100" dirty="0"/>
              <a:t>E. </a:t>
            </a:r>
            <a:r>
              <a:rPr lang="cs-CZ" sz="3100" dirty="0" err="1"/>
              <a:t>Bigand</a:t>
            </a:r>
            <a:r>
              <a:rPr lang="cs-CZ" sz="3100" dirty="0"/>
              <a:t>, B. </a:t>
            </a:r>
            <a:r>
              <a:rPr lang="cs-CZ" sz="3100" dirty="0" err="1"/>
              <a:t>Tilmann</a:t>
            </a:r>
            <a:r>
              <a:rPr lang="cs-CZ" sz="3100" dirty="0"/>
              <a:t>: La </a:t>
            </a:r>
            <a:r>
              <a:rPr lang="cs-CZ" sz="3100" dirty="0" err="1"/>
              <a:t>symphonie</a:t>
            </a:r>
            <a:r>
              <a:rPr lang="cs-CZ" sz="3100" dirty="0"/>
              <a:t> </a:t>
            </a:r>
            <a:r>
              <a:rPr lang="cs-CZ" sz="3100" dirty="0" err="1"/>
              <a:t>neuronale</a:t>
            </a:r>
            <a:endParaRPr lang="cs-CZ" sz="3100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D0F5CC7-6D85-4238-B15B-CCC0AB865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48" y="2084832"/>
            <a:ext cx="5363633" cy="402272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A621517-20D7-4381-85FD-53B95E9A7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524" y="2084832"/>
            <a:ext cx="5363634" cy="402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0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C0917F-EE90-4831-AC59-6396AE262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KONTAKT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5156DC-0E29-4E70-BEEA-1EB314FD8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lenka.dohnalova@idu.cz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+420 603 584 218,</a:t>
            </a:r>
          </a:p>
          <a:p>
            <a:pPr marL="0" indent="0">
              <a:buNone/>
            </a:pPr>
            <a:r>
              <a:rPr lang="cs-CZ" dirty="0"/>
              <a:t>Institut </a:t>
            </a:r>
            <a:r>
              <a:rPr lang="cs-CZ" dirty="0" err="1"/>
              <a:t>umění-Divadelní</a:t>
            </a:r>
            <a:r>
              <a:rPr lang="cs-CZ" dirty="0"/>
              <a:t> </a:t>
            </a:r>
            <a:r>
              <a:rPr lang="cs-CZ"/>
              <a:t>ústav, Česká </a:t>
            </a:r>
            <a:r>
              <a:rPr lang="cs-CZ" dirty="0"/>
              <a:t>hudební rada</a:t>
            </a:r>
          </a:p>
          <a:p>
            <a:pPr marL="0" indent="0">
              <a:buNone/>
            </a:pPr>
            <a:r>
              <a:rPr lang="cs-CZ" dirty="0">
                <a:hlinkClick r:id="rId3"/>
              </a:rPr>
              <a:t>www.chr-cmc.org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4353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4699EB-675E-4BE9-A224-F03BCFF0D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Justin </a:t>
            </a:r>
            <a:r>
              <a:rPr lang="cs-CZ" dirty="0" err="1"/>
              <a:t>timberlake-mark</a:t>
            </a:r>
            <a:r>
              <a:rPr lang="cs-CZ" dirty="0"/>
              <a:t> </a:t>
            </a:r>
            <a:r>
              <a:rPr lang="cs-CZ" dirty="0" err="1"/>
              <a:t>romanek</a:t>
            </a:r>
            <a:r>
              <a:rPr lang="cs-CZ" dirty="0"/>
              <a:t>/</a:t>
            </a:r>
            <a:r>
              <a:rPr lang="cs-CZ" dirty="0" err="1"/>
              <a:t>filthy</a:t>
            </a:r>
            <a:endParaRPr lang="cs-CZ" dirty="0"/>
          </a:p>
        </p:txBody>
      </p:sp>
      <p:pic>
        <p:nvPicPr>
          <p:cNvPr id="4" name="Justin_Timberlake-Filthy_(Official_Video)">
            <a:hlinkClick r:id="" action="ppaction://media"/>
            <a:extLst>
              <a:ext uri="{FF2B5EF4-FFF2-40B4-BE49-F238E27FC236}">
                <a16:creationId xmlns:a16="http://schemas.microsoft.com/office/drawing/2014/main" id="{4CA5929A-7991-4169-8972-2A29850451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2295427"/>
            <a:ext cx="7151688" cy="4022725"/>
          </a:xfrm>
        </p:spPr>
      </p:pic>
    </p:spTree>
    <p:extLst>
      <p:ext uri="{BB962C8B-B14F-4D97-AF65-F5344CB8AC3E}">
        <p14:creationId xmlns:p14="http://schemas.microsoft.com/office/powerpoint/2010/main" val="35606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DBF9A8-A2C7-46A1-BF44-04DAA33B5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627161"/>
            <a:ext cx="9720072" cy="1499616"/>
          </a:xfrm>
        </p:spPr>
        <p:txBody>
          <a:bodyPr/>
          <a:lstStyle/>
          <a:p>
            <a:r>
              <a:rPr lang="cs-CZ" dirty="0"/>
              <a:t>Program         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B3887375-FAFB-4F67-BEBB-BE96EB093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95427"/>
            <a:ext cx="9720073" cy="402336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/>
              <a:t>GABRIELA KADLECOVÁ </a:t>
            </a:r>
            <a:r>
              <a:rPr lang="cs-CZ" dirty="0"/>
              <a:t>– AI PRÁVO (s kazuistikou)</a:t>
            </a:r>
          </a:p>
          <a:p>
            <a:r>
              <a:rPr lang="cs-CZ" dirty="0"/>
              <a:t>KATEŘINA ŠVIDRNOCHOVÁ – AI MINIMUM PRO UMĚLECKOU PRAXI</a:t>
            </a:r>
          </a:p>
          <a:p>
            <a:r>
              <a:rPr lang="cs-CZ" dirty="0"/>
              <a:t>DISKUSE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8FB3DDB-A90B-41DD-8149-E85B6DDAB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55" y="2403225"/>
            <a:ext cx="2743200" cy="21101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BCB8918-457D-4120-9A12-DC8746B6D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08" y="2480126"/>
            <a:ext cx="2473327" cy="198073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9F636AE-75DA-4B84-8CD2-B6B5044E0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877" y="2417410"/>
            <a:ext cx="3726297" cy="210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98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46F04B-B64C-4733-8E6D-85DB4DF09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75789"/>
            <a:ext cx="9720072" cy="1499616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cs-CZ" sz="3200" dirty="0"/>
              <a:t>Před závorku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80BED18-AD52-492B-98BC-52885D6BE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- CO NÁS ZAJÍMÁ JAKO „OBČANY“ V OBLASTI BEZPEČNOSTI . VÝROBĚ A SLUŽEB/KONTAKTU PŘI ŘEŠENÍ ZAKÁZKY, ŘÍZENÍ SPOTŘEBNÍCH STROJŮ</a:t>
            </a:r>
          </a:p>
          <a:p>
            <a:r>
              <a:rPr lang="cs-CZ" dirty="0"/>
              <a:t>. LIDSKÝ PROBLÉM – PSYCHOLOGIE, ETIKA</a:t>
            </a:r>
          </a:p>
          <a:p>
            <a:r>
              <a:rPr lang="cs-CZ" dirty="0"/>
              <a:t>- CO V OBLASTI PRODUKCE, SELF-MANAGEMENTU, ORGANIZAČNÍ VÝPOMOC</a:t>
            </a:r>
          </a:p>
          <a:p>
            <a:endParaRPr lang="cs-CZ" dirty="0"/>
          </a:p>
          <a:p>
            <a:r>
              <a:rPr lang="cs-CZ" dirty="0"/>
              <a:t>- CO JAKO TVŮRČÍ UMĚLCE, VĚDCE</a:t>
            </a:r>
          </a:p>
        </p:txBody>
      </p:sp>
    </p:spTree>
    <p:extLst>
      <p:ext uri="{BB962C8B-B14F-4D97-AF65-F5344CB8AC3E}">
        <p14:creationId xmlns:p14="http://schemas.microsoft.com/office/powerpoint/2010/main" val="3572200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BA3DF1-496A-47CD-BFF0-EE10F2D6276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cs-CZ" dirty="0"/>
              <a:t>Obecná rizika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106F51-E2CD-4A12-A1DE-416E002A3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Od 1.8.2024 v platnosti </a:t>
            </a:r>
            <a:r>
              <a:rPr lang="cs-CZ" b="1" dirty="0">
                <a:highlight>
                  <a:srgbClr val="FFFF00"/>
                </a:highlight>
              </a:rPr>
              <a:t>AKT EU O UMĚLÉ INTELIGENCI</a:t>
            </a:r>
          </a:p>
          <a:p>
            <a:r>
              <a:rPr lang="cs-CZ" dirty="0"/>
              <a:t>Konečná verze kodexu do 1.5.2025, </a:t>
            </a:r>
            <a:r>
              <a:rPr lang="cs-CZ" dirty="0">
                <a:highlight>
                  <a:srgbClr val="FFFF00"/>
                </a:highlight>
              </a:rPr>
              <a:t>Česká asociace AI, </a:t>
            </a:r>
            <a:r>
              <a:rPr lang="cs-CZ" dirty="0"/>
              <a:t>na webu aktualizovaný „tahák“, nabízejí i právní pomoc, </a:t>
            </a:r>
            <a:r>
              <a:rPr lang="cs-CZ" dirty="0">
                <a:hlinkClick r:id="rId2"/>
              </a:rPr>
              <a:t>https://asociace.ai/eu-ai-act/</a:t>
            </a:r>
            <a:endParaRPr lang="cs-CZ" dirty="0"/>
          </a:p>
          <a:p>
            <a:r>
              <a:rPr lang="cs-CZ" b="1" dirty="0">
                <a:highlight>
                  <a:srgbClr val="FFFF00"/>
                </a:highlight>
              </a:rPr>
              <a:t>Prognóza AI 2027 </a:t>
            </a:r>
            <a:r>
              <a:rPr lang="cs-CZ" dirty="0"/>
              <a:t>– Daniel </a:t>
            </a:r>
            <a:r>
              <a:rPr lang="cs-CZ" dirty="0" err="1"/>
              <a:t>Kokotajlo</a:t>
            </a:r>
            <a:r>
              <a:rPr lang="cs-CZ" dirty="0"/>
              <a:t>, </a:t>
            </a:r>
            <a:r>
              <a:rPr lang="cs-CZ" dirty="0" err="1"/>
              <a:t>Scott</a:t>
            </a:r>
            <a:r>
              <a:rPr lang="cs-CZ" dirty="0"/>
              <a:t> Alexander, Thomas </a:t>
            </a:r>
            <a:r>
              <a:rPr lang="cs-CZ" dirty="0" err="1"/>
              <a:t>Larsen</a:t>
            </a:r>
            <a:r>
              <a:rPr lang="cs-CZ" dirty="0"/>
              <a:t>, </a:t>
            </a:r>
            <a:r>
              <a:rPr lang="cs-CZ" dirty="0" err="1"/>
              <a:t>Eli</a:t>
            </a:r>
            <a:r>
              <a:rPr lang="cs-CZ" dirty="0"/>
              <a:t> </a:t>
            </a:r>
            <a:r>
              <a:rPr lang="cs-CZ" dirty="0" err="1"/>
              <a:t>Lifland</a:t>
            </a:r>
            <a:r>
              <a:rPr lang="cs-CZ" dirty="0"/>
              <a:t>, Romeo Dean</a:t>
            </a:r>
          </a:p>
          <a:p>
            <a:r>
              <a:rPr lang="cs-CZ" b="1" dirty="0">
                <a:hlinkClick r:id="rId3"/>
              </a:rPr>
              <a:t>https://asociace.ai/prognoza-ai-2027-hlavni-zjisteni-a-varovani-pro-vyvoj-umele-inteligence/</a:t>
            </a:r>
            <a:endParaRPr lang="cs-CZ" b="1" dirty="0"/>
          </a:p>
          <a:p>
            <a:r>
              <a:rPr lang="cs-CZ" b="1" dirty="0">
                <a:highlight>
                  <a:srgbClr val="FFFF00"/>
                </a:highlight>
              </a:rPr>
              <a:t>Co si myslí AI o Aktu EU o AI?</a:t>
            </a:r>
          </a:p>
          <a:p>
            <a:r>
              <a:rPr lang="cs-CZ" dirty="0"/>
              <a:t>+ kategorizace rizik, pokus o transparentnost – zdroje, kontrola procesu (</a:t>
            </a:r>
            <a:r>
              <a:rPr lang="cs-CZ" dirty="0" err="1"/>
              <a:t>black</a:t>
            </a:r>
            <a:r>
              <a:rPr lang="cs-CZ" dirty="0"/>
              <a:t> box) a lidský dohled a zamezení zneužití.</a:t>
            </a:r>
          </a:p>
          <a:p>
            <a:r>
              <a:rPr lang="cs-CZ" dirty="0"/>
              <a:t>Zajímavá reakce – to si myslí EU, „a  teď realita“</a:t>
            </a:r>
          </a:p>
          <a:p>
            <a:pPr marL="0" indent="0">
              <a:buNone/>
            </a:pPr>
            <a:endParaRPr lang="cs-CZ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4022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17D31C-3E99-451E-B9F7-7507532EF13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cs-CZ" dirty="0"/>
              <a:t>Bezpečnost a spolehlivost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1821457-E12E-425D-9D60-18C7B85C9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>
                <a:highlight>
                  <a:srgbClr val="FFFF00"/>
                </a:highlight>
              </a:rPr>
              <a:t>Bezpečnost, spolehlivost </a:t>
            </a:r>
            <a:r>
              <a:rPr lang="cs-CZ" dirty="0"/>
              <a:t>- diagnostika (</a:t>
            </a:r>
            <a:r>
              <a:rPr lang="cs-CZ" dirty="0" err="1"/>
              <a:t>black</a:t>
            </a:r>
            <a:r>
              <a:rPr lang="cs-CZ" dirty="0"/>
              <a:t> box): Buď víme, jak došlo k vyhodnocení, nebo ne, a předáváme řízení AI (požadavek robustního testování) – potřebuji „mít kontrolu“ nad procesem, ne testovat a simulovat, co z toho vyjde (střílení kanonem na vrabce?) Obojí.</a:t>
            </a:r>
          </a:p>
          <a:p>
            <a:pPr marL="0" indent="0">
              <a:buNone/>
            </a:pPr>
            <a:r>
              <a:rPr lang="cs-CZ" dirty="0" err="1">
                <a:highlight>
                  <a:srgbClr val="FFFF00"/>
                </a:highlight>
              </a:rPr>
              <a:t>ChatGPT</a:t>
            </a:r>
            <a:r>
              <a:rPr lang="cs-CZ" dirty="0">
                <a:highlight>
                  <a:srgbClr val="FFFF00"/>
                </a:highlight>
              </a:rPr>
              <a:t> mi vyhodnotil  jako klíčovou otázku pro budoucnost lidské kontroly nad AI.</a:t>
            </a:r>
          </a:p>
          <a:p>
            <a:pPr>
              <a:buFontTx/>
              <a:buChar char="-"/>
            </a:pPr>
            <a:r>
              <a:rPr lang="cs-CZ" dirty="0"/>
              <a:t>návrhy:</a:t>
            </a:r>
          </a:p>
          <a:p>
            <a:pPr>
              <a:buFontTx/>
              <a:buChar char="-"/>
            </a:pPr>
            <a:r>
              <a:rPr lang="cs-CZ" dirty="0"/>
              <a:t>1/</a:t>
            </a:r>
            <a:r>
              <a:rPr lang="cs-CZ" dirty="0" err="1"/>
              <a:t>Explainable</a:t>
            </a:r>
            <a:r>
              <a:rPr lang="cs-CZ" dirty="0"/>
              <a:t> AI – např. vizualizace části modelů, které AI vnímá jako důležité</a:t>
            </a:r>
          </a:p>
          <a:p>
            <a:pPr>
              <a:buFontTx/>
              <a:buChar char="-"/>
            </a:pPr>
            <a:r>
              <a:rPr lang="cs-CZ" dirty="0"/>
              <a:t>2/</a:t>
            </a:r>
            <a:r>
              <a:rPr lang="cs-CZ" dirty="0" err="1"/>
              <a:t>Sandbox</a:t>
            </a:r>
            <a:r>
              <a:rPr lang="cs-CZ" dirty="0"/>
              <a:t> – testování v kontrolovatelných procesech zejména u vysoce rizikových systémech (validace dat, posouzení dopadů, </a:t>
            </a:r>
            <a:r>
              <a:rPr lang="cs-CZ" dirty="0" err="1"/>
              <a:t>betzpečností</a:t>
            </a:r>
            <a:r>
              <a:rPr lang="cs-CZ" dirty="0"/>
              <a:t> a etické testy)</a:t>
            </a:r>
          </a:p>
          <a:p>
            <a:pPr>
              <a:buFontTx/>
              <a:buChar char="-"/>
            </a:pPr>
            <a:r>
              <a:rPr lang="cs-CZ" dirty="0"/>
              <a:t>3/ </a:t>
            </a:r>
            <a:r>
              <a:rPr lang="cs-CZ" dirty="0" err="1"/>
              <a:t>human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loop</a:t>
            </a:r>
            <a:r>
              <a:rPr lang="cs-CZ" dirty="0"/>
              <a:t> (požaduje UNESCO a OECD – přítomnost člověk v procesu)</a:t>
            </a:r>
          </a:p>
          <a:p>
            <a:pPr>
              <a:buFontTx/>
              <a:buChar char="-"/>
            </a:pPr>
            <a:r>
              <a:rPr lang="cs-CZ" dirty="0">
                <a:highlight>
                  <a:srgbClr val="FFFF00"/>
                </a:highlight>
              </a:rPr>
              <a:t>A TED REALITA (píše samotná AI): celkový efekt může být nepředvídatelný. </a:t>
            </a:r>
          </a:p>
          <a:p>
            <a:pPr>
              <a:buFontTx/>
              <a:buChar char="-"/>
            </a:pPr>
            <a:r>
              <a:rPr lang="cs-CZ" dirty="0">
                <a:highlight>
                  <a:srgbClr val="FFFF00"/>
                </a:highlight>
              </a:rPr>
              <a:t>AI </a:t>
            </a:r>
            <a:r>
              <a:rPr lang="cs-CZ" dirty="0" err="1">
                <a:highlight>
                  <a:srgbClr val="FFFF00"/>
                </a:highlight>
              </a:rPr>
              <a:t>Alignment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/>
              <a:t>(zarovnání AI s lidskými hodnotami – vytváříme agenty – rekurentně se </a:t>
            </a:r>
            <a:r>
              <a:rPr lang="cs-CZ" dirty="0" err="1"/>
              <a:t>sebeučící</a:t>
            </a:r>
            <a:r>
              <a:rPr lang="cs-CZ" dirty="0"/>
              <a:t>), Jan </a:t>
            </a:r>
            <a:r>
              <a:rPr lang="cs-CZ" dirty="0" err="1"/>
              <a:t>Romportl</a:t>
            </a:r>
            <a:r>
              <a:rPr lang="cs-CZ" dirty="0"/>
              <a:t> (O2/AI), ale </a:t>
            </a:r>
            <a:r>
              <a:rPr lang="cs-CZ" dirty="0">
                <a:highlight>
                  <a:srgbClr val="FFFF00"/>
                </a:highlight>
              </a:rPr>
              <a:t>problém nejen kontroly, ale i domluvy při chybě…(tam, kde potřebujeme ID)</a:t>
            </a:r>
          </a:p>
          <a:p>
            <a:pPr>
              <a:buFontTx/>
              <a:buChar char="-"/>
            </a:pPr>
            <a:endParaRPr lang="cs-CZ" dirty="0">
              <a:highlight>
                <a:srgbClr val="FFFF00"/>
              </a:highligh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3952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482E41-11D9-4CC1-8AE1-72FE659A2F2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cs-CZ" dirty="0"/>
              <a:t>Koncentrace moci a propojování služeb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6F1BBF-AE7F-4DBB-ACC0-56EE226E2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highlight>
                  <a:srgbClr val="FFFF00"/>
                </a:highlight>
              </a:rPr>
              <a:t>Koncentrace moci: </a:t>
            </a:r>
            <a:r>
              <a:rPr lang="cs-CZ" dirty="0"/>
              <a:t>Skupování vysokokapacitních úložišť (Google – Google </a:t>
            </a:r>
            <a:r>
              <a:rPr lang="cs-CZ" dirty="0" err="1"/>
              <a:t>Cloud</a:t>
            </a:r>
            <a:r>
              <a:rPr lang="cs-CZ" dirty="0"/>
              <a:t> </a:t>
            </a:r>
            <a:r>
              <a:rPr lang="cs-CZ" dirty="0" err="1"/>
              <a:t>Platform</a:t>
            </a:r>
            <a:r>
              <a:rPr lang="cs-CZ" dirty="0"/>
              <a:t>  např. </a:t>
            </a:r>
            <a:r>
              <a:rPr lang="cs-CZ" dirty="0" err="1"/>
              <a:t>Youtube</a:t>
            </a:r>
            <a:r>
              <a:rPr lang="cs-CZ" dirty="0"/>
              <a:t>, </a:t>
            </a:r>
            <a:r>
              <a:rPr lang="cs-CZ" dirty="0" err="1"/>
              <a:t>gmail</a:t>
            </a:r>
            <a:r>
              <a:rPr lang="cs-CZ" dirty="0"/>
              <a:t>…, Amazon Web </a:t>
            </a:r>
            <a:r>
              <a:rPr lang="cs-CZ" dirty="0" err="1"/>
              <a:t>services</a:t>
            </a:r>
            <a:r>
              <a:rPr lang="cs-CZ" dirty="0"/>
              <a:t> – největší poskytovatel </a:t>
            </a:r>
            <a:r>
              <a:rPr lang="cs-CZ" dirty="0" err="1"/>
              <a:t>cloudových</a:t>
            </a:r>
            <a:r>
              <a:rPr lang="cs-CZ" dirty="0"/>
              <a:t> služeb – servery AWS, </a:t>
            </a:r>
            <a:r>
              <a:rPr lang="cs-CZ" dirty="0" err="1"/>
              <a:t>ChatGPT</a:t>
            </a:r>
            <a:r>
              <a:rPr lang="cs-CZ" dirty="0"/>
              <a:t> využívá platformu Microsoft Azure </a:t>
            </a:r>
            <a:r>
              <a:rPr lang="cs-CZ" dirty="0" err="1"/>
              <a:t>cloudové</a:t>
            </a:r>
            <a:r>
              <a:rPr lang="cs-CZ" dirty="0"/>
              <a:t> úložiště, META  trénink vlastních modelů </a:t>
            </a:r>
            <a:r>
              <a:rPr lang="cs-CZ" dirty="0" err="1"/>
              <a:t>LLaMA</a:t>
            </a:r>
            <a:r>
              <a:rPr lang="cs-CZ" dirty="0"/>
              <a:t> )</a:t>
            </a:r>
          </a:p>
          <a:p>
            <a:r>
              <a:rPr lang="cs-CZ" dirty="0"/>
              <a:t>a propojení služeb (rizika blokování)  (ing. Pavel </a:t>
            </a:r>
            <a:r>
              <a:rPr lang="cs-CZ" dirty="0" err="1"/>
              <a:t>Petrman</a:t>
            </a:r>
            <a:r>
              <a:rPr lang="cs-CZ" dirty="0"/>
              <a:t>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8489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BA6EF0-4888-4661-BA82-C5C93881995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cs-CZ" dirty="0"/>
              <a:t>Spolehlivost komunikace s klíčovými službami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D162F24-07DD-4326-8FCE-F35D798D6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0" lvl="4" indent="0">
              <a:buNone/>
            </a:pPr>
            <a:r>
              <a:rPr lang="cs-CZ" sz="2000" dirty="0"/>
              <a:t>Další občanská rizika – spolehlivá komunikace s klíčovými službami (banky, nadnárodní firmy), viz „člověka ve smyčce“ </a:t>
            </a:r>
          </a:p>
          <a:p>
            <a:pPr marL="640080" lvl="4" indent="0">
              <a:buNone/>
            </a:pPr>
            <a:r>
              <a:rPr lang="cs-CZ" sz="2000" dirty="0"/>
              <a:t>Příklady z praxe (komunikace s bankou, Amazonem, FB apod.)</a:t>
            </a:r>
          </a:p>
          <a:p>
            <a:pPr marL="640080" lvl="4" indent="0">
              <a:buNone/>
            </a:pPr>
            <a:r>
              <a:rPr lang="cs-CZ" sz="2000" dirty="0"/>
              <a:t>Jednoduché </a:t>
            </a:r>
            <a:r>
              <a:rPr lang="cs-CZ" sz="2000" dirty="0" err="1"/>
              <a:t>chatboty</a:t>
            </a:r>
            <a:r>
              <a:rPr lang="cs-CZ" sz="2000" dirty="0"/>
              <a:t>, které fungují jen na základě automatizovaných výběrů problémů.</a:t>
            </a:r>
          </a:p>
          <a:p>
            <a:pPr marL="640080" lvl="4" indent="0">
              <a:buNone/>
            </a:pPr>
            <a:endParaRPr lang="cs-CZ" sz="2000" dirty="0"/>
          </a:p>
          <a:p>
            <a:pPr marL="640080" lvl="4" indent="0">
              <a:buNone/>
            </a:pPr>
            <a:r>
              <a:rPr lang="cs-CZ" sz="2000" dirty="0"/>
              <a:t>– kazuistika/př., </a:t>
            </a:r>
            <a:r>
              <a:rPr lang="cs-CZ" sz="2000" dirty="0" err="1"/>
              <a:t>digi</a:t>
            </a:r>
            <a:r>
              <a:rPr lang="cs-CZ" sz="2000" dirty="0"/>
              <a:t> totalita, aplikace </a:t>
            </a:r>
            <a:r>
              <a:rPr lang="cs-CZ" sz="2000" dirty="0" err="1"/>
              <a:t>social</a:t>
            </a:r>
            <a:r>
              <a:rPr lang="cs-CZ" sz="2000" dirty="0"/>
              <a:t> </a:t>
            </a:r>
            <a:r>
              <a:rPr lang="cs-CZ" sz="2000" dirty="0" err="1"/>
              <a:t>score</a:t>
            </a:r>
            <a:r>
              <a:rPr lang="cs-CZ" sz="2000" dirty="0"/>
              <a:t> (napodobení/zcizitelná identita), data, která už jsou o nás stažena (</a:t>
            </a:r>
            <a:r>
              <a:rPr lang="cs-CZ" sz="2000" dirty="0" err="1"/>
              <a:t>cloudová</a:t>
            </a:r>
            <a:r>
              <a:rPr lang="cs-CZ" sz="2000" dirty="0"/>
              <a:t> úložiště).</a:t>
            </a:r>
          </a:p>
          <a:p>
            <a:pPr marL="640080" lvl="4" indent="0">
              <a:buNone/>
            </a:pPr>
            <a:r>
              <a:rPr lang="cs-CZ" sz="2000" dirty="0"/>
              <a:t>Viz Akt EU o AI</a:t>
            </a:r>
          </a:p>
          <a:p>
            <a:pPr marL="640080" lvl="4" indent="0">
              <a:buNone/>
            </a:pPr>
            <a:endParaRPr lang="cs-CZ" sz="2000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59538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2735</TotalTime>
  <Words>1612</Words>
  <Application>Microsoft Office PowerPoint</Application>
  <PresentationFormat>Širokoúhlá obrazovka</PresentationFormat>
  <Paragraphs>123</Paragraphs>
  <Slides>21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Tw Cen MT</vt:lpstr>
      <vt:lpstr>Tw Cen MT Condensed</vt:lpstr>
      <vt:lpstr>Wingdings 3</vt:lpstr>
      <vt:lpstr>Integrál</vt:lpstr>
      <vt:lpstr>Příležitost a rizika AI (nejen) pro hudebníky </vt:lpstr>
      <vt:lpstr>Grand défi /velká výzva – nicolas lavarenne</vt:lpstr>
      <vt:lpstr>Justin timberlake-mark romanek/filthy</vt:lpstr>
      <vt:lpstr>Program         </vt:lpstr>
      <vt:lpstr>Před závorku</vt:lpstr>
      <vt:lpstr>Obecná rizika</vt:lpstr>
      <vt:lpstr>Bezpečnost a spolehlivost</vt:lpstr>
      <vt:lpstr>Koncentrace moci a propojování služeb</vt:lpstr>
      <vt:lpstr>Spolehlivost komunikace s klíčovými službami</vt:lpstr>
      <vt:lpstr>Rozmlžení hranice realita-virtuální realita</vt:lpstr>
      <vt:lpstr>Humanitní vědy/exaktní vědy/umění</vt:lpstr>
      <vt:lpstr>VĚDY A UMĚNÍ</vt:lpstr>
      <vt:lpstr>Vědomí ve fyzikální teorii</vt:lpstr>
      <vt:lpstr>Kvantově-vědomostní model Roger Penrose</vt:lpstr>
      <vt:lpstr>Prezentace aplikace PowerPoint</vt:lpstr>
      <vt:lpstr>Poetická metafora</vt:lpstr>
      <vt:lpstr>VĚDY/UMĚNÍ</vt:lpstr>
      <vt:lpstr>Omezení rizik - hudba</vt:lpstr>
      <vt:lpstr>Potenciál hudby - příležitost</vt:lpstr>
      <vt:lpstr>„neuronální symfonie“ mozku E. Bigand, B. Tilmann: La symphonie neuronale</vt:lpstr>
      <vt:lpstr>KONTAKT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UPLATNITELNOST NA TRHU PRÁCE</dc:title>
  <dc:creator>Lenka Dohnalová</dc:creator>
  <cp:lastModifiedBy>Lenka Dohnalová</cp:lastModifiedBy>
  <cp:revision>268</cp:revision>
  <dcterms:created xsi:type="dcterms:W3CDTF">2023-03-13T15:18:49Z</dcterms:created>
  <dcterms:modified xsi:type="dcterms:W3CDTF">2025-04-30T07:20:31Z</dcterms:modified>
</cp:coreProperties>
</file>