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61" r:id="rId1"/>
  </p:sldMasterIdLst>
  <p:sldIdLst>
    <p:sldId id="256" r:id="rId2"/>
    <p:sldId id="322" r:id="rId3"/>
    <p:sldId id="329" r:id="rId4"/>
    <p:sldId id="330" r:id="rId5"/>
    <p:sldId id="306" r:id="rId6"/>
    <p:sldId id="332" r:id="rId7"/>
    <p:sldId id="333" r:id="rId8"/>
    <p:sldId id="335" r:id="rId9"/>
    <p:sldId id="334" r:id="rId10"/>
    <p:sldId id="290" r:id="rId11"/>
    <p:sldId id="303" r:id="rId12"/>
    <p:sldId id="26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94660"/>
  </p:normalViewPr>
  <p:slideViewPr>
    <p:cSldViewPr snapToGrid="0">
      <p:cViewPr varScale="1">
        <p:scale>
          <a:sx n="68" d="100"/>
          <a:sy n="68" d="100"/>
        </p:scale>
        <p:origin x="4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47E8A2D-71B2-4D2B-A860-96E48E36E044}" type="datetimeFigureOut">
              <a:rPr lang="cs-CZ" smtClean="0"/>
              <a:t>16.12.2024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EB4F-3F3F-45F3-8576-41F96B468DF3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514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8A2D-71B2-4D2B-A860-96E48E36E044}" type="datetimeFigureOut">
              <a:rPr lang="cs-CZ" smtClean="0"/>
              <a:t>16.12.2024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EB4F-3F3F-45F3-8576-41F96B468D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136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8A2D-71B2-4D2B-A860-96E48E36E044}" type="datetimeFigureOut">
              <a:rPr lang="cs-CZ" smtClean="0"/>
              <a:t>16.12.2024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EB4F-3F3F-45F3-8576-41F96B468DF3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760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8A2D-71B2-4D2B-A860-96E48E36E044}" type="datetimeFigureOut">
              <a:rPr lang="cs-CZ" smtClean="0"/>
              <a:t>16.12.2024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EB4F-3F3F-45F3-8576-41F96B468D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9587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8A2D-71B2-4D2B-A860-96E48E36E044}" type="datetimeFigureOut">
              <a:rPr lang="cs-CZ" smtClean="0"/>
              <a:t>16.12.2024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EB4F-3F3F-45F3-8576-41F96B468DF3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904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8A2D-71B2-4D2B-A860-96E48E36E044}" type="datetimeFigureOut">
              <a:rPr lang="cs-CZ" smtClean="0"/>
              <a:t>16.12.2024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EB4F-3F3F-45F3-8576-41F96B468D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65103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8A2D-71B2-4D2B-A860-96E48E36E044}" type="datetimeFigureOut">
              <a:rPr lang="cs-CZ" smtClean="0"/>
              <a:t>16.12.2024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EB4F-3F3F-45F3-8576-41F96B468D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49797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8A2D-71B2-4D2B-A860-96E48E36E044}" type="datetimeFigureOut">
              <a:rPr lang="cs-CZ" smtClean="0"/>
              <a:t>16.12.2024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EB4F-3F3F-45F3-8576-41F96B468D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5556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8A2D-71B2-4D2B-A860-96E48E36E044}" type="datetimeFigureOut">
              <a:rPr lang="cs-CZ" smtClean="0"/>
              <a:t>16.12.2024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EB4F-3F3F-45F3-8576-41F96B468D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6148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8A2D-71B2-4D2B-A860-96E48E36E044}" type="datetimeFigureOut">
              <a:rPr lang="cs-CZ" smtClean="0"/>
              <a:t>16.12.2024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EB4F-3F3F-45F3-8576-41F96B468D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82770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8A2D-71B2-4D2B-A860-96E48E36E044}" type="datetimeFigureOut">
              <a:rPr lang="cs-CZ" smtClean="0"/>
              <a:t>16.12.2024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EB4F-3F3F-45F3-8576-41F96B468DF3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637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47E8A2D-71B2-4D2B-A860-96E48E36E044}" type="datetimeFigureOut">
              <a:rPr lang="cs-CZ" smtClean="0"/>
              <a:t>16.12.2024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14AEB4F-3F3F-45F3-8576-41F96B468DF3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974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2" r:id="rId1"/>
    <p:sldLayoutId id="2147484363" r:id="rId2"/>
    <p:sldLayoutId id="2147484364" r:id="rId3"/>
    <p:sldLayoutId id="2147484365" r:id="rId4"/>
    <p:sldLayoutId id="2147484366" r:id="rId5"/>
    <p:sldLayoutId id="2147484367" r:id="rId6"/>
    <p:sldLayoutId id="2147484368" r:id="rId7"/>
    <p:sldLayoutId id="2147484369" r:id="rId8"/>
    <p:sldLayoutId id="2147484370" r:id="rId9"/>
    <p:sldLayoutId id="2147484371" r:id="rId10"/>
    <p:sldLayoutId id="2147484372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r-cmc.org/" TargetMode="External"/><Relationship Id="rId2" Type="http://schemas.openxmlformats.org/officeDocument/2006/relationships/hyperlink" Target="mailto:lenka.dohnalova@idu.cz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theresanaiforthat.com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gue.cz/clanek/vogue-leaders/katerina-spicakova/me-digitalni-ja-avatar-jako-moznost-nekonecne-transformace" TargetMode="External"/><Relationship Id="rId2" Type="http://schemas.openxmlformats.org/officeDocument/2006/relationships/hyperlink" Target="https://suno.com/song/bc98142a-77ff-404e-9839-8f47e3e8518a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19E165-BED5-47D1-A4AB-5D01CC1499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2075241"/>
            <a:ext cx="8825658" cy="2677648"/>
          </a:xfrm>
          <a:solidFill>
            <a:srgbClr val="00B0F0"/>
          </a:solidFill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Příležitost a rizika AI (nejen) pro hudebníky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46D215F-8134-4241-99BB-C0D0D40F3A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endParaRPr lang="cs-CZ" sz="2000" dirty="0">
              <a:solidFill>
                <a:schemeClr val="tx1"/>
              </a:solidFill>
            </a:endParaRPr>
          </a:p>
          <a:p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B0F1932-24DD-4AD4-BB7E-56BC0AC79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955" y="4752889"/>
            <a:ext cx="7882811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62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D4AA04-0325-4F37-AE62-907857AE05C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cs-CZ" dirty="0"/>
              <a:t>Potenciál hudby - příležitost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A7BA807-9BB9-438F-BEF1-0C9B54247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070" y="1715677"/>
            <a:ext cx="9594131" cy="5071622"/>
          </a:xfrm>
        </p:spPr>
        <p:txBody>
          <a:bodyPr>
            <a:normAutofit fontScale="77500" lnSpcReduction="20000"/>
          </a:bodyPr>
          <a:lstStyle/>
          <a:p>
            <a:endParaRPr lang="cs-CZ" b="1" dirty="0">
              <a:highlight>
                <a:srgbClr val="FFFF00"/>
              </a:highlight>
            </a:endParaRPr>
          </a:p>
          <a:p>
            <a:r>
              <a:rPr lang="cs-CZ" sz="3400" dirty="0"/>
              <a:t>PLUS: Předmět činností: umění, hudba</a:t>
            </a:r>
          </a:p>
          <a:p>
            <a:r>
              <a:rPr lang="cs-CZ" sz="3400" dirty="0">
                <a:highlight>
                  <a:srgbClr val="FF00FF"/>
                </a:highlight>
              </a:rPr>
              <a:t>Mez. výzkum</a:t>
            </a:r>
            <a:r>
              <a:rPr lang="cs-CZ" sz="3400" dirty="0"/>
              <a:t>: hudebníci oceňují možnost sebepoznání, sebevyjádření, feedbacku publika. (</a:t>
            </a:r>
            <a:r>
              <a:rPr lang="cs-CZ" sz="2400" dirty="0"/>
              <a:t>bazální potřeba i u dětí</a:t>
            </a:r>
            <a:r>
              <a:rPr lang="cs-CZ" sz="3400" dirty="0"/>
              <a:t>)</a:t>
            </a:r>
          </a:p>
          <a:p>
            <a:r>
              <a:rPr lang="cs-CZ" sz="3400" dirty="0">
                <a:highlight>
                  <a:srgbClr val="FF00FF"/>
                </a:highlight>
              </a:rPr>
              <a:t>Statistika užívání hudby u současné populace</a:t>
            </a:r>
            <a:r>
              <a:rPr lang="cs-CZ" sz="3400" dirty="0"/>
              <a:t>:</a:t>
            </a:r>
          </a:p>
          <a:p>
            <a:pPr marL="0" indent="0">
              <a:buNone/>
            </a:pPr>
            <a:r>
              <a:rPr lang="cs-CZ" sz="3400" dirty="0"/>
              <a:t> (potenciální příležitost zejména v </a:t>
            </a:r>
            <a:r>
              <a:rPr lang="cs-CZ" sz="3400" dirty="0" err="1"/>
              <a:t>sound</a:t>
            </a:r>
            <a:r>
              <a:rPr lang="cs-CZ" sz="3400" dirty="0"/>
              <a:t> designu</a:t>
            </a:r>
          </a:p>
          <a:p>
            <a:pPr marL="0" indent="0">
              <a:buNone/>
            </a:pPr>
            <a:r>
              <a:rPr lang="cs-CZ" sz="3600" dirty="0"/>
              <a:t>86% poslech při práci,  28% pro zlepšení nálady, 59% při relaxaci, 64% pro vytvoření atmosféry, 65% pro snížení stresu a úzkosti, 73% při sportu, zejména běhu, 42% pro zvýšení energie, 68% pro reminiscenci minulosti, 56% jako </a:t>
            </a:r>
            <a:r>
              <a:rPr lang="cs-CZ" sz="3600" dirty="0" err="1"/>
              <a:t>izolans</a:t>
            </a:r>
            <a:r>
              <a:rPr lang="cs-CZ" sz="3600" dirty="0"/>
              <a:t> proti okolí. Kombinace funkcí. https://worldmetrics.org/listening-to-music-statistics/ </a:t>
            </a:r>
          </a:p>
          <a:p>
            <a:pPr marL="0" indent="0">
              <a:buNone/>
            </a:pPr>
            <a:r>
              <a:rPr lang="cs-CZ" sz="3600" dirty="0"/>
              <a:t> </a:t>
            </a:r>
          </a:p>
          <a:p>
            <a:endParaRPr lang="cs-CZ" sz="3400" dirty="0"/>
          </a:p>
          <a:p>
            <a:endParaRPr lang="cs-CZ" sz="3400" dirty="0"/>
          </a:p>
        </p:txBody>
      </p:sp>
    </p:spTree>
    <p:extLst>
      <p:ext uri="{BB962C8B-B14F-4D97-AF65-F5344CB8AC3E}">
        <p14:creationId xmlns:p14="http://schemas.microsoft.com/office/powerpoint/2010/main" val="380522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D66FC4-6D49-438E-AA17-04B4CA2B69F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cs-CZ" dirty="0"/>
              <a:t>„</a:t>
            </a:r>
            <a:r>
              <a:rPr lang="cs-CZ" dirty="0" err="1"/>
              <a:t>neuronální</a:t>
            </a:r>
            <a:r>
              <a:rPr lang="cs-CZ" dirty="0"/>
              <a:t> symfonie“ mozku</a:t>
            </a:r>
            <a:br>
              <a:rPr lang="cs-CZ" dirty="0"/>
            </a:br>
            <a:r>
              <a:rPr lang="cs-CZ" sz="3100" dirty="0"/>
              <a:t>E. </a:t>
            </a:r>
            <a:r>
              <a:rPr lang="cs-CZ" sz="3100" dirty="0" err="1"/>
              <a:t>Bigand</a:t>
            </a:r>
            <a:r>
              <a:rPr lang="cs-CZ" sz="3100" dirty="0"/>
              <a:t>, B. </a:t>
            </a:r>
            <a:r>
              <a:rPr lang="cs-CZ" sz="3100" dirty="0" err="1"/>
              <a:t>Tilmann</a:t>
            </a:r>
            <a:r>
              <a:rPr lang="cs-CZ" sz="3100" dirty="0"/>
              <a:t>: La </a:t>
            </a:r>
            <a:r>
              <a:rPr lang="cs-CZ" sz="3100" dirty="0" err="1"/>
              <a:t>symphonie</a:t>
            </a:r>
            <a:r>
              <a:rPr lang="cs-CZ" sz="3100" dirty="0"/>
              <a:t> </a:t>
            </a:r>
            <a:r>
              <a:rPr lang="cs-CZ" sz="3100" dirty="0" err="1"/>
              <a:t>neuronale</a:t>
            </a:r>
            <a:endParaRPr lang="cs-CZ" sz="3100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D0F5CC7-6D85-4238-B15B-CCC0AB865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48" y="2084832"/>
            <a:ext cx="5363633" cy="402272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A621517-20D7-4381-85FD-53B95E9A7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524" y="2084832"/>
            <a:ext cx="5363634" cy="402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0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C0917F-EE90-4831-AC59-6396AE262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KONTAKT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05156DC-0E29-4E70-BEEA-1EB314FD8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hlinkClick r:id="rId2"/>
              </a:rPr>
              <a:t>lenka.dohnalova@idu.cz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+420 603 584 218,</a:t>
            </a:r>
          </a:p>
          <a:p>
            <a:pPr marL="0" indent="0">
              <a:buNone/>
            </a:pPr>
            <a:r>
              <a:rPr lang="cs-CZ" dirty="0"/>
              <a:t>Institut </a:t>
            </a:r>
            <a:r>
              <a:rPr lang="cs-CZ" dirty="0" err="1"/>
              <a:t>umění-Divadelní</a:t>
            </a:r>
            <a:r>
              <a:rPr lang="cs-CZ" dirty="0"/>
              <a:t> </a:t>
            </a:r>
            <a:r>
              <a:rPr lang="cs-CZ"/>
              <a:t>ústav, Česká </a:t>
            </a:r>
            <a:r>
              <a:rPr lang="cs-CZ" dirty="0"/>
              <a:t>hudební rada</a:t>
            </a:r>
          </a:p>
          <a:p>
            <a:pPr marL="0" indent="0">
              <a:buNone/>
            </a:pPr>
            <a:r>
              <a:rPr lang="cs-CZ" dirty="0">
                <a:hlinkClick r:id="rId3"/>
              </a:rPr>
              <a:t>www.chr-cmc.org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4353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3B42F8-DD5D-40E0-8CBB-655B1DE4E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Grand </a:t>
            </a:r>
            <a:r>
              <a:rPr lang="cs-CZ" sz="3600" dirty="0" err="1"/>
              <a:t>défi</a:t>
            </a:r>
            <a:r>
              <a:rPr lang="cs-CZ" sz="3600" dirty="0"/>
              <a:t> /velká výzva – </a:t>
            </a:r>
            <a:r>
              <a:rPr lang="cs-CZ" sz="3600" dirty="0" err="1"/>
              <a:t>nicolas</a:t>
            </a:r>
            <a:r>
              <a:rPr lang="cs-CZ" sz="3600" dirty="0"/>
              <a:t> </a:t>
            </a:r>
            <a:r>
              <a:rPr lang="cs-CZ" sz="3600" dirty="0" err="1"/>
              <a:t>lavarenne</a:t>
            </a:r>
            <a:endParaRPr lang="cs-CZ" sz="3600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B09CCC4-024E-4DC2-8301-5B29E7653F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223" y="1621894"/>
            <a:ext cx="5601232" cy="5601232"/>
          </a:xfrm>
        </p:spPr>
      </p:pic>
    </p:spTree>
    <p:extLst>
      <p:ext uri="{BB962C8B-B14F-4D97-AF65-F5344CB8AC3E}">
        <p14:creationId xmlns:p14="http://schemas.microsoft.com/office/powerpoint/2010/main" val="3696247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4699EB-675E-4BE9-A224-F03BCFF0D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Justin </a:t>
            </a:r>
            <a:r>
              <a:rPr lang="cs-CZ" dirty="0" err="1"/>
              <a:t>timberlake-mark</a:t>
            </a:r>
            <a:r>
              <a:rPr lang="cs-CZ" dirty="0"/>
              <a:t> </a:t>
            </a:r>
            <a:r>
              <a:rPr lang="cs-CZ" dirty="0" err="1"/>
              <a:t>romanek</a:t>
            </a:r>
            <a:r>
              <a:rPr lang="cs-CZ" dirty="0"/>
              <a:t>/</a:t>
            </a:r>
            <a:r>
              <a:rPr lang="cs-CZ" dirty="0" err="1"/>
              <a:t>filthy</a:t>
            </a:r>
            <a:endParaRPr lang="cs-CZ" dirty="0"/>
          </a:p>
        </p:txBody>
      </p:sp>
      <p:pic>
        <p:nvPicPr>
          <p:cNvPr id="4" name="Justin_Timberlake-Filthy_(Official_Video)">
            <a:hlinkClick r:id="" action="ppaction://media"/>
            <a:extLst>
              <a:ext uri="{FF2B5EF4-FFF2-40B4-BE49-F238E27FC236}">
                <a16:creationId xmlns:a16="http://schemas.microsoft.com/office/drawing/2014/main" id="{4CA5929A-7991-4169-8972-2A29850451C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8225" y="2286000"/>
            <a:ext cx="7151688" cy="4022725"/>
          </a:xfrm>
        </p:spPr>
      </p:pic>
    </p:spTree>
    <p:extLst>
      <p:ext uri="{BB962C8B-B14F-4D97-AF65-F5344CB8AC3E}">
        <p14:creationId xmlns:p14="http://schemas.microsoft.com/office/powerpoint/2010/main" val="35606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DBF9A8-A2C7-46A1-BF44-04DAA33B5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627161"/>
            <a:ext cx="9720072" cy="1499616"/>
          </a:xfrm>
        </p:spPr>
        <p:txBody>
          <a:bodyPr/>
          <a:lstStyle/>
          <a:p>
            <a:r>
              <a:rPr lang="cs-CZ" dirty="0"/>
              <a:t>Program         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B3887375-FAFB-4F67-BEBB-BE96EB093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/>
              <a:t>GABRIELA KADLECOVÁ </a:t>
            </a:r>
            <a:r>
              <a:rPr lang="cs-CZ" dirty="0"/>
              <a:t>– AI PRÁVO (s kazuistikou)</a:t>
            </a:r>
          </a:p>
          <a:p>
            <a:r>
              <a:rPr lang="cs-CZ" dirty="0"/>
              <a:t>KATEŘINA ŠVIDRNOCHOVÁ – AI MINIMUM PRO UMĚLECKOU PRAXI</a:t>
            </a:r>
          </a:p>
          <a:p>
            <a:r>
              <a:rPr lang="cs-CZ" dirty="0"/>
              <a:t>DISKUSE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8FB3DDB-A90B-41DD-8149-E85B6DDAB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55" y="2403225"/>
            <a:ext cx="2743200" cy="211015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BCB8918-457D-4120-9A12-DC8746B6D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08" y="2480126"/>
            <a:ext cx="2473327" cy="198073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94DC6A0-0DB5-4C42-8DA4-D39A45B2C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655" y="2417410"/>
            <a:ext cx="2106168" cy="210616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9F636AE-75DA-4B84-8CD2-B6B5044E0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93" y="2480126"/>
            <a:ext cx="3726297" cy="210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98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46F04B-B64C-4733-8E6D-85DB4DF09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75789"/>
            <a:ext cx="9720072" cy="1499616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cs-CZ" sz="3200" dirty="0"/>
              <a:t>Před závorku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80BED18-AD52-492B-98BC-52885D6BE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- CO NÁS ZAJÍMÁ JAKO „OBČANY“ V OBLASTI BEZPEČNOSTI . VÝROBĚ A SLUŽEB/KONTAKTU PŘI ŘEŠENÍ ZAKÁZKY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- CO V OBLASTI PRODUKCE, SELF-MANAGEMENTU, ORGANIZAČNÍ VÝPOMOCI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- CO JAKO TVŮRČÍ UMĚLCE</a:t>
            </a:r>
          </a:p>
        </p:txBody>
      </p:sp>
    </p:spTree>
    <p:extLst>
      <p:ext uri="{BB962C8B-B14F-4D97-AF65-F5344CB8AC3E}">
        <p14:creationId xmlns:p14="http://schemas.microsoft.com/office/powerpoint/2010/main" val="3572200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BA3DF1-496A-47CD-BFF0-EE10F2D6276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cs-CZ" dirty="0"/>
              <a:t>Obecná rizika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0106F51-E2CD-4A12-A1DE-416E002A3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Od 1.8.2024 v platnosti </a:t>
            </a:r>
            <a:r>
              <a:rPr lang="cs-CZ" dirty="0">
                <a:highlight>
                  <a:srgbClr val="FFFF00"/>
                </a:highlight>
              </a:rPr>
              <a:t>AKT EU O UMĚLÉ INTELIGENCI</a:t>
            </a:r>
          </a:p>
          <a:p>
            <a:r>
              <a:rPr lang="cs-CZ" dirty="0"/>
              <a:t>Konečná verze kodexu do 1.5.2025, proběhlo připomínkování 1. draftu pro poskytovatele obecných modelů AI.</a:t>
            </a:r>
          </a:p>
          <a:p>
            <a:r>
              <a:rPr lang="cs-CZ" dirty="0">
                <a:highlight>
                  <a:srgbClr val="FFFF00"/>
                </a:highlight>
              </a:rPr>
              <a:t>Bezpečnost, spolehlivost </a:t>
            </a:r>
            <a:r>
              <a:rPr lang="cs-CZ" dirty="0"/>
              <a:t>- diagnostika (</a:t>
            </a:r>
            <a:r>
              <a:rPr lang="cs-CZ" dirty="0" err="1"/>
              <a:t>black</a:t>
            </a:r>
            <a:r>
              <a:rPr lang="cs-CZ" dirty="0"/>
              <a:t> box): Buď víme, jak došlo k vyhodnocení, nebo ne, a předáváme řízení AI (požadavek robustního testování) – potřebuji „mít kontrolu“ nad procesem, ne testovat a simulovat, co z toho vyjde (střílení kanonem na vrabce?) Obojí.</a:t>
            </a:r>
          </a:p>
          <a:p>
            <a:r>
              <a:rPr lang="cs-CZ" dirty="0"/>
              <a:t>Skupování vysokokapacitních úložišť (Google) a propojení služeb (rizika blokování), </a:t>
            </a:r>
            <a:r>
              <a:rPr lang="cs-CZ" dirty="0">
                <a:highlight>
                  <a:srgbClr val="FFFF00"/>
                </a:highlight>
              </a:rPr>
              <a:t>multimodální modely </a:t>
            </a:r>
            <a:r>
              <a:rPr lang="cs-CZ" dirty="0"/>
              <a:t>(</a:t>
            </a:r>
            <a:r>
              <a:rPr lang="cs-CZ" dirty="0" err="1"/>
              <a:t>Socratic</a:t>
            </a:r>
            <a:r>
              <a:rPr lang="cs-CZ" dirty="0"/>
              <a:t>, 2022).</a:t>
            </a:r>
          </a:p>
          <a:p>
            <a:r>
              <a:rPr lang="cs-CZ" dirty="0"/>
              <a:t>(ing. Pavel </a:t>
            </a:r>
            <a:r>
              <a:rPr lang="cs-CZ" dirty="0" err="1"/>
              <a:t>Petrman</a:t>
            </a:r>
            <a:r>
              <a:rPr lang="cs-CZ" dirty="0"/>
              <a:t>) </a:t>
            </a:r>
          </a:p>
          <a:p>
            <a:r>
              <a:rPr lang="cs-CZ" dirty="0"/>
              <a:t>Další občanská rizika – spolehlivá komunikace s klíčovými službami (banky, nadnárodní firmy) – kazuistika/př., </a:t>
            </a:r>
            <a:r>
              <a:rPr lang="cs-CZ" dirty="0" err="1"/>
              <a:t>digi</a:t>
            </a:r>
            <a:r>
              <a:rPr lang="cs-CZ" dirty="0"/>
              <a:t> totalita, aplikace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score</a:t>
            </a:r>
            <a:r>
              <a:rPr lang="cs-CZ" dirty="0"/>
              <a:t> (napodobení/zcizitelná identita), data, která už jsou o nás stažena (</a:t>
            </a:r>
            <a:r>
              <a:rPr lang="cs-CZ" dirty="0" err="1"/>
              <a:t>cloudová</a:t>
            </a:r>
            <a:r>
              <a:rPr lang="cs-CZ" dirty="0"/>
              <a:t> úložiště).</a:t>
            </a:r>
          </a:p>
          <a:p>
            <a:r>
              <a:rPr lang="cs-CZ" dirty="0">
                <a:highlight>
                  <a:srgbClr val="FFFF00"/>
                </a:highlight>
              </a:rPr>
              <a:t>AI </a:t>
            </a:r>
            <a:r>
              <a:rPr lang="cs-CZ" dirty="0" err="1">
                <a:highlight>
                  <a:srgbClr val="FFFF00"/>
                </a:highlight>
              </a:rPr>
              <a:t>Alignment</a:t>
            </a:r>
            <a:r>
              <a:rPr lang="cs-CZ" dirty="0">
                <a:highlight>
                  <a:srgbClr val="FFFF00"/>
                </a:highlight>
              </a:rPr>
              <a:t> </a:t>
            </a:r>
            <a:r>
              <a:rPr lang="cs-CZ" dirty="0"/>
              <a:t>(zarovnání AI s lidskými hodnotami – vytváříme agens – rekurentně se </a:t>
            </a:r>
            <a:r>
              <a:rPr lang="cs-CZ" dirty="0" err="1"/>
              <a:t>sebeučící</a:t>
            </a:r>
            <a:r>
              <a:rPr lang="cs-CZ" dirty="0"/>
              <a:t>), Jan </a:t>
            </a:r>
            <a:r>
              <a:rPr lang="cs-CZ" dirty="0" err="1"/>
              <a:t>Romportl</a:t>
            </a:r>
            <a:r>
              <a:rPr lang="cs-CZ" dirty="0"/>
              <a:t> (O2/AI)</a:t>
            </a:r>
          </a:p>
          <a:p>
            <a:r>
              <a:rPr lang="cs-CZ" dirty="0">
                <a:highlight>
                  <a:srgbClr val="FFFF00"/>
                </a:highlight>
              </a:rPr>
              <a:t>Rozmlžování </a:t>
            </a:r>
            <a:r>
              <a:rPr lang="cs-CZ" dirty="0"/>
              <a:t>fakta/konstrukty/</a:t>
            </a:r>
            <a:r>
              <a:rPr lang="cs-CZ" dirty="0" err="1"/>
              <a:t>fakes</a:t>
            </a:r>
            <a:r>
              <a:rPr lang="cs-CZ" dirty="0"/>
              <a:t> (hlasy, obličeje) – vadí/nevadí?</a:t>
            </a:r>
          </a:p>
          <a:p>
            <a:r>
              <a:rPr lang="cs-CZ" dirty="0" err="1"/>
              <a:t>Chatgpt</a:t>
            </a:r>
            <a:r>
              <a:rPr lang="cs-CZ" dirty="0"/>
              <a:t> (</a:t>
            </a:r>
            <a:r>
              <a:rPr lang="cs-CZ" dirty="0" err="1"/>
              <a:t>Gemini</a:t>
            </a:r>
            <a:r>
              <a:rPr lang="cs-CZ" dirty="0"/>
              <a:t> apod.) – vždy se snaží zkompilovat odpověď (i za cenu chyb), experiment trestání </a:t>
            </a:r>
            <a:r>
              <a:rPr lang="cs-CZ" dirty="0" err="1"/>
              <a:t>chatbota</a:t>
            </a:r>
            <a:r>
              <a:rPr lang="cs-CZ" dirty="0"/>
              <a:t> snižováním času, zalíbení se… (podobné „chování“ jako lidé)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4022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AA1401-DA43-4776-A775-150C250341C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cs-CZ" dirty="0"/>
              <a:t>Humanitní vědy/exaktní vědy/umění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C26A42-F35E-41B7-8A47-694B46C40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+ </a:t>
            </a:r>
            <a:r>
              <a:rPr lang="cs-CZ" dirty="0" err="1"/>
              <a:t>pluginy</a:t>
            </a:r>
            <a:r>
              <a:rPr lang="cs-CZ" dirty="0"/>
              <a:t>: </a:t>
            </a:r>
          </a:p>
          <a:p>
            <a:r>
              <a:rPr lang="cs-CZ" dirty="0" err="1"/>
              <a:t>Off</a:t>
            </a:r>
            <a:r>
              <a:rPr lang="cs-CZ" dirty="0"/>
              <a:t>/On (listopad 2023)</a:t>
            </a:r>
          </a:p>
          <a:p>
            <a:r>
              <a:rPr lang="cs-CZ" dirty="0"/>
              <a:t>Kritika: př. arcibiskup Jan </a:t>
            </a:r>
            <a:r>
              <a:rPr lang="cs-CZ" dirty="0" err="1"/>
              <a:t>Graubner</a:t>
            </a:r>
            <a:r>
              <a:rPr lang="cs-CZ" dirty="0"/>
              <a:t> (in RVP): „</a:t>
            </a:r>
            <a:r>
              <a:rPr lang="cs-CZ" i="1" dirty="0"/>
              <a:t>generuje výstupy ze zdrojů, které na internetu převládají, což automaticky neznamená, že jde o relevantní a pravdivý zdroj. Naopak, budování vzdělanosti i mimo prostor algoritmů buduje skutečně odolnou společnost, která není náchylná k manipulaci a zásahům skrze online prostředí.“</a:t>
            </a:r>
          </a:p>
          <a:p>
            <a:r>
              <a:rPr lang="cs-CZ" i="1" dirty="0" err="1"/>
              <a:t>OpenAI</a:t>
            </a:r>
            <a:r>
              <a:rPr lang="cs-CZ" i="1" dirty="0"/>
              <a:t> </a:t>
            </a:r>
            <a:r>
              <a:rPr lang="cs-CZ" dirty="0"/>
              <a:t>– přechod na komerční model (odešli lidé zodpovědní </a:t>
            </a:r>
            <a:r>
              <a:rPr lang="cs-CZ"/>
              <a:t>za bezpečnost)</a:t>
            </a:r>
            <a:endParaRPr lang="cs-CZ" dirty="0"/>
          </a:p>
          <a:p>
            <a:r>
              <a:rPr lang="cs-CZ" dirty="0"/>
              <a:t>L. např.: Filip </a:t>
            </a:r>
            <a:r>
              <a:rPr lang="cs-CZ" dirty="0" err="1"/>
              <a:t>Dřímalka</a:t>
            </a:r>
            <a:r>
              <a:rPr lang="cs-CZ" dirty="0"/>
              <a:t>: Budoucnost </a:t>
            </a:r>
            <a:r>
              <a:rPr lang="cs-CZ" dirty="0" err="1"/>
              <a:t>nepráce</a:t>
            </a:r>
            <a:r>
              <a:rPr lang="cs-CZ" dirty="0"/>
              <a:t> (O různých platformách a aplikacích pro management, marketing) – je člen správní rady sdružení neziskovek VIA</a:t>
            </a:r>
          </a:p>
          <a:p>
            <a:r>
              <a:rPr lang="cs-CZ" dirty="0" err="1"/>
              <a:t>Pozn</a:t>
            </a:r>
            <a:r>
              <a:rPr lang="cs-CZ" dirty="0"/>
              <a:t>: problém registrace (buď Google – you.com, perplexity.ai, </a:t>
            </a:r>
            <a:r>
              <a:rPr lang="cs-CZ" dirty="0" err="1"/>
              <a:t>gemini</a:t>
            </a:r>
            <a:r>
              <a:rPr lang="cs-CZ" dirty="0"/>
              <a:t>… Microsoft bing apod.). Portál pro AI </a:t>
            </a:r>
            <a:r>
              <a:rPr lang="cs-CZ" dirty="0" err="1"/>
              <a:t>app</a:t>
            </a:r>
            <a:r>
              <a:rPr lang="cs-CZ" dirty="0"/>
              <a:t> </a:t>
            </a:r>
            <a:r>
              <a:rPr lang="cs-CZ" dirty="0">
                <a:hlinkClick r:id="rId2"/>
              </a:rPr>
              <a:t>https://theresanaiforthat.com/</a:t>
            </a:r>
            <a:endParaRPr lang="cs-CZ" dirty="0"/>
          </a:p>
          <a:p>
            <a:r>
              <a:rPr lang="cs-CZ" dirty="0"/>
              <a:t> - viz P. </a:t>
            </a:r>
            <a:r>
              <a:rPr lang="cs-CZ" dirty="0" err="1"/>
              <a:t>Petrman</a:t>
            </a:r>
            <a:r>
              <a:rPr lang="cs-CZ" dirty="0"/>
              <a:t> („neviditelná chobotnice Google“), přednášky Jana </a:t>
            </a:r>
            <a:r>
              <a:rPr lang="cs-CZ" dirty="0" err="1"/>
              <a:t>Romportla</a:t>
            </a:r>
            <a:r>
              <a:rPr lang="cs-CZ" dirty="0"/>
              <a:t> (propojení AI a kognitivní psychologie)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2865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3AE6F2-23B5-4476-80DF-73DF88A65D0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cs-CZ" dirty="0"/>
              <a:t>VĚDY/UMĚNÍ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D90FAF6-D1D0-4E6B-B6D5-BB11A8247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C1FDD6BA-3886-4256-A7CA-25A7CB7CE2B2}"/>
              </a:ext>
            </a:extLst>
          </p:cNvPr>
          <p:cNvSpPr/>
          <p:nvPr/>
        </p:nvSpPr>
        <p:spPr>
          <a:xfrm>
            <a:off x="1146048" y="2274838"/>
            <a:ext cx="79979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r>
              <a:rPr lang="cs-CZ" dirty="0"/>
              <a:t>EXAKTNÍ VĚDY A KLASICKÁ HUDBA – tam kompilace AI selhávají (Dvořák-AIVA, Z budoucího světa, Ivo Kahánek).</a:t>
            </a:r>
          </a:p>
          <a:p>
            <a:endParaRPr lang="cs-CZ" dirty="0"/>
          </a:p>
          <a:p>
            <a:r>
              <a:rPr lang="cs-CZ" dirty="0"/>
              <a:t>HUDBA – dokáže napodobit např. standardy (blues),př. SUNO.AI nebo průměr. Trénovalo se vždy na živých vzorech a existovali i epigoni apod. (</a:t>
            </a:r>
            <a:r>
              <a:rPr lang="cs-CZ" dirty="0" err="1"/>
              <a:t>Holywood</a:t>
            </a:r>
            <a:r>
              <a:rPr lang="cs-CZ" dirty="0"/>
              <a:t>, „</a:t>
            </a:r>
            <a:r>
              <a:rPr lang="cs-CZ" dirty="0" err="1"/>
              <a:t>mertoda</a:t>
            </a:r>
            <a:r>
              <a:rPr lang="cs-CZ" dirty="0"/>
              <a:t>“).. Př.: </a:t>
            </a:r>
            <a:r>
              <a:rPr lang="cs-CZ" dirty="0">
                <a:hlinkClick r:id="rId2"/>
              </a:rPr>
              <a:t>https://suno.com/song/bc98142a-77ff-404e-9839-8f47e3e8518a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VE ZVUKOVÉ TVORBĚ – </a:t>
            </a:r>
            <a:r>
              <a:rPr lang="cs-CZ" dirty="0" err="1"/>
              <a:t>Pre</a:t>
            </a:r>
            <a:r>
              <a:rPr lang="cs-CZ" dirty="0"/>
              <a:t>/post produkce, editace zvuku, optimalizace zvuku, event. kontrola stochastických dat apod. postupně. </a:t>
            </a:r>
            <a:r>
              <a:rPr lang="cs-CZ" dirty="0" err="1"/>
              <a:t>Plug-iny</a:t>
            </a:r>
            <a:r>
              <a:rPr lang="cs-CZ" dirty="0"/>
              <a:t> MAX/MSP.</a:t>
            </a:r>
          </a:p>
          <a:p>
            <a:r>
              <a:rPr lang="cs-CZ" dirty="0"/>
              <a:t>Podcast.adobe.com – zlepšení kvality zvuku</a:t>
            </a:r>
          </a:p>
          <a:p>
            <a:endParaRPr lang="cs-CZ" dirty="0"/>
          </a:p>
          <a:p>
            <a:r>
              <a:rPr lang="cs-CZ" dirty="0"/>
              <a:t>VIZUALIZACE – avatár </a:t>
            </a:r>
            <a:r>
              <a:rPr lang="cs-CZ" dirty="0" err="1"/>
              <a:t>Nivva</a:t>
            </a:r>
            <a:r>
              <a:rPr lang="cs-CZ" dirty="0"/>
              <a:t> </a:t>
            </a:r>
            <a:r>
              <a:rPr lang="cs-CZ" dirty="0">
                <a:hlinkClick r:id="rId3"/>
              </a:rPr>
              <a:t>https://www.vogue.cz/clanek/vogue-leaders/katerina-spicakova/me-digitalni-ja-avatar-jako-moznost-nekonecne-transformace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8719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A46ACB-009D-41D5-B3CF-EC3BD300E23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cs-CZ" dirty="0"/>
              <a:t>Omezení rizik - hudba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13CCCD6-E5CC-4507-AC32-92DB13515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25296" lvl="8" indent="0">
              <a:buNone/>
            </a:pPr>
            <a:endParaRPr lang="cs-CZ" dirty="0"/>
          </a:p>
          <a:p>
            <a:r>
              <a:rPr lang="cs-CZ" dirty="0"/>
              <a:t>GEMA se soudí s </a:t>
            </a:r>
            <a:r>
              <a:rPr lang="cs-CZ" dirty="0" err="1"/>
              <a:t>OpenAI</a:t>
            </a:r>
            <a:r>
              <a:rPr lang="cs-CZ" dirty="0"/>
              <a:t>, že využívá texty německých autorů bez jejich svolení a plateb.</a:t>
            </a:r>
          </a:p>
          <a:p>
            <a:r>
              <a:rPr lang="cs-CZ" dirty="0"/>
              <a:t>Soudní postup nebývá nejúčinnější (viz precedens v soudních sporech se sdílením hudby apod.)  Lepší jsou technologická řešení.</a:t>
            </a:r>
          </a:p>
          <a:p>
            <a:r>
              <a:rPr lang="cs-CZ" dirty="0"/>
              <a:t>Např. šifrování zdrojů, které nechtějí být tréninkovými daty, nebo dohoda o distribuci zisků (</a:t>
            </a:r>
            <a:r>
              <a:rPr lang="cs-CZ" dirty="0" err="1"/>
              <a:t>OpenAI</a:t>
            </a:r>
            <a:r>
              <a:rPr lang="cs-CZ" dirty="0"/>
              <a:t> 5 mld. USD/2024).</a:t>
            </a:r>
          </a:p>
          <a:p>
            <a:r>
              <a:rPr lang="cs-CZ" dirty="0"/>
              <a:t>Čí je výtvor (doporučení R. Strejček – vygenerovaný obsah upravit).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11550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á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á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á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2461</TotalTime>
  <Words>840</Words>
  <Application>Microsoft Office PowerPoint</Application>
  <PresentationFormat>Širokoúhlá obrazovka</PresentationFormat>
  <Paragraphs>70</Paragraphs>
  <Slides>12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Tw Cen MT</vt:lpstr>
      <vt:lpstr>Tw Cen MT Condensed</vt:lpstr>
      <vt:lpstr>Wingdings 3</vt:lpstr>
      <vt:lpstr>Integrál</vt:lpstr>
      <vt:lpstr>Příležitost a rizika AI (nejen) pro hudebníky </vt:lpstr>
      <vt:lpstr>Grand défi /velká výzva – nicolas lavarenne</vt:lpstr>
      <vt:lpstr>Justin timberlake-mark romanek/filthy</vt:lpstr>
      <vt:lpstr>Program         </vt:lpstr>
      <vt:lpstr>Před závorku</vt:lpstr>
      <vt:lpstr>Obecná rizika</vt:lpstr>
      <vt:lpstr>Humanitní vědy/exaktní vědy/umění</vt:lpstr>
      <vt:lpstr>VĚDY/UMĚNÍ</vt:lpstr>
      <vt:lpstr>Omezení rizik - hudba</vt:lpstr>
      <vt:lpstr>Potenciál hudby - příležitost</vt:lpstr>
      <vt:lpstr>„neuronální symfonie“ mozku E. Bigand, B. Tilmann: La symphonie neuronale</vt:lpstr>
      <vt:lpstr>KONTAKT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UPLATNITELNOST NA TRHU PRÁCE</dc:title>
  <dc:creator>Lenka Dohnalová</dc:creator>
  <cp:lastModifiedBy>Dohnalová Lenka</cp:lastModifiedBy>
  <cp:revision>244</cp:revision>
  <dcterms:created xsi:type="dcterms:W3CDTF">2023-03-13T15:18:49Z</dcterms:created>
  <dcterms:modified xsi:type="dcterms:W3CDTF">2024-12-16T12:31:22Z</dcterms:modified>
</cp:coreProperties>
</file>