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1" r:id="rId1"/>
  </p:sldMasterIdLst>
  <p:sldIdLst>
    <p:sldId id="256" r:id="rId2"/>
    <p:sldId id="322" r:id="rId3"/>
    <p:sldId id="296" r:id="rId4"/>
    <p:sldId id="290" r:id="rId5"/>
    <p:sldId id="303" r:id="rId6"/>
    <p:sldId id="306" r:id="rId7"/>
    <p:sldId id="305" r:id="rId8"/>
    <p:sldId id="311" r:id="rId9"/>
    <p:sldId id="300" r:id="rId10"/>
    <p:sldId id="273" r:id="rId11"/>
    <p:sldId id="298" r:id="rId12"/>
    <p:sldId id="292" r:id="rId13"/>
    <p:sldId id="301" r:id="rId14"/>
    <p:sldId id="302" r:id="rId15"/>
    <p:sldId id="307" r:id="rId16"/>
    <p:sldId id="309" r:id="rId17"/>
    <p:sldId id="310" r:id="rId18"/>
    <p:sldId id="308" r:id="rId19"/>
    <p:sldId id="313" r:id="rId20"/>
    <p:sldId id="321" r:id="rId21"/>
    <p:sldId id="314" r:id="rId22"/>
    <p:sldId id="319" r:id="rId23"/>
    <p:sldId id="320" r:id="rId24"/>
    <p:sldId id="328" r:id="rId25"/>
    <p:sldId id="318" r:id="rId26"/>
    <p:sldId id="312" r:id="rId27"/>
    <p:sldId id="326" r:id="rId28"/>
    <p:sldId id="315" r:id="rId29"/>
    <p:sldId id="327" r:id="rId30"/>
    <p:sldId id="316" r:id="rId31"/>
    <p:sldId id="317" r:id="rId32"/>
    <p:sldId id="324" r:id="rId33"/>
    <p:sldId id="26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1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3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6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58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0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510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79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55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14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277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63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47E8A2D-71B2-4D2B-A860-96E48E36E044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udz.cz/media-pr/tiskove-zpravy/narodni-monitoring-dusevniho-zdravi-deti-40-vykazuje-znamky-stredni-az-tezke-deprese-30-uzkosti-odbornici-pripravuji-preventivni-opatreni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musiciansunion.org.uk/health-safety-wellbeing/mental-health-and-wellbeing/musicians-wellbeing-guidance-pac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7eMd0cuVcU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kgdLVc24k0&amp;t=156s" TargetMode="External"/><Relationship Id="rId2" Type="http://schemas.openxmlformats.org/officeDocument/2006/relationships/hyperlink" Target="https://www.youtube.com/watch?v=g7eMd0cuVc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kiBwhpqZMbg&amp;t=1723s" TargetMode="External"/><Relationship Id="rId4" Type="http://schemas.openxmlformats.org/officeDocument/2006/relationships/hyperlink" Target="https://www.youtube.com/watch?v=09-gY2XKQps&amp;t=380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WtqMeYD_dQ" TargetMode="External"/><Relationship Id="rId2" Type="http://schemas.openxmlformats.org/officeDocument/2006/relationships/hyperlink" Target="https://www.youtube.com/watch?v=06jUrTGFsw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r-cmc.org/" TargetMode="External"/><Relationship Id="rId2" Type="http://schemas.openxmlformats.org/officeDocument/2006/relationships/hyperlink" Target="mailto:lenka.dohnalova@idu.c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u.cz/cs/o-nas/veda-a-vyzkum/vedeckovyzkumne-projekty/4563-uplatnitelnost-umelcu-na-trhu-prace-v-oboru-klasicke-hudby-v-kontextu-e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9E165-BED5-47D1-A4AB-5D01CC149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75241"/>
            <a:ext cx="8825658" cy="2677648"/>
          </a:xfrm>
          <a:solidFill>
            <a:srgbClr val="00B0F0"/>
          </a:solidFill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Subjektivní předpoklady a dopady </a:t>
            </a:r>
            <a:r>
              <a:rPr lang="cs-CZ" dirty="0" err="1">
                <a:solidFill>
                  <a:schemeClr val="tx1"/>
                </a:solidFill>
              </a:rPr>
              <a:t>UPLATNITELNOSTi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NA TRHU PRÁCE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6D215F-8134-4241-99BB-C0D0D40F3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V OBLASTI KLASICKÉ HUDBY V ČR</a:t>
            </a:r>
          </a:p>
          <a:p>
            <a:r>
              <a:rPr lang="cs-CZ" sz="2000" dirty="0">
                <a:solidFill>
                  <a:schemeClr val="tx1"/>
                </a:solidFill>
              </a:rPr>
              <a:t>Lenka Dohnalová</a:t>
            </a:r>
          </a:p>
          <a:p>
            <a:r>
              <a:rPr lang="cs-CZ" sz="2000" dirty="0">
                <a:solidFill>
                  <a:schemeClr val="tx1"/>
                </a:solidFill>
              </a:rPr>
              <a:t>11/2024, JKO </a:t>
            </a:r>
          </a:p>
          <a:p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6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08823-C1A7-4C44-B992-043E649AF2F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Posun pracovního trhu - </a:t>
            </a:r>
            <a:r>
              <a:rPr lang="cs-CZ" dirty="0" err="1">
                <a:solidFill>
                  <a:schemeClr val="tx1"/>
                </a:solidFill>
              </a:rPr>
              <a:t>eu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D85FC5-86BC-4AAF-A11F-D47C74999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Rakousko – počet OSVČ je v kulturním sektoru 2x větší, než v jiných oborech.</a:t>
            </a:r>
          </a:p>
          <a:p>
            <a:r>
              <a:rPr lang="cs-CZ" dirty="0"/>
              <a:t>                 příjem umělců je podprůměrný a z větší části nepravidelný.</a:t>
            </a:r>
          </a:p>
          <a:p>
            <a:r>
              <a:rPr lang="cs-CZ" dirty="0"/>
              <a:t>Německo – počet OSVČ 4x větší, než v jiných oborech.</a:t>
            </a:r>
          </a:p>
          <a:p>
            <a:r>
              <a:rPr lang="cs-CZ" sz="2400" dirty="0">
                <a:highlight>
                  <a:srgbClr val="FF00FF"/>
                </a:highlight>
              </a:rPr>
              <a:t>47% respondentů dvě pracovní role</a:t>
            </a:r>
          </a:p>
          <a:p>
            <a:r>
              <a:rPr lang="cs-CZ" dirty="0">
                <a:highlight>
                  <a:srgbClr val="FF00FF"/>
                </a:highlight>
              </a:rPr>
              <a:t>37% respondentů tři pracovní role</a:t>
            </a:r>
          </a:p>
          <a:p>
            <a:r>
              <a:rPr lang="cs-CZ" dirty="0">
                <a:highlight>
                  <a:srgbClr val="FF00FF"/>
                </a:highlight>
              </a:rPr>
              <a:t>25% roční příjmy pod 10 tis. EUR</a:t>
            </a:r>
          </a:p>
          <a:p>
            <a:r>
              <a:rPr lang="cs-CZ" dirty="0">
                <a:highlight>
                  <a:srgbClr val="FF00FF"/>
                </a:highlight>
              </a:rPr>
              <a:t>29% 10-20 tis. EUR.</a:t>
            </a:r>
          </a:p>
          <a:p>
            <a:r>
              <a:rPr lang="cs-CZ" dirty="0"/>
              <a:t>U nezávislých se každoročně mění.</a:t>
            </a:r>
          </a:p>
        </p:txBody>
      </p:sp>
    </p:spTree>
    <p:extLst>
      <p:ext uri="{BB962C8B-B14F-4D97-AF65-F5344CB8AC3E}">
        <p14:creationId xmlns:p14="http://schemas.microsoft.com/office/powerpoint/2010/main" val="3543391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00D0A-1CD8-416C-B9F0-35E1FFF2077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Posun mez. pracovního trhu -  skladatelé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7641AD-26AB-4249-A3E7-D4E8710F6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ighlight>
                  <a:srgbClr val="FF00FF"/>
                </a:highlight>
              </a:rPr>
              <a:t>DOTAZNÍK cca 50 skladatelům z celého světa:</a:t>
            </a:r>
          </a:p>
          <a:p>
            <a:r>
              <a:rPr lang="cs-CZ" dirty="0"/>
              <a:t>Všichni portfoliovou kariéru v kombinaci s:</a:t>
            </a:r>
          </a:p>
          <a:p>
            <a:r>
              <a:rPr lang="cs-CZ" dirty="0"/>
              <a:t>- pedagogickou pozicí (84%)</a:t>
            </a:r>
          </a:p>
          <a:p>
            <a:r>
              <a:rPr lang="cs-CZ" dirty="0"/>
              <a:t>- vědeckou pozicí (15%)</a:t>
            </a:r>
          </a:p>
          <a:p>
            <a:r>
              <a:rPr lang="cs-CZ" dirty="0"/>
              <a:t>- užitkovou, komerční hudbou (k filmu, videa, videohry, reklama) 30%</a:t>
            </a:r>
          </a:p>
          <a:p>
            <a:r>
              <a:rPr lang="cs-CZ" dirty="0">
                <a:highlight>
                  <a:srgbClr val="FF00FF"/>
                </a:highlight>
              </a:rPr>
              <a:t>CO - doporučují ve vzdělávání</a:t>
            </a:r>
            <a:r>
              <a:rPr lang="cs-CZ" dirty="0"/>
              <a:t>: podporu širších vědomostí především v obsahu, aby se dostavila inspirace. </a:t>
            </a:r>
          </a:p>
          <a:p>
            <a:r>
              <a:rPr lang="cs-CZ" dirty="0">
                <a:highlight>
                  <a:srgbClr val="FF00FF"/>
                </a:highlight>
              </a:rPr>
              <a:t>RIZIKA</a:t>
            </a:r>
            <a:r>
              <a:rPr lang="cs-CZ" dirty="0"/>
              <a:t>– spekulativní intelektuální „tvořivost“ generovaná ze stálého vzdělávání</a:t>
            </a:r>
          </a:p>
          <a:p>
            <a:r>
              <a:rPr lang="cs-CZ" dirty="0">
                <a:highlight>
                  <a:srgbClr val="FF00FF"/>
                </a:highlight>
              </a:rPr>
              <a:t>U nás </a:t>
            </a:r>
            <a:r>
              <a:rPr lang="cs-CZ" dirty="0"/>
              <a:t>– více doporučují spíše vzdělání v </a:t>
            </a:r>
            <a:r>
              <a:rPr lang="cs-CZ" dirty="0" err="1"/>
              <a:t>self</a:t>
            </a:r>
            <a:r>
              <a:rPr lang="cs-CZ" dirty="0"/>
              <a:t>-managementu a </a:t>
            </a:r>
            <a:r>
              <a:rPr lang="cs-CZ" dirty="0" err="1"/>
              <a:t>promo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887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00B85-423D-4701-B1C4-58CFEFCD5F8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STATUS UMĚLCE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23320F-2898-4F36-9FA0-18A7DF62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Závazek pro kompenzací vložených prostředků z EU – zákonná úprava</a:t>
            </a:r>
          </a:p>
          <a:p>
            <a:pPr marL="0" indent="0">
              <a:buNone/>
            </a:pPr>
            <a:r>
              <a:rPr lang="cs-CZ" sz="2800" dirty="0"/>
              <a:t>novela zákona č. 203/2006 Zákona o některých druzích podpory  kultury</a:t>
            </a:r>
          </a:p>
          <a:p>
            <a:r>
              <a:rPr lang="cs-CZ" sz="2800" dirty="0"/>
              <a:t>- doporučení o spravedlivých odměnách (odrazí se v grantových podmínkách)</a:t>
            </a:r>
          </a:p>
          <a:p>
            <a:r>
              <a:rPr lang="cs-CZ" sz="2800" dirty="0"/>
              <a:t>- registr umělců  (podmínka určité výše výdělku)</a:t>
            </a:r>
          </a:p>
          <a:p>
            <a:r>
              <a:rPr lang="cs-CZ" sz="2800" dirty="0"/>
              <a:t>- posílení složky stipendií</a:t>
            </a:r>
          </a:p>
          <a:p>
            <a:r>
              <a:rPr lang="cs-CZ" sz="2800" dirty="0"/>
              <a:t>- metodická podpora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13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4E25B-6FC2-4A87-B22E-B0D65BC5B6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Kam směřují absolventi konzervatoří v </a:t>
            </a:r>
            <a:r>
              <a:rPr lang="cs-CZ" dirty="0" err="1"/>
              <a:t>čr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A36B22-38A4-43BB-B48F-E0F17697A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2019 – absolventi s </a:t>
            </a:r>
            <a:r>
              <a:rPr lang="cs-CZ" dirty="0" err="1"/>
              <a:t>hud</a:t>
            </a:r>
            <a:r>
              <a:rPr lang="cs-CZ" dirty="0"/>
              <a:t>. zaměřením 201 z celkového počtu 287</a:t>
            </a:r>
          </a:p>
          <a:p>
            <a:r>
              <a:rPr lang="cs-CZ" dirty="0"/>
              <a:t>Pokračovat ve studiu 37,5%, v jiném oboru (pedagogickém) 18% (obor příbuzný).</a:t>
            </a:r>
          </a:p>
          <a:p>
            <a:r>
              <a:rPr lang="cs-CZ" dirty="0"/>
              <a:t>Přímý nástup do zaměstnaní:  </a:t>
            </a:r>
            <a:r>
              <a:rPr lang="cs-CZ" dirty="0">
                <a:highlight>
                  <a:srgbClr val="FF00FF"/>
                </a:highlight>
              </a:rPr>
              <a:t>47% do ZUŠ </a:t>
            </a:r>
            <a:r>
              <a:rPr lang="cs-CZ" dirty="0"/>
              <a:t>(94, zcela, částečně)</a:t>
            </a:r>
          </a:p>
          <a:p>
            <a:pPr marL="0" indent="0">
              <a:buNone/>
            </a:pPr>
            <a:r>
              <a:rPr lang="cs-CZ" dirty="0">
                <a:highlight>
                  <a:srgbClr val="FF00FF"/>
                </a:highlight>
              </a:rPr>
              <a:t>   4,5% do orchestru </a:t>
            </a:r>
            <a:r>
              <a:rPr lang="cs-CZ" dirty="0"/>
              <a:t>(9 absolventů) – celkem 3 tis. pozic</a:t>
            </a:r>
          </a:p>
          <a:p>
            <a:pPr marL="0" indent="0">
              <a:buNone/>
            </a:pPr>
            <a:r>
              <a:rPr lang="cs-CZ" dirty="0">
                <a:highlight>
                  <a:srgbClr val="FF00FF"/>
                </a:highlight>
              </a:rPr>
              <a:t>   7,5% nezávisle </a:t>
            </a:r>
            <a:r>
              <a:rPr lang="cs-CZ" dirty="0"/>
              <a:t>(15)</a:t>
            </a:r>
          </a:p>
          <a:p>
            <a:r>
              <a:rPr lang="cs-CZ" dirty="0">
                <a:highlight>
                  <a:srgbClr val="FF00FF"/>
                </a:highlight>
              </a:rPr>
              <a:t>2% mimo obor </a:t>
            </a:r>
            <a:r>
              <a:rPr lang="cs-CZ" dirty="0"/>
              <a:t>(4)</a:t>
            </a:r>
          </a:p>
          <a:p>
            <a:r>
              <a:rPr lang="cs-CZ" dirty="0"/>
              <a:t>Celkově na trhu </a:t>
            </a:r>
            <a:r>
              <a:rPr lang="cs-CZ" dirty="0" err="1"/>
              <a:t>Eurostat</a:t>
            </a:r>
            <a:r>
              <a:rPr lang="cs-CZ" dirty="0"/>
              <a:t> 7 500 hudebníků</a:t>
            </a:r>
          </a:p>
        </p:txBody>
      </p:sp>
    </p:spTree>
    <p:extLst>
      <p:ext uri="{BB962C8B-B14F-4D97-AF65-F5344CB8AC3E}">
        <p14:creationId xmlns:p14="http://schemas.microsoft.com/office/powerpoint/2010/main" val="90144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4BEB8-D669-4023-8178-4E0CB95F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75789"/>
            <a:ext cx="9720072" cy="1499616"/>
          </a:xfrm>
          <a:solidFill>
            <a:schemeClr val="accent1"/>
          </a:solidFill>
        </p:spPr>
        <p:txBody>
          <a:bodyPr/>
          <a:lstStyle/>
          <a:p>
            <a:r>
              <a:rPr lang="cs-CZ" dirty="0"/>
              <a:t>Kam směřují absolventi VŠ?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F592D7-8897-4ADE-BF1B-21FE245E7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72-87% - zaměstnancem, 35-43% - OSVČ, nezávisle, 31-39% příležitostné DPP</a:t>
            </a:r>
          </a:p>
          <a:p>
            <a:pPr marL="0" indent="0">
              <a:buNone/>
            </a:pPr>
            <a:r>
              <a:rPr lang="cs-CZ" dirty="0"/>
              <a:t>ÚMYSL PO ŠKOLE:</a:t>
            </a:r>
          </a:p>
          <a:p>
            <a:r>
              <a:rPr lang="cs-CZ" dirty="0">
                <a:highlight>
                  <a:srgbClr val="FF00FF"/>
                </a:highlight>
              </a:rPr>
              <a:t>69% - pedagogika (nejvíce ZUŠ – 41%, konzervatoř </a:t>
            </a:r>
            <a:r>
              <a:rPr lang="cs-CZ" dirty="0"/>
              <a:t>– 14%)</a:t>
            </a:r>
          </a:p>
          <a:p>
            <a:r>
              <a:rPr lang="cs-CZ" dirty="0">
                <a:highlight>
                  <a:srgbClr val="FF00FF"/>
                </a:highlight>
              </a:rPr>
              <a:t>24% - orchestr</a:t>
            </a:r>
            <a:r>
              <a:rPr lang="cs-CZ" dirty="0"/>
              <a:t>, event. 16% divadlo.</a:t>
            </a:r>
          </a:p>
          <a:p>
            <a:r>
              <a:rPr lang="cs-CZ" dirty="0"/>
              <a:t>V Ostravě raději v divadle (23%)</a:t>
            </a:r>
          </a:p>
          <a:p>
            <a:r>
              <a:rPr lang="cs-CZ" dirty="0">
                <a:highlight>
                  <a:srgbClr val="FF00FF"/>
                </a:highlight>
              </a:rPr>
              <a:t>Jen 7% nezávisle na „volné noze“</a:t>
            </a:r>
          </a:p>
          <a:p>
            <a:r>
              <a:rPr lang="cs-CZ" dirty="0">
                <a:highlight>
                  <a:srgbClr val="FF00FF"/>
                </a:highlight>
              </a:rPr>
              <a:t>PREFERENCE – 65% - kombinovat zaměstnání a nezávislou činnost</a:t>
            </a:r>
            <a:r>
              <a:rPr lang="cs-CZ" dirty="0"/>
              <a:t>, 30% zaměstnancem, 2% nezávisle, 2% neví.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5837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53214-9AC9-4C3F-A6A4-F526B15BCB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Koncept </a:t>
            </a:r>
            <a:r>
              <a:rPr lang="cs-CZ" dirty="0" err="1"/>
              <a:t>well-beingu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FE1F3AC-5B95-4283-850E-863933E85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319556"/>
            <a:ext cx="4510014" cy="4022725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F75BD6-E967-4EF8-BC02-D410B70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5305"/>
            <a:ext cx="3980252" cy="38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57BAD0-14F5-4DA8-90E4-043D6B2A08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4400" dirty="0"/>
              <a:t>KOMPLEXNÍ/HOLISTICKÝ/STRUKTUROVANÝ PŘÍSTUP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3CA940-7ACA-4D39-A4B9-0ED2B1FCD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Před závorkou: PSYCHOLOGIE nemá „tvrdá data“, je průvodcem (M. Kratochvíl)</a:t>
            </a:r>
          </a:p>
          <a:p>
            <a:pPr marL="0" indent="0">
              <a:buNone/>
            </a:pPr>
            <a:r>
              <a:rPr lang="cs-CZ" dirty="0">
                <a:highlight>
                  <a:srgbClr val="FF00FF"/>
                </a:highlight>
              </a:rPr>
              <a:t> VÝZNAM PRŮBĚŽNÉ ŽIVOTOSPRÁVY A PREVENCE</a:t>
            </a:r>
          </a:p>
          <a:p>
            <a:r>
              <a:rPr lang="cs-CZ" dirty="0"/>
              <a:t>ZÁKLAD – FYZICKÝ POHYB, REKONDICE, STRAVA/NÁPOJE, SPÁNEK (80%)</a:t>
            </a:r>
          </a:p>
          <a:p>
            <a:r>
              <a:rPr lang="cs-CZ" dirty="0"/>
              <a:t>+ PSYCHO – UVOLNĚNÍ!, PŘI STRESU SKRYTOST VNITŘNÍ SÍLY, MYSL – SMYSL</a:t>
            </a:r>
          </a:p>
          <a:p>
            <a:pPr marL="0" indent="0">
              <a:buNone/>
            </a:pPr>
            <a:r>
              <a:rPr lang="cs-CZ" dirty="0"/>
              <a:t>Základní L: studie objednaná EU pro hudebníky :</a:t>
            </a:r>
            <a:r>
              <a:rPr lang="cs-CZ" dirty="0" err="1"/>
              <a:t>Lode</a:t>
            </a:r>
            <a:r>
              <a:rPr lang="cs-CZ" dirty="0"/>
              <a:t> </a:t>
            </a:r>
            <a:r>
              <a:rPr lang="cs-CZ" dirty="0" err="1"/>
              <a:t>Wermeersch</a:t>
            </a:r>
            <a:r>
              <a:rPr lang="cs-CZ" dirty="0"/>
              <a:t> </a:t>
            </a:r>
            <a:r>
              <a:rPr lang="cs-CZ" dirty="0" err="1"/>
              <a:t>adn</a:t>
            </a:r>
            <a:r>
              <a:rPr lang="cs-CZ" dirty="0"/>
              <a:t> kol., , THE HEALTH AND WELLBEING OF PROFESSIONAL MUSICIANS AND MUSIC CREATORS IN THE EU. INSIGHTS FROM RESEARCH FOR POLICY AND PRACTICE, Ku </a:t>
            </a:r>
            <a:r>
              <a:rPr lang="cs-CZ" dirty="0" err="1"/>
              <a:t>Leuven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Institut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and Society, 2024 </a:t>
            </a:r>
          </a:p>
          <a:p>
            <a:pPr marL="0" indent="0">
              <a:buNone/>
            </a:pPr>
            <a:r>
              <a:rPr lang="cs-CZ" dirty="0"/>
              <a:t>THE MUSIC MANAGERS GUIDE TO MENTAL HEALTH, MMF, nedatováno</a:t>
            </a:r>
          </a:p>
          <a:p>
            <a:pPr marL="0" indent="0">
              <a:buNone/>
            </a:pPr>
            <a:r>
              <a:rPr lang="cs-CZ" dirty="0"/>
              <a:t>T. </a:t>
            </a:r>
            <a:r>
              <a:rPr lang="cs-CZ" dirty="0" err="1"/>
              <a:t>Embleton</a:t>
            </a:r>
            <a:r>
              <a:rPr lang="cs-CZ" dirty="0"/>
              <a:t>, B. Jones MENTAL HEALTH, THE YOUNG FREELANCER´S GUIDE TO MENTAL HEALTH AND THE MUSIC INDUSTRY, </a:t>
            </a:r>
            <a:r>
              <a:rPr lang="cs-CZ" dirty="0" err="1"/>
              <a:t>Musicians´Union</a:t>
            </a:r>
            <a:r>
              <a:rPr lang="cs-CZ" dirty="0"/>
              <a:t>, UK, 2020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4455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EF531-8370-4AC1-9844-3E2D8B8B10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témata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D728C5-BDF7-4054-8DA2-D6A812016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Pozor na „výzkumy“ a matoucí metodiky:  viz NUDZ a 40% dětí </a:t>
            </a:r>
            <a:r>
              <a:rPr lang="cs-CZ" b="1" dirty="0">
                <a:highlight>
                  <a:srgbClr val="FF00FF"/>
                </a:highlight>
              </a:rPr>
              <a:t>zkušenost s depresí</a:t>
            </a:r>
          </a:p>
          <a:p>
            <a:r>
              <a:rPr lang="cs-CZ" b="1" dirty="0">
                <a:highlight>
                  <a:srgbClr val="FF00FF"/>
                </a:highlight>
              </a:rPr>
              <a:t>Emoční vyladěnost – integrita – věk - zkušenost</a:t>
            </a:r>
          </a:p>
          <a:p>
            <a:r>
              <a:rPr lang="cs-CZ" dirty="0">
                <a:hlinkClick r:id="rId2"/>
              </a:rPr>
              <a:t>https://www.nudz.cz/media-pr/tiskove-zpravy/narodni-monitoring-dusevniho-zdravi-deti-40-vykazuje-znamky-stredni-az-tezke-deprese-30-uzkosti-odbornici-pripravuji-preventivni-opatreni</a:t>
            </a:r>
            <a:endParaRPr lang="cs-CZ" dirty="0"/>
          </a:p>
          <a:p>
            <a:r>
              <a:rPr lang="cs-CZ" dirty="0" err="1"/>
              <a:t>Musician´s</a:t>
            </a:r>
            <a:r>
              <a:rPr lang="cs-CZ" dirty="0"/>
              <a:t> Union: výzkum UK 2016: 71,1% respondentů „vysokou úroveň úzkosti nebo panických ataků, 68,5% zkušenost s depresí (3x více, než je národní průměr).</a:t>
            </a:r>
          </a:p>
          <a:p>
            <a:r>
              <a:rPr lang="cs-CZ" dirty="0">
                <a:highlight>
                  <a:srgbClr val="FF00FF"/>
                </a:highlight>
              </a:rPr>
              <a:t>Navrhuje témata: </a:t>
            </a:r>
            <a:r>
              <a:rPr lang="cs-CZ" dirty="0" err="1">
                <a:highlight>
                  <a:srgbClr val="FF00FF"/>
                </a:highlight>
              </a:rPr>
              <a:t>sebepéče</a:t>
            </a:r>
            <a:r>
              <a:rPr lang="cs-CZ" dirty="0">
                <a:highlight>
                  <a:srgbClr val="FF00FF"/>
                </a:highlight>
              </a:rPr>
              <a:t>, vyhoření, hranic, podpory, odolnosti, identity, úzkosti, deprese.</a:t>
            </a:r>
          </a:p>
          <a:p>
            <a:r>
              <a:rPr lang="cs-CZ" dirty="0">
                <a:highlight>
                  <a:srgbClr val="FF00FF"/>
                </a:highlight>
              </a:rPr>
              <a:t>Studie pro EU má 21 doporučení pro národní vlády i EU (většina se týká větší pozornosti k tématu, podporu v rámci školství a kulturních institucí – poradenství + finanční dostupnosti).</a:t>
            </a:r>
          </a:p>
        </p:txBody>
      </p:sp>
    </p:spTree>
    <p:extLst>
      <p:ext uri="{BB962C8B-B14F-4D97-AF65-F5344CB8AC3E}">
        <p14:creationId xmlns:p14="http://schemas.microsoft.com/office/powerpoint/2010/main" val="1516535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79DDE-15E4-441C-BF05-F6D12F99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75789"/>
            <a:ext cx="9720072" cy="1499616"/>
          </a:xfrm>
          <a:solidFill>
            <a:srgbClr val="00B0F0"/>
          </a:solidFill>
        </p:spPr>
        <p:txBody>
          <a:bodyPr/>
          <a:lstStyle/>
          <a:p>
            <a:r>
              <a:rPr lang="cs-CZ" dirty="0"/>
              <a:t>Oficiální zdroje </a:t>
            </a:r>
            <a:br>
              <a:rPr lang="cs-CZ" dirty="0"/>
            </a:br>
            <a:r>
              <a:rPr lang="cs-CZ" sz="2800" dirty="0"/>
              <a:t>kriticky k metodice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ED4CD7-E0A4-43A8-8E48-E96176C99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WHO – 5 WELL-BEING INDEX (big data, trend) – Mám dobrou náladu, cítím se klidný a relaxovaný, cítím se aktivní a bdělí, probouzím se svěží a odpočatý, můj každodenní život je naplněn věcmi, které mne zajímají.</a:t>
            </a:r>
          </a:p>
          <a:p>
            <a:pPr marL="0" indent="0">
              <a:buNone/>
            </a:pPr>
            <a:r>
              <a:rPr lang="cs-CZ" dirty="0"/>
              <a:t>NUDZ – doporučení</a:t>
            </a:r>
          </a:p>
          <a:p>
            <a:pPr marL="0" indent="0">
              <a:buNone/>
            </a:pPr>
            <a:r>
              <a:rPr lang="cs-CZ"/>
              <a:t>NESPOKOJENOST JE BĚŽNÁ…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PARTNERSTVÍ PRO VZDĚLÁVÁNÍ 2030+ https://www.wellbeingveskole.cz/pro-skoly/</a:t>
            </a:r>
          </a:p>
          <a:p>
            <a:pPr marL="0" indent="0">
              <a:buNone/>
            </a:pPr>
            <a:r>
              <a:rPr lang="cs-CZ" dirty="0" err="1"/>
              <a:t>Tamsin</a:t>
            </a:r>
            <a:r>
              <a:rPr lang="cs-CZ" dirty="0"/>
              <a:t> </a:t>
            </a:r>
            <a:r>
              <a:rPr lang="cs-CZ" dirty="0" err="1"/>
              <a:t>Embleton</a:t>
            </a:r>
            <a:r>
              <a:rPr lang="cs-CZ" dirty="0"/>
              <a:t>, Ben Jones: THE YOUNG FREELANCER´S GUIDE TO MENTAL HEALTH AND THE MUSIC INDUSTRY, </a:t>
            </a:r>
            <a:r>
              <a:rPr lang="cs-CZ" dirty="0" err="1"/>
              <a:t>Musician´s</a:t>
            </a:r>
            <a:r>
              <a:rPr lang="cs-CZ" dirty="0"/>
              <a:t> Union, UK 2020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https://musiciansunion.org.uk/health-safety-wellbeing/mental-health-and-wellbeing/musicians-wellbeing-guidance-pack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Lode</a:t>
            </a:r>
            <a:r>
              <a:rPr lang="cs-CZ" dirty="0"/>
              <a:t> </a:t>
            </a:r>
            <a:r>
              <a:rPr lang="cs-CZ" dirty="0" err="1"/>
              <a:t>Wermeersch</a:t>
            </a:r>
            <a:r>
              <a:rPr lang="cs-CZ" dirty="0"/>
              <a:t> a kol. THE HEALTH AND WELLBEING OF PROFESSIONAL MUSICANS AND MUSIC CREATORS IN THE EU, </a:t>
            </a:r>
            <a:r>
              <a:rPr lang="cs-CZ" dirty="0" err="1"/>
              <a:t>Insights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and </a:t>
            </a:r>
            <a:r>
              <a:rPr lang="cs-CZ" dirty="0" err="1"/>
              <a:t>practice</a:t>
            </a:r>
            <a:r>
              <a:rPr lang="cs-CZ" dirty="0"/>
              <a:t>, studie pro EU, </a:t>
            </a:r>
            <a:r>
              <a:rPr lang="cs-CZ" dirty="0" err="1"/>
              <a:t>ed</a:t>
            </a:r>
            <a:r>
              <a:rPr lang="cs-CZ" dirty="0"/>
              <a:t>. </a:t>
            </a:r>
            <a:r>
              <a:rPr lang="cs-CZ" dirty="0" err="1"/>
              <a:t>KuLeuven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Institute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and Society, 2023.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643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24123-22E1-4224-8090-1E684592BAE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Slova, slova, slova…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A72B05-BF14-4F4B-8526-90DD12C6A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ighlight>
                  <a:srgbClr val="FF00FF"/>
                </a:highlight>
              </a:rPr>
              <a:t>Příklady sporných metodik, módní termíny</a:t>
            </a:r>
          </a:p>
          <a:p>
            <a:r>
              <a:rPr lang="cs-CZ" dirty="0">
                <a:highlight>
                  <a:srgbClr val="FF00FF"/>
                </a:highlight>
              </a:rPr>
              <a:t>MINDFULNESS</a:t>
            </a:r>
            <a:endParaRPr lang="cs-CZ" dirty="0"/>
          </a:p>
          <a:p>
            <a:r>
              <a:rPr lang="cs-CZ" dirty="0"/>
              <a:t>MIND – rozum, inteligence, duch (spíše SPIRIT)</a:t>
            </a:r>
          </a:p>
          <a:p>
            <a:r>
              <a:rPr lang="cs-CZ" dirty="0"/>
              <a:t>Čeština: </a:t>
            </a:r>
            <a:r>
              <a:rPr lang="cs-CZ" dirty="0" err="1"/>
              <a:t>duchappřítomnost</a:t>
            </a:r>
            <a:r>
              <a:rPr lang="cs-CZ" dirty="0"/>
              <a:t>, všímavost (vnitřní, vnější, soustředění, meditativní)</a:t>
            </a:r>
          </a:p>
          <a:p>
            <a:r>
              <a:rPr lang="cs-CZ" dirty="0"/>
              <a:t>MEDITACE ≠ SOUSTŘEDĚNÍ </a:t>
            </a:r>
          </a:p>
          <a:p>
            <a:r>
              <a:rPr lang="cs-CZ" dirty="0" err="1"/>
              <a:t>Mindfulness</a:t>
            </a:r>
            <a:r>
              <a:rPr lang="cs-CZ" dirty="0"/>
              <a:t>/mozek </a:t>
            </a:r>
            <a:r>
              <a:rPr lang="cs-CZ" dirty="0" err="1"/>
              <a:t>scan</a:t>
            </a:r>
            <a:r>
              <a:rPr lang="cs-CZ" dirty="0"/>
              <a:t>: Dominika Grygarová</a:t>
            </a:r>
          </a:p>
          <a:p>
            <a:r>
              <a:rPr lang="cs-CZ" dirty="0"/>
              <a:t>„korelát </a:t>
            </a:r>
            <a:r>
              <a:rPr lang="cs-CZ" dirty="0" err="1"/>
              <a:t>mindfulness</a:t>
            </a:r>
            <a:r>
              <a:rPr lang="cs-CZ" dirty="0"/>
              <a:t> je v silnějším zapojení centrální exekutivní sítě a nižším zapojení „default mode network“. Je to přesně tak, že název </a:t>
            </a:r>
            <a:r>
              <a:rPr lang="cs-CZ" dirty="0" err="1"/>
              <a:t>Mindfulness</a:t>
            </a:r>
            <a:r>
              <a:rPr lang="cs-CZ" dirty="0"/>
              <a:t> je pravý opak toho, co by měla všímavost dělat.“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4995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B42F8-DD5D-40E0-8CBB-655B1DE4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Grand </a:t>
            </a:r>
            <a:r>
              <a:rPr lang="cs-CZ" sz="3600" dirty="0" err="1"/>
              <a:t>défi</a:t>
            </a:r>
            <a:r>
              <a:rPr lang="cs-CZ" sz="3600" dirty="0"/>
              <a:t> /velká výzva – </a:t>
            </a:r>
            <a:r>
              <a:rPr lang="cs-CZ" sz="3600" dirty="0" err="1"/>
              <a:t>nicolas</a:t>
            </a:r>
            <a:r>
              <a:rPr lang="cs-CZ" sz="3600" dirty="0"/>
              <a:t> </a:t>
            </a:r>
            <a:r>
              <a:rPr lang="cs-CZ" sz="3600" dirty="0" err="1"/>
              <a:t>lavarenne</a:t>
            </a:r>
            <a:endParaRPr lang="cs-CZ" sz="36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09CCC4-024E-4DC2-8301-5B29E7653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23" y="1621894"/>
            <a:ext cx="5601232" cy="5601232"/>
          </a:xfrm>
        </p:spPr>
      </p:pic>
    </p:spTree>
    <p:extLst>
      <p:ext uri="{BB962C8B-B14F-4D97-AF65-F5344CB8AC3E}">
        <p14:creationId xmlns:p14="http://schemas.microsoft.com/office/powerpoint/2010/main" val="3696247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2324F-51CF-466A-9F47-FBFDFEED9E6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FLOW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C88DC9-EE8C-40FD-A7B6-7591D1771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cs-CZ" sz="3200" dirty="0"/>
              <a:t>mozek vypíná PFC (</a:t>
            </a:r>
            <a:r>
              <a:rPr lang="cs-CZ" sz="3200" dirty="0" err="1"/>
              <a:t>prefrontal</a:t>
            </a:r>
            <a:r>
              <a:rPr lang="cs-CZ" sz="3200" dirty="0"/>
              <a:t> </a:t>
            </a:r>
            <a:r>
              <a:rPr lang="cs-CZ" sz="3200" dirty="0" err="1"/>
              <a:t>cortex</a:t>
            </a:r>
            <a:r>
              <a:rPr lang="cs-CZ" sz="3200" dirty="0"/>
              <a:t>), který je zodpovědný za vnímání času, toho vnitřního kritika v nás a naši osobnost. Díky tomuto vypnutí se stává, že je najednou vše snadné a máme nepřerušenou pozornost, jelikož nás náš vnitřní kritik neustále nezastavuje.</a:t>
            </a:r>
          </a:p>
          <a:p>
            <a:pPr fontAlgn="base"/>
            <a:r>
              <a:rPr lang="cs-CZ" sz="3200" dirty="0"/>
              <a:t>Odevzdání se „</a:t>
            </a:r>
            <a:r>
              <a:rPr lang="cs-CZ" sz="3200" dirty="0" err="1"/>
              <a:t>flow</a:t>
            </a:r>
            <a:r>
              <a:rPr lang="cs-CZ" sz="3200" dirty="0"/>
              <a:t>“ – koreluje s odevzdáním se „vyšší moudrosti, Bohu, modlitbě apod.)</a:t>
            </a:r>
          </a:p>
          <a:p>
            <a:pPr fontAlgn="base"/>
            <a:r>
              <a:rPr lang="cs-CZ" sz="3200" dirty="0"/>
              <a:t>PSYCHOSOMATIKA: Doporučení -  využití podvědomí a „moudrosti těla“ (kývání, vlastní poloha hlasu, koordinační cvičení…) </a:t>
            </a:r>
          </a:p>
          <a:p>
            <a:pPr fontAlgn="base"/>
            <a:r>
              <a:rPr lang="cs-CZ" sz="3200" dirty="0"/>
              <a:t>Tréma – KDYŽ trénink, TAK zajímá mne to, dělá mi to radost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6024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A7C8E-5E65-4263-A6D8-BEF337E1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highlight>
                  <a:srgbClr val="FF00FF"/>
                </a:highlight>
              </a:rPr>
              <a:t>Wellbeing</a:t>
            </a:r>
            <a:r>
              <a:rPr lang="cs-CZ" dirty="0">
                <a:highlight>
                  <a:srgbClr val="FF00FF"/>
                </a:highlight>
              </a:rPr>
              <a:t> - Štěstí?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5A0D133-5338-42D2-82BE-09619D79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Sebesledování</a:t>
            </a:r>
            <a:r>
              <a:rPr lang="cs-CZ" dirty="0"/>
              <a:t> a vyhodnocování pocitu štěstí nevede ke štěstí (Martin Kratochvíl)</a:t>
            </a:r>
          </a:p>
          <a:p>
            <a:r>
              <a:rPr lang="cs-CZ" dirty="0"/>
              <a:t>(viz pokus plošného sledování studentů v UK) </a:t>
            </a:r>
          </a:p>
          <a:p>
            <a:pPr marL="0" indent="0">
              <a:buNone/>
            </a:pPr>
            <a:r>
              <a:rPr lang="cs-CZ" dirty="0"/>
              <a:t> in:  Kritika obsese „štěstí“ L: Edgar </a:t>
            </a:r>
            <a:r>
              <a:rPr lang="cs-CZ" dirty="0" err="1"/>
              <a:t>Cabanas</a:t>
            </a:r>
            <a:r>
              <a:rPr lang="cs-CZ" dirty="0"/>
              <a:t>, Eva </a:t>
            </a:r>
            <a:r>
              <a:rPr lang="cs-CZ" dirty="0" err="1"/>
              <a:t>Illouz</a:t>
            </a:r>
            <a:r>
              <a:rPr lang="cs-CZ" dirty="0"/>
              <a:t>: MANUFACTURING HAPPY CITIZENS,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Science and </a:t>
            </a:r>
            <a:r>
              <a:rPr lang="cs-CZ" dirty="0" err="1"/>
              <a:t>Industry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Happiness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Lives</a:t>
            </a:r>
            <a:r>
              <a:rPr lang="cs-CZ" dirty="0"/>
              <a:t>, </a:t>
            </a:r>
          </a:p>
          <a:p>
            <a:r>
              <a:rPr lang="cs-CZ" dirty="0"/>
              <a:t>angl.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 2019.</a:t>
            </a:r>
          </a:p>
          <a:p>
            <a:r>
              <a:rPr lang="cs-CZ" dirty="0"/>
              <a:t>Pavel Kolář: Posilování stresem, cesta k odolnosti (oslabení komfortem – očkování stresem)</a:t>
            </a:r>
          </a:p>
          <a:p>
            <a:r>
              <a:rPr lang="cs-CZ" dirty="0"/>
              <a:t>VŠE můžeme přehnat…</a:t>
            </a:r>
          </a:p>
          <a:p>
            <a:r>
              <a:rPr lang="cs-CZ" dirty="0"/>
              <a:t>Strategická otázka: PROČ si to komplikovat?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56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49F19-5E76-4DE7-A951-22876D74F6C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RESISTENCE/</a:t>
            </a:r>
            <a:r>
              <a:rPr lang="cs-CZ" dirty="0" err="1"/>
              <a:t>PResilience</a:t>
            </a:r>
            <a:r>
              <a:rPr lang="cs-CZ" dirty="0"/>
              <a:t> – vnější/vnitřní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3007BD-D45D-4DE2-B2E9-DE14D2275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ODOLNOST/PRUŽNOST – </a:t>
            </a:r>
            <a:r>
              <a:rPr lang="cs-CZ" dirty="0">
                <a:highlight>
                  <a:srgbClr val="FF00FF"/>
                </a:highlight>
              </a:rPr>
              <a:t>VNĚJŠÍ SYSTÉMOVÁ </a:t>
            </a:r>
            <a:r>
              <a:rPr lang="cs-CZ" dirty="0"/>
              <a:t>pro krizové situace</a:t>
            </a:r>
          </a:p>
          <a:p>
            <a:r>
              <a:rPr lang="cs-CZ" dirty="0"/>
              <a:t>- viz STATUS UMĚLCE: </a:t>
            </a:r>
          </a:p>
          <a:p>
            <a:r>
              <a:rPr lang="cs-CZ" dirty="0"/>
              <a:t>- podpora finanční, legislativní, soc. služeb z úrovně státu/kraje/města</a:t>
            </a:r>
          </a:p>
          <a:p>
            <a:r>
              <a:rPr lang="cs-CZ" dirty="0"/>
              <a:t>(např. stipendia, daňové úlevy, výhodné půjčky, speciální služby, dostupná rehabilitační péče)</a:t>
            </a:r>
          </a:p>
          <a:p>
            <a:r>
              <a:rPr lang="cs-CZ" dirty="0"/>
              <a:t>- podpora z úrovně veřejného sektoru (dostupné poradenství, svépomoc, </a:t>
            </a:r>
            <a:r>
              <a:rPr lang="cs-CZ" dirty="0" err="1"/>
              <a:t>hithit</a:t>
            </a:r>
            <a:endParaRPr lang="cs-CZ" dirty="0"/>
          </a:p>
          <a:p>
            <a:r>
              <a:rPr lang="cs-CZ" dirty="0"/>
              <a:t>(vzdělávání, svépomocné sociální služby)</a:t>
            </a:r>
          </a:p>
          <a:p>
            <a:r>
              <a:rPr lang="cs-CZ" dirty="0"/>
              <a:t>- podpora z úrovně školství (co poskytnou za podporu školy během studia)</a:t>
            </a:r>
          </a:p>
          <a:p>
            <a:r>
              <a:rPr lang="cs-CZ" dirty="0"/>
              <a:t>(psychologické, psychosomatické a pracovní poradenství, dostupná fyzioterapie)</a:t>
            </a:r>
          </a:p>
        </p:txBody>
      </p:sp>
    </p:spTree>
    <p:extLst>
      <p:ext uri="{BB962C8B-B14F-4D97-AF65-F5344CB8AC3E}">
        <p14:creationId xmlns:p14="http://schemas.microsoft.com/office/powerpoint/2010/main" val="2097097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DDDA2-18DC-418B-BD96-ECEC90BE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75789"/>
            <a:ext cx="9720072" cy="1499616"/>
          </a:xfrm>
          <a:solidFill>
            <a:srgbClr val="00B0F0"/>
          </a:solidFill>
        </p:spPr>
        <p:txBody>
          <a:bodyPr/>
          <a:lstStyle/>
          <a:p>
            <a:r>
              <a:rPr lang="cs-CZ" dirty="0"/>
              <a:t>RESISTENCE/RESILIENCE - vnitřní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D40C8B-4A8C-45BB-B559-27B248812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PODSTATNÉ FAKTORY (psycholožka Anna  S. </a:t>
            </a:r>
            <a:r>
              <a:rPr lang="cs-CZ" dirty="0" err="1"/>
              <a:t>Masten</a:t>
            </a:r>
            <a:r>
              <a:rPr lang="cs-CZ" dirty="0"/>
              <a:t>, PhD):</a:t>
            </a:r>
          </a:p>
          <a:p>
            <a:r>
              <a:rPr lang="cs-CZ" dirty="0"/>
              <a:t>- samostatnost, sebekontrola, podpůrné sebevědomí (pozn.)</a:t>
            </a:r>
          </a:p>
          <a:p>
            <a:r>
              <a:rPr lang="cs-CZ" dirty="0"/>
              <a:t>- podpora rodiny, přátel, jasná pravidla, respekt, pocit sounáležitosti</a:t>
            </a:r>
          </a:p>
          <a:p>
            <a:r>
              <a:rPr lang="cs-CZ" dirty="0"/>
              <a:t>- komunitní a kulturní život, možnost vzdělání a dostupná práce</a:t>
            </a:r>
          </a:p>
          <a:p>
            <a:r>
              <a:rPr lang="cs-CZ" dirty="0"/>
              <a:t>PRÁCE SE STRESEM (co je skryto za /v bazální míře stresu?)</a:t>
            </a:r>
          </a:p>
          <a:p>
            <a:r>
              <a:rPr lang="cs-CZ" dirty="0"/>
              <a:t>S čím mohu dělat něco sám (svépomoc), s čím odborník</a:t>
            </a:r>
          </a:p>
          <a:p>
            <a:r>
              <a:rPr lang="cs-CZ" dirty="0"/>
              <a:t> - kompenzace zátěže</a:t>
            </a:r>
          </a:p>
          <a:p>
            <a:r>
              <a:rPr lang="cs-CZ" dirty="0"/>
              <a:t>-  priority (pozn.)</a:t>
            </a:r>
          </a:p>
        </p:txBody>
      </p:sp>
    </p:spTree>
    <p:extLst>
      <p:ext uri="{BB962C8B-B14F-4D97-AF65-F5344CB8AC3E}">
        <p14:creationId xmlns:p14="http://schemas.microsoft.com/office/powerpoint/2010/main" val="3534747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DDEAE-0AAC-43AD-BEFD-BEDC16CD18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Výsledky dotazníkového šetření stručně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1B8236-F872-4935-A9F7-64E4C61F0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Více než 300 respondentů konzervatoří (dále probíhá) v rámci DKRVO/IDU L. Dohnalová ve spolupráci s Asociací konzervatoří ČR.</a:t>
            </a:r>
          </a:p>
          <a:p>
            <a:r>
              <a:rPr lang="cs-CZ" dirty="0"/>
              <a:t>JE TŘEBA SE VĚNOVAT:</a:t>
            </a:r>
          </a:p>
          <a:p>
            <a:r>
              <a:rPr lang="cs-CZ" dirty="0"/>
              <a:t>Tématu trémy, </a:t>
            </a:r>
            <a:r>
              <a:rPr lang="cs-CZ" dirty="0" err="1"/>
              <a:t>selfmanagementu</a:t>
            </a:r>
            <a:r>
              <a:rPr lang="cs-CZ" dirty="0"/>
              <a:t> a </a:t>
            </a:r>
            <a:r>
              <a:rPr lang="cs-CZ" dirty="0" err="1"/>
              <a:t>koučinku</a:t>
            </a:r>
            <a:r>
              <a:rPr lang="cs-CZ" dirty="0"/>
              <a:t> (správná volba kariéry a „druhé“ doplňkové kariéry.</a:t>
            </a:r>
          </a:p>
          <a:p>
            <a:r>
              <a:rPr lang="cs-CZ" dirty="0"/>
              <a:t>Podpory ve školách.</a:t>
            </a:r>
          </a:p>
        </p:txBody>
      </p:sp>
    </p:spTree>
    <p:extLst>
      <p:ext uri="{BB962C8B-B14F-4D97-AF65-F5344CB8AC3E}">
        <p14:creationId xmlns:p14="http://schemas.microsoft.com/office/powerpoint/2010/main" val="556293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9D942-2E63-4C1B-8DA7-6BA2B29D3CA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ZDE DISKUSE - DOTAZY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CDFEA7-EAB0-4D57-B9C7-40B05554A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POMÁHÁ VÁM? </a:t>
            </a:r>
          </a:p>
          <a:p>
            <a:r>
              <a:rPr lang="cs-CZ" dirty="0"/>
              <a:t>DŮLEŽITÉ VLASTNOSTI, POSTOJE, AKTIVITY…</a:t>
            </a:r>
          </a:p>
        </p:txBody>
      </p:sp>
    </p:spTree>
    <p:extLst>
      <p:ext uri="{BB962C8B-B14F-4D97-AF65-F5344CB8AC3E}">
        <p14:creationId xmlns:p14="http://schemas.microsoft.com/office/powerpoint/2010/main" val="1273598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2ECA2-5E33-45D2-B0DD-284E5FD93FB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doporučení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04588E-A0E0-4282-B04C-2F3BD54D8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highlight>
                  <a:srgbClr val="FF00FF"/>
                </a:highlight>
              </a:rPr>
              <a:t>ŽIVOTOSPRÁVA,</a:t>
            </a:r>
            <a:r>
              <a:rPr lang="cs-CZ" dirty="0"/>
              <a:t> ale zároveň princip Carla ROGERSE – nejít chronicky „proti sobě“</a:t>
            </a:r>
          </a:p>
          <a:p>
            <a:r>
              <a:rPr lang="cs-CZ" dirty="0"/>
              <a:t>Vše se dá PŘEHÁNĚT…“Jed není o látce, ale o množství“ (</a:t>
            </a:r>
            <a:r>
              <a:rPr lang="cs-CZ" dirty="0" err="1"/>
              <a:t>Paracelsus</a:t>
            </a:r>
            <a:r>
              <a:rPr lang="cs-CZ" dirty="0"/>
              <a:t>)</a:t>
            </a:r>
          </a:p>
          <a:p>
            <a:r>
              <a:rPr lang="cs-CZ" dirty="0">
                <a:highlight>
                  <a:srgbClr val="FF00FF"/>
                </a:highlight>
              </a:rPr>
              <a:t>ROVNOVÁHA/VYROVNÁVÁNÍ </a:t>
            </a:r>
            <a:r>
              <a:rPr lang="cs-CZ" dirty="0"/>
              <a:t>mezi:</a:t>
            </a:r>
          </a:p>
          <a:p>
            <a:r>
              <a:rPr lang="cs-CZ" dirty="0"/>
              <a:t> - POHODOU A TRÉNINKEM ODOLNOSTI (</a:t>
            </a:r>
            <a:r>
              <a:rPr lang="cs-CZ" dirty="0" err="1"/>
              <a:t>wellbeing</a:t>
            </a:r>
            <a:r>
              <a:rPr lang="cs-CZ" dirty="0"/>
              <a:t>-resistence/</a:t>
            </a:r>
            <a:r>
              <a:rPr lang="cs-CZ" dirty="0" err="1"/>
              <a:t>resilience</a:t>
            </a:r>
            <a:r>
              <a:rPr lang="cs-CZ" dirty="0"/>
              <a:t>) – př. terapeut Martin Zikmund, sportovní kouč Marián Jelínek…“odřezávat nejprve malé větve starostí“ (</a:t>
            </a:r>
            <a:r>
              <a:rPr lang="cs-CZ" dirty="0" err="1"/>
              <a:t>Peale</a:t>
            </a:r>
            <a:r>
              <a:rPr lang="cs-CZ" dirty="0"/>
              <a:t>)</a:t>
            </a:r>
          </a:p>
          <a:p>
            <a:r>
              <a:rPr lang="cs-CZ" dirty="0"/>
              <a:t>-  VÝKONEM a PROŽÍVÁNÍM / PODAŘILO (ukončený úkol) a POVEDLO (kultivace dovednosti), psycholog Jan Svoboda.</a:t>
            </a:r>
          </a:p>
          <a:p>
            <a:r>
              <a:rPr lang="cs-CZ" dirty="0"/>
              <a:t>Využívat k „prožívání“ i krátké časové momenty, „prostoje“ </a:t>
            </a:r>
          </a:p>
          <a:p>
            <a:r>
              <a:rPr lang="cs-CZ" dirty="0"/>
              <a:t>(relaxace, meditace, modlitba, fantazie…)</a:t>
            </a:r>
          </a:p>
          <a:p>
            <a:r>
              <a:rPr lang="cs-CZ" dirty="0">
                <a:highlight>
                  <a:srgbClr val="FF00FF"/>
                </a:highlight>
              </a:rPr>
              <a:t>VLASTNOSTI –</a:t>
            </a:r>
            <a:r>
              <a:rPr lang="cs-CZ" dirty="0"/>
              <a:t> UVOLNĚNOST/ZPOMALENÍ V RYTMU,  ZVĚDAVOST/FLEXIBILITA/RISKOVÁNÍ, DŮSLEDNOST/RIGIDITA, DISCIPLINA/ÚZKOST, SUNDAT „RUKSAK SEBELÍTOSTI“…</a:t>
            </a:r>
          </a:p>
        </p:txBody>
      </p:sp>
    </p:spTree>
    <p:extLst>
      <p:ext uri="{BB962C8B-B14F-4D97-AF65-F5344CB8AC3E}">
        <p14:creationId xmlns:p14="http://schemas.microsoft.com/office/powerpoint/2010/main" val="2197241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8702CA-0394-4BE4-B5D4-63D0C5175B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doporučení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C16C67-7FEB-40DF-B294-56166B99A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ighlight>
                  <a:srgbClr val="FF00FF"/>
                </a:highlight>
              </a:rPr>
              <a:t>PSYCHOSOMATIKA</a:t>
            </a:r>
          </a:p>
          <a:p>
            <a:pPr marL="0" indent="0">
              <a:buNone/>
            </a:pPr>
            <a:r>
              <a:rPr lang="cs-CZ" sz="2800" dirty="0"/>
              <a:t>Otázka ne, jestli, ale jak moc kterého faktoru </a:t>
            </a:r>
            <a:r>
              <a:rPr lang="cs-CZ" dirty="0"/>
              <a:t>(MUDr. </a:t>
            </a:r>
            <a:r>
              <a:rPr lang="cs-CZ" dirty="0" err="1"/>
              <a:t>Flanders</a:t>
            </a:r>
            <a:r>
              <a:rPr lang="cs-CZ" dirty="0"/>
              <a:t> </a:t>
            </a:r>
            <a:r>
              <a:rPr lang="cs-CZ" dirty="0" err="1"/>
              <a:t>Dunbar</a:t>
            </a:r>
            <a:r>
              <a:rPr lang="cs-CZ" dirty="0"/>
              <a:t>)</a:t>
            </a:r>
          </a:p>
          <a:p>
            <a:r>
              <a:rPr lang="cs-CZ" sz="2800" dirty="0"/>
              <a:t>Doporučení seberegulace:</a:t>
            </a:r>
          </a:p>
          <a:p>
            <a:r>
              <a:rPr lang="cs-CZ" sz="2800" dirty="0"/>
              <a:t>Nechat hudbu spontánně procházet celým tělem (propojení v mozku, podpora paměti, autenticity vyjádření prožitku)</a:t>
            </a:r>
          </a:p>
          <a:p>
            <a:r>
              <a:rPr lang="cs-CZ" sz="2800" dirty="0"/>
              <a:t>Rezonance vlastním hlasem</a:t>
            </a:r>
          </a:p>
          <a:p>
            <a:r>
              <a:rPr lang="cs-CZ" sz="2800" dirty="0"/>
              <a:t>Houpání – spontánní kývání a vyrovnání – mozkové hemisféry.</a:t>
            </a:r>
          </a:p>
        </p:txBody>
      </p:sp>
    </p:spTree>
    <p:extLst>
      <p:ext uri="{BB962C8B-B14F-4D97-AF65-F5344CB8AC3E}">
        <p14:creationId xmlns:p14="http://schemas.microsoft.com/office/powerpoint/2010/main" val="1936622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ACF28-70B7-4676-A0E6-7E8E7A2C76B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 err="1"/>
              <a:t>SEBEpéče</a:t>
            </a:r>
            <a:r>
              <a:rPr lang="cs-CZ" dirty="0"/>
              <a:t> - doporučení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D96E64-4503-44C9-A7AF-BCE0C400D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Lépe, než „chci být </a:t>
            </a:r>
            <a:r>
              <a:rPr lang="cs-CZ" dirty="0" err="1"/>
              <a:t>štastný</a:t>
            </a:r>
            <a:r>
              <a:rPr lang="cs-CZ" dirty="0"/>
              <a:t>“ zvolit „ učit se </a:t>
            </a:r>
            <a:r>
              <a:rPr lang="cs-CZ" dirty="0">
                <a:highlight>
                  <a:srgbClr val="FF00FF"/>
                </a:highlight>
              </a:rPr>
              <a:t>SPOLEHNOUT NA SEBE </a:t>
            </a:r>
            <a:r>
              <a:rPr lang="cs-CZ" dirty="0"/>
              <a:t>v jakékoli situaci a DĚLAT SI TO v rámci možností HEZKÉ (Martin Kratochvíl)</a:t>
            </a:r>
          </a:p>
          <a:p>
            <a:r>
              <a:rPr lang="cs-CZ" dirty="0"/>
              <a:t>Každý den </a:t>
            </a:r>
            <a:r>
              <a:rPr lang="cs-CZ" dirty="0">
                <a:highlight>
                  <a:srgbClr val="FF00FF"/>
                </a:highlight>
              </a:rPr>
              <a:t>NĚCO MALÉHO DOKONČIT</a:t>
            </a:r>
            <a:r>
              <a:rPr lang="cs-CZ" dirty="0"/>
              <a:t>. Když se zastavím, tak vědomě využiji ke kontrastu (kontemplaci, relaxaci, pohybu) . Malý krok odhalí další možnosti…</a:t>
            </a:r>
          </a:p>
          <a:p>
            <a:r>
              <a:rPr lang="cs-CZ" dirty="0"/>
              <a:t>Všimnout si </a:t>
            </a:r>
            <a:r>
              <a:rPr lang="cs-CZ" dirty="0">
                <a:highlight>
                  <a:srgbClr val="FF00FF"/>
                </a:highlight>
              </a:rPr>
              <a:t>SEBEPODRÝVAJÍCÍCH</a:t>
            </a:r>
            <a:r>
              <a:rPr lang="cs-CZ" dirty="0"/>
              <a:t> myšlenek A </a:t>
            </a:r>
            <a:r>
              <a:rPr lang="cs-CZ" dirty="0">
                <a:highlight>
                  <a:srgbClr val="FF00FF"/>
                </a:highlight>
              </a:rPr>
              <a:t>NAHRADIT JE ZA PŘIJATELNĚ POZITIVNĚJŠÍ </a:t>
            </a:r>
            <a:r>
              <a:rPr lang="cs-CZ" dirty="0"/>
              <a:t>(Stanislav Kratochvíl), trénink možný, objektivizace stínové části žoviálním pojmenováním  (kouč Martin Jelínek)</a:t>
            </a:r>
          </a:p>
          <a:p>
            <a:r>
              <a:rPr lang="cs-CZ" dirty="0">
                <a:highlight>
                  <a:srgbClr val="FF00FF"/>
                </a:highlight>
              </a:rPr>
              <a:t>Když VÝKON, tak se zájmem</a:t>
            </a:r>
            <a:r>
              <a:rPr lang="cs-CZ" dirty="0"/>
              <a:t>, zvědavostí (mám to rád) (Martin Jelínek)</a:t>
            </a:r>
          </a:p>
          <a:p>
            <a:r>
              <a:rPr lang="cs-CZ" dirty="0">
                <a:highlight>
                  <a:srgbClr val="FF00FF"/>
                </a:highlight>
              </a:rPr>
              <a:t>VZTAHY, POZITIVNÍ JEDNÁNÍ S LIDMI </a:t>
            </a:r>
            <a:r>
              <a:rPr lang="cs-CZ" dirty="0"/>
              <a:t>(nechat mluvit, a pak komentovat, napojit se)</a:t>
            </a:r>
          </a:p>
          <a:p>
            <a:r>
              <a:rPr lang="cs-CZ" dirty="0">
                <a:highlight>
                  <a:srgbClr val="FF00FF"/>
                </a:highlight>
              </a:rPr>
              <a:t>ČÍST, POSLOUCHAT </a:t>
            </a:r>
            <a:r>
              <a:rPr lang="cs-CZ" dirty="0"/>
              <a:t>– nechat se inspirovat rozmanitými zdroji.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3408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F0054-030A-4D49-9D42-1528BA2C1A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 err="1"/>
              <a:t>Sebepéče</a:t>
            </a:r>
            <a:r>
              <a:rPr lang="cs-CZ" dirty="0"/>
              <a:t> - doporučení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F1D770-2311-4E63-95DD-4092B48EA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dirty="0"/>
              <a:t>MUDr. Kristina </a:t>
            </a:r>
            <a:r>
              <a:rPr lang="cs-CZ" sz="2800" dirty="0" err="1"/>
              <a:t>Höschlová</a:t>
            </a:r>
            <a:r>
              <a:rPr lang="cs-CZ" sz="2800" dirty="0"/>
              <a:t>:</a:t>
            </a:r>
          </a:p>
          <a:p>
            <a:r>
              <a:rPr lang="cs-CZ" sz="2800" dirty="0">
                <a:highlight>
                  <a:srgbClr val="FF00FF"/>
                </a:highlight>
              </a:rPr>
              <a:t>3 zásadní věci:</a:t>
            </a:r>
          </a:p>
          <a:p>
            <a:r>
              <a:rPr lang="cs-CZ" sz="2800" dirty="0"/>
              <a:t>1/ vnímavost vůči vlastnímu tělu a signálům psychiky</a:t>
            </a:r>
          </a:p>
          <a:p>
            <a:r>
              <a:rPr lang="cs-CZ" sz="2800" dirty="0"/>
              <a:t>2/ humor</a:t>
            </a:r>
          </a:p>
          <a:p>
            <a:r>
              <a:rPr lang="cs-CZ" sz="2800" dirty="0"/>
              <a:t>3/ odvaha žít</a:t>
            </a:r>
          </a:p>
          <a:p>
            <a:r>
              <a:rPr lang="cs-CZ" sz="2800" dirty="0"/>
              <a:t>PS: Lidé mimo náš kulturní okruh dokážou přežít devastující zranění, mají jiné psychické nastavení, a tím i vitalitu.</a:t>
            </a:r>
          </a:p>
          <a:p>
            <a:r>
              <a:rPr lang="cs-CZ" sz="2800" dirty="0" err="1">
                <a:highlight>
                  <a:srgbClr val="FF00FF"/>
                </a:highlight>
              </a:rPr>
              <a:t>Pozn</a:t>
            </a:r>
            <a:r>
              <a:rPr lang="cs-CZ" sz="2800" dirty="0">
                <a:highlight>
                  <a:srgbClr val="FF00FF"/>
                </a:highlight>
              </a:rPr>
              <a:t>: LD: Poznat, co je „moje“ a co je „zrcadlení</a:t>
            </a:r>
            <a:r>
              <a:rPr lang="cs-CZ" sz="2800" dirty="0"/>
              <a:t>“ (zrcadlící neurony)</a:t>
            </a:r>
          </a:p>
          <a:p>
            <a:r>
              <a:rPr lang="cs-CZ" sz="2800" dirty="0"/>
              <a:t>Zapisovat si pozitivní položky stavu (objektivizující revize)</a:t>
            </a:r>
          </a:p>
        </p:txBody>
      </p:sp>
    </p:spTree>
    <p:extLst>
      <p:ext uri="{BB962C8B-B14F-4D97-AF65-F5344CB8AC3E}">
        <p14:creationId xmlns:p14="http://schemas.microsoft.com/office/powerpoint/2010/main" val="224957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EF6BC-0AAD-4F03-A6EE-B93557A2150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PROČ „SEBEREFLEXE A PÉČE O KONDICI?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4BF7C5-04D9-494A-9855-4F05D480C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</a:pPr>
            <a:endParaRPr lang="cs-CZ" sz="2400" b="1" dirty="0"/>
          </a:p>
          <a:p>
            <a:pPr marL="0" indent="0">
              <a:buNone/>
            </a:pPr>
            <a:r>
              <a:rPr lang="cs-CZ" sz="2800" b="1" dirty="0"/>
              <a:t>NÁROKY PROFESE NA PSYCHOSOMATIKU</a:t>
            </a:r>
            <a:r>
              <a:rPr lang="cs-CZ" sz="2800" dirty="0"/>
              <a:t>:</a:t>
            </a:r>
          </a:p>
          <a:p>
            <a:pPr marL="0" indent="0">
              <a:buNone/>
            </a:pPr>
            <a:r>
              <a:rPr lang="cs-CZ" sz="2800" dirty="0"/>
              <a:t>1/ jednostranná fyzická zátěž s potřebou kompenzace (př.)</a:t>
            </a:r>
          </a:p>
          <a:p>
            <a:pPr marL="0" indent="0">
              <a:buNone/>
            </a:pPr>
            <a:r>
              <a:rPr lang="cs-CZ" sz="2800" dirty="0"/>
              <a:t>2/ nepravidelnost životosprávy, mobilita, různé prostředí</a:t>
            </a:r>
          </a:p>
          <a:p>
            <a:pPr marL="0" indent="0">
              <a:buNone/>
            </a:pPr>
            <a:r>
              <a:rPr lang="cs-CZ" sz="2800" dirty="0"/>
              <a:t>3/ nejistota a nepravidelnost výdělku: hodinová přezaměstnanost/ekonomická podzaměstnanost</a:t>
            </a:r>
          </a:p>
          <a:p>
            <a:pPr marL="0" indent="0">
              <a:buNone/>
            </a:pPr>
            <a:r>
              <a:rPr lang="cs-CZ" sz="2800" dirty="0"/>
              <a:t>4/ logistika – sladění různých projektů a případně profese</a:t>
            </a:r>
          </a:p>
          <a:p>
            <a:pPr marL="0" indent="0">
              <a:buNone/>
            </a:pPr>
            <a:r>
              <a:rPr lang="cs-CZ" sz="2800" dirty="0"/>
              <a:t>5/ sladění osobního života s profesí</a:t>
            </a:r>
          </a:p>
          <a:p>
            <a:pPr marL="0" indent="0">
              <a:buNone/>
            </a:pPr>
            <a:r>
              <a:rPr lang="cs-CZ" sz="2800" dirty="0"/>
              <a:t>6/ nedostatek finančně dostupné podpory v oblasti produkce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59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A6F05-ADC4-4074-9894-9FA5B43F1D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DOPORUČENÍ AUTOŘI/TERAPEUTI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9B7997-A6F7-4E67-903C-BAE6AD08A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Stanislav Kratochvíl:  Jak žít s neurózou. TED </a:t>
            </a:r>
            <a:r>
              <a:rPr lang="cs-CZ" dirty="0">
                <a:hlinkClick r:id="rId2"/>
              </a:rPr>
              <a:t>https://www.youtube.com/watch?v=g7eMd0cuVcU</a:t>
            </a:r>
            <a:r>
              <a:rPr lang="cs-CZ" dirty="0"/>
              <a:t>. Publikace Portál, Praha 2000</a:t>
            </a:r>
          </a:p>
          <a:p>
            <a:r>
              <a:rPr lang="cs-CZ" dirty="0"/>
              <a:t>Velká zkušenost, nadhled, psychoterapeut, humor</a:t>
            </a:r>
          </a:p>
          <a:p>
            <a:r>
              <a:rPr lang="cs-CZ" dirty="0" err="1"/>
              <a:t>Radkin</a:t>
            </a:r>
            <a:r>
              <a:rPr lang="cs-CZ" dirty="0"/>
              <a:t> Honzák: Psychosomatická prvouka, Vyšehrad 2017</a:t>
            </a:r>
          </a:p>
          <a:p>
            <a:r>
              <a:rPr lang="cs-CZ" dirty="0"/>
              <a:t>                       Strach, tréma, úzkost a jak je zvládat, </a:t>
            </a:r>
            <a:r>
              <a:rPr lang="cs-CZ" dirty="0" err="1"/>
              <a:t>Maxdorf</a:t>
            </a:r>
            <a:r>
              <a:rPr lang="cs-CZ" dirty="0"/>
              <a:t>, Praha 1995</a:t>
            </a:r>
          </a:p>
          <a:p>
            <a:r>
              <a:rPr lang="cs-CZ" dirty="0"/>
              <a:t>                       Strach a úzkost a jak na ně, Vyšehrad, Praha 2023</a:t>
            </a:r>
          </a:p>
          <a:p>
            <a:r>
              <a:rPr lang="cs-CZ" dirty="0"/>
              <a:t>Jan Svoboda: Jak omezit vtíravé myšlenky a zlepšit kvalitu života, J. </a:t>
            </a:r>
            <a:r>
              <a:rPr lang="cs-CZ" dirty="0" err="1"/>
              <a:t>Livingston</a:t>
            </a:r>
            <a:r>
              <a:rPr lang="cs-CZ" dirty="0"/>
              <a:t>, 2024</a:t>
            </a:r>
          </a:p>
          <a:p>
            <a:r>
              <a:rPr lang="cs-CZ" dirty="0"/>
              <a:t>Pavel Kolář: Posilování stresem. Cesta k odolnosti, </a:t>
            </a:r>
            <a:r>
              <a:rPr lang="cs-CZ" dirty="0" err="1"/>
              <a:t>Europedia</a:t>
            </a:r>
            <a:r>
              <a:rPr lang="cs-CZ" dirty="0"/>
              <a:t> Group, 2021</a:t>
            </a:r>
          </a:p>
          <a:p>
            <a:r>
              <a:rPr lang="cs-CZ" dirty="0"/>
              <a:t>Fyziologický terapeut (psychosomatika) oslabování komfortem/očkování stresem</a:t>
            </a:r>
          </a:p>
          <a:p>
            <a:r>
              <a:rPr lang="cs-CZ" dirty="0"/>
              <a:t>Sb. Odolnost, pružnost, </a:t>
            </a:r>
            <a:r>
              <a:rPr lang="cs-CZ" dirty="0" err="1"/>
              <a:t>resilience</a:t>
            </a:r>
            <a:r>
              <a:rPr lang="cs-CZ" dirty="0"/>
              <a:t>, </a:t>
            </a:r>
            <a:r>
              <a:rPr lang="cs-CZ" dirty="0" err="1"/>
              <a:t>ed</a:t>
            </a:r>
            <a:r>
              <a:rPr lang="cs-CZ" dirty="0"/>
              <a:t>. </a:t>
            </a:r>
            <a:r>
              <a:rPr lang="cs-CZ" dirty="0" err="1"/>
              <a:t>Premakultura</a:t>
            </a:r>
            <a:r>
              <a:rPr lang="cs-CZ" dirty="0"/>
              <a:t> 20, 2024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8446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180E1-4AA7-4CE4-8EC6-18F428ADA82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Doporučené zdroje - </a:t>
            </a:r>
            <a:r>
              <a:rPr lang="cs-CZ" dirty="0" err="1"/>
              <a:t>youtube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DF6683-2F0F-4CA9-A56D-9B1CFFB71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cs-CZ" dirty="0"/>
          </a:p>
          <a:p>
            <a:r>
              <a:rPr lang="cs-CZ" sz="7400" dirty="0"/>
              <a:t>Martin Zikmund: Poruchy osobnosti, terapie, psychologie</a:t>
            </a:r>
          </a:p>
          <a:p>
            <a:r>
              <a:rPr lang="cs-CZ" sz="7400" dirty="0">
                <a:hlinkClick r:id="rId2"/>
              </a:rPr>
              <a:t>https://www.youtube.com/watch?v=g7eMd0cuVcU</a:t>
            </a:r>
            <a:endParaRPr lang="cs-CZ" sz="7400" dirty="0"/>
          </a:p>
          <a:p>
            <a:r>
              <a:rPr lang="cs-CZ" sz="7400" dirty="0"/>
              <a:t>Mladý, vzdělaný, zkušený</a:t>
            </a:r>
          </a:p>
          <a:p>
            <a:r>
              <a:rPr lang="cs-CZ" sz="7400" dirty="0"/>
              <a:t>Jiří Horáček (NUDZ) na různá témata např. Jak přemoci depresi</a:t>
            </a:r>
          </a:p>
          <a:p>
            <a:r>
              <a:rPr lang="cs-CZ" sz="7400" dirty="0">
                <a:hlinkClick r:id="rId3"/>
              </a:rPr>
              <a:t>https://www.youtube.com/watch?v=NkgdLVc24k0&amp;t=156s</a:t>
            </a:r>
            <a:endParaRPr lang="cs-CZ" sz="7400" dirty="0"/>
          </a:p>
          <a:p>
            <a:r>
              <a:rPr lang="cs-CZ" sz="7400" dirty="0"/>
              <a:t> Jiří Horáček: Jak trauma ovlivňuje mozek a prožitek vlastní existence </a:t>
            </a:r>
          </a:p>
          <a:p>
            <a:r>
              <a:rPr lang="cs-CZ" sz="7400" dirty="0"/>
              <a:t>(disociace – amygdaly od kognice, nedošlo k abreakci, </a:t>
            </a:r>
            <a:r>
              <a:rPr lang="cs-CZ" sz="7400" dirty="0" err="1"/>
              <a:t>arousal</a:t>
            </a:r>
            <a:r>
              <a:rPr lang="cs-CZ" sz="7400"/>
              <a:t>)</a:t>
            </a:r>
            <a:endParaRPr lang="cs-CZ" sz="7400" dirty="0"/>
          </a:p>
          <a:p>
            <a:r>
              <a:rPr lang="cs-CZ" sz="7400" dirty="0">
                <a:hlinkClick r:id="rId4"/>
              </a:rPr>
              <a:t>https://www.youtube.com/watch?v=09-gY2XKQps&amp;t=380s</a:t>
            </a:r>
            <a:endParaRPr lang="cs-CZ" sz="7400" dirty="0"/>
          </a:p>
          <a:p>
            <a:r>
              <a:rPr lang="cs-CZ" sz="7400" dirty="0"/>
              <a:t>Radek Ptáček: Jak najíst spokojenost každý den, bez ohledu na životní okolnosti</a:t>
            </a:r>
          </a:p>
          <a:p>
            <a:r>
              <a:rPr lang="cs-CZ" sz="7400" dirty="0">
                <a:hlinkClick r:id="rId5"/>
              </a:rPr>
              <a:t>https://www.youtube.com/watch?v=kiBwhpqZMbg&amp;t=1723s</a:t>
            </a:r>
            <a:endParaRPr lang="cs-CZ" sz="7400" dirty="0"/>
          </a:p>
          <a:p>
            <a:endParaRPr lang="cs-CZ" sz="7400" dirty="0"/>
          </a:p>
          <a:p>
            <a:endParaRPr lang="cs-CZ" sz="7400" dirty="0"/>
          </a:p>
          <a:p>
            <a:endParaRPr lang="cs-CZ" dirty="0"/>
          </a:p>
          <a:p>
            <a:r>
              <a:rPr lang="cs-CZ" dirty="0"/>
              <a:t>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604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053D2-CB7A-42BB-B3BB-4BBC8B71D3B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Doporučené 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118387-3C54-4B05-85A5-3B3FE0445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MUDr. Kristina </a:t>
            </a:r>
            <a:r>
              <a:rPr lang="cs-CZ" dirty="0" err="1"/>
              <a:t>Höschlová</a:t>
            </a:r>
            <a:r>
              <a:rPr lang="cs-CZ" dirty="0"/>
              <a:t>  </a:t>
            </a:r>
            <a:r>
              <a:rPr lang="cs-CZ" dirty="0">
                <a:hlinkClick r:id="rId2"/>
              </a:rPr>
              <a:t>https://www.youtube.com/watch?v=06jUrTGFsw4</a:t>
            </a:r>
            <a:endParaRPr lang="cs-CZ" dirty="0"/>
          </a:p>
          <a:p>
            <a:r>
              <a:rPr lang="cs-CZ" dirty="0"/>
              <a:t>Lékařka, záchranářka, válečné oblasti</a:t>
            </a:r>
          </a:p>
          <a:p>
            <a:r>
              <a:rPr lang="cs-CZ" dirty="0"/>
              <a:t>Marek Herman </a:t>
            </a:r>
            <a:r>
              <a:rPr lang="cs-CZ" dirty="0">
                <a:hlinkClick r:id="rId3"/>
              </a:rPr>
              <a:t>https://www.youtube.com/watch?v=IWtqMeYD_dQ</a:t>
            </a:r>
            <a:endParaRPr lang="cs-CZ" dirty="0"/>
          </a:p>
          <a:p>
            <a:r>
              <a:rPr lang="cs-CZ" dirty="0"/>
              <a:t>Pedagog, lektor, spisovatel: Ochutnávka selského rozumu. </a:t>
            </a:r>
          </a:p>
          <a:p>
            <a:r>
              <a:rPr lang="cs-CZ" dirty="0"/>
              <a:t>Filosofie (mimo akademické prostředí)</a:t>
            </a:r>
          </a:p>
          <a:p>
            <a:r>
              <a:rPr lang="cs-CZ" dirty="0"/>
              <a:t>Anna </a:t>
            </a:r>
            <a:r>
              <a:rPr lang="cs-CZ" dirty="0" err="1"/>
              <a:t>Hogenová</a:t>
            </a:r>
            <a:r>
              <a:rPr lang="cs-CZ" dirty="0"/>
              <a:t>, </a:t>
            </a:r>
          </a:p>
          <a:p>
            <a:r>
              <a:rPr lang="cs-CZ" dirty="0"/>
              <a:t>Tereza Matějčková (Pravda neexistuje?) </a:t>
            </a:r>
            <a:r>
              <a:rPr lang="cs-CZ"/>
              <a:t>forendors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9171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0917F-EE90-4831-AC59-6396AE26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5156DC-0E29-4E70-BEEA-1EB314FD8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lenka.dohnalova@idu.cz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+420 603 584 218,</a:t>
            </a:r>
          </a:p>
          <a:p>
            <a:pPr marL="0" indent="0">
              <a:buNone/>
            </a:pPr>
            <a:r>
              <a:rPr lang="cs-CZ" dirty="0"/>
              <a:t>Institut </a:t>
            </a:r>
            <a:r>
              <a:rPr lang="cs-CZ" dirty="0" err="1"/>
              <a:t>umění-Divadelní</a:t>
            </a:r>
            <a:r>
              <a:rPr lang="cs-CZ" dirty="0"/>
              <a:t> </a:t>
            </a:r>
            <a:r>
              <a:rPr lang="cs-CZ"/>
              <a:t>ústav, Česká </a:t>
            </a:r>
            <a:r>
              <a:rPr lang="cs-CZ" dirty="0"/>
              <a:t>hudební rada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www.chr-cmc.org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35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4AA04-0325-4F37-AE62-907857AE05C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Potenciál hudby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7BA807-9BB9-438F-BEF1-0C9B5424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0" y="1715677"/>
            <a:ext cx="9594131" cy="5071622"/>
          </a:xfrm>
        </p:spPr>
        <p:txBody>
          <a:bodyPr>
            <a:normAutofit fontScale="77500" lnSpcReduction="20000"/>
          </a:bodyPr>
          <a:lstStyle/>
          <a:p>
            <a:endParaRPr lang="cs-CZ" b="1" dirty="0">
              <a:highlight>
                <a:srgbClr val="FFFF00"/>
              </a:highlight>
            </a:endParaRPr>
          </a:p>
          <a:p>
            <a:r>
              <a:rPr lang="cs-CZ" sz="3400" dirty="0"/>
              <a:t>PLUS: Předmět činností: umění, hudba</a:t>
            </a:r>
          </a:p>
          <a:p>
            <a:r>
              <a:rPr lang="cs-CZ" sz="3400" dirty="0">
                <a:highlight>
                  <a:srgbClr val="FF00FF"/>
                </a:highlight>
              </a:rPr>
              <a:t>Mez. výzkum</a:t>
            </a:r>
            <a:r>
              <a:rPr lang="cs-CZ" sz="3400" dirty="0"/>
              <a:t>: hudebníci oceňují možnost sebepoznání, sebevyjádření, feedbacku publika. (</a:t>
            </a:r>
            <a:r>
              <a:rPr lang="cs-CZ" sz="2400" dirty="0"/>
              <a:t>bazální potřeba i u dětí</a:t>
            </a:r>
            <a:r>
              <a:rPr lang="cs-CZ" sz="3400" dirty="0"/>
              <a:t>)</a:t>
            </a:r>
          </a:p>
          <a:p>
            <a:r>
              <a:rPr lang="cs-CZ" sz="3400" dirty="0">
                <a:highlight>
                  <a:srgbClr val="FF00FF"/>
                </a:highlight>
              </a:rPr>
              <a:t>Statistika užívání hudby u současné populace</a:t>
            </a:r>
            <a:r>
              <a:rPr lang="cs-CZ" sz="3400" dirty="0"/>
              <a:t>:</a:t>
            </a:r>
          </a:p>
          <a:p>
            <a:pPr marL="0" indent="0">
              <a:buNone/>
            </a:pPr>
            <a:r>
              <a:rPr lang="cs-CZ" sz="3400" dirty="0"/>
              <a:t> (potenciální příležitost)</a:t>
            </a:r>
          </a:p>
          <a:p>
            <a:pPr marL="0" indent="0">
              <a:buNone/>
            </a:pPr>
            <a:r>
              <a:rPr lang="cs-CZ" sz="3600" dirty="0"/>
              <a:t>86% poslech při práci,  28% pro zlepšení nálady, 59% při relaxaci, 64% pro vytvoření atmosféry, 65% pro snížení stresu a úzkosti, 73% při sportu, zejména běhu, 42% pro zvýšení energie, 68% pro reminiscenci minulosti, 56% jako </a:t>
            </a:r>
            <a:r>
              <a:rPr lang="cs-CZ" sz="3600" dirty="0" err="1"/>
              <a:t>izolans</a:t>
            </a:r>
            <a:r>
              <a:rPr lang="cs-CZ" sz="3600" dirty="0"/>
              <a:t> proti okolí. Kombinace funkcí. https://worldmetrics.org/listening-to-music-statistics/ </a:t>
            </a:r>
          </a:p>
          <a:p>
            <a:pPr marL="0" indent="0">
              <a:buNone/>
            </a:pPr>
            <a:r>
              <a:rPr lang="cs-CZ" sz="3600" dirty="0"/>
              <a:t> </a:t>
            </a:r>
          </a:p>
          <a:p>
            <a:endParaRPr lang="cs-CZ" sz="3400" dirty="0"/>
          </a:p>
          <a:p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805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66FC4-6D49-438E-AA17-04B4CA2B69F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dirty="0"/>
              <a:t>„</a:t>
            </a:r>
            <a:r>
              <a:rPr lang="cs-CZ" dirty="0" err="1"/>
              <a:t>neuronální</a:t>
            </a:r>
            <a:r>
              <a:rPr lang="cs-CZ" dirty="0"/>
              <a:t> symfonie“ mozku</a:t>
            </a:r>
            <a:br>
              <a:rPr lang="cs-CZ" dirty="0"/>
            </a:br>
            <a:r>
              <a:rPr lang="cs-CZ" sz="3100" dirty="0"/>
              <a:t>E. </a:t>
            </a:r>
            <a:r>
              <a:rPr lang="cs-CZ" sz="3100" dirty="0" err="1"/>
              <a:t>Bigand</a:t>
            </a:r>
            <a:r>
              <a:rPr lang="cs-CZ" sz="3100" dirty="0"/>
              <a:t>, B. </a:t>
            </a:r>
            <a:r>
              <a:rPr lang="cs-CZ" sz="3100" dirty="0" err="1"/>
              <a:t>Tilmann</a:t>
            </a:r>
            <a:r>
              <a:rPr lang="cs-CZ" sz="3100" dirty="0"/>
              <a:t>: La </a:t>
            </a:r>
            <a:r>
              <a:rPr lang="cs-CZ" sz="3100" dirty="0" err="1"/>
              <a:t>symphonie</a:t>
            </a:r>
            <a:r>
              <a:rPr lang="cs-CZ" sz="3100" dirty="0"/>
              <a:t> </a:t>
            </a:r>
            <a:r>
              <a:rPr lang="cs-CZ" sz="3100" dirty="0" err="1"/>
              <a:t>neuronale</a:t>
            </a:r>
            <a:endParaRPr lang="cs-CZ" sz="31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D0F5CC7-6D85-4238-B15B-CCC0AB865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8" y="2084832"/>
            <a:ext cx="5363633" cy="40227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621517-20D7-4381-85FD-53B95E9A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24" y="2084832"/>
            <a:ext cx="5363634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6F04B-B64C-4733-8E6D-85DB4DF0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75789"/>
            <a:ext cx="9720072" cy="1499616"/>
          </a:xfrm>
          <a:solidFill>
            <a:srgbClr val="00B0F0"/>
          </a:solidFill>
        </p:spPr>
        <p:txBody>
          <a:bodyPr/>
          <a:lstStyle/>
          <a:p>
            <a:r>
              <a:rPr lang="cs-CZ" dirty="0"/>
              <a:t>Potenciál hudby</a:t>
            </a:r>
            <a:br>
              <a:rPr lang="cs-CZ" dirty="0"/>
            </a:br>
            <a:r>
              <a:rPr lang="cs-CZ" sz="2400" dirty="0"/>
              <a:t>umění, soucit, askeze (Schopenhauer)</a:t>
            </a:r>
          </a:p>
        </p:txBody>
      </p:sp>
      <p:pic>
        <p:nvPicPr>
          <p:cNvPr id="4" name="Baby boy hypnotized by street violinist">
            <a:hlinkClick r:id="" action="ppaction://media"/>
            <a:extLst>
              <a:ext uri="{FF2B5EF4-FFF2-40B4-BE49-F238E27FC236}">
                <a16:creationId xmlns:a16="http://schemas.microsoft.com/office/drawing/2014/main" id="{63D6DD38-0762-4CC7-BA35-7F6839C3AC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2975" y="2286000"/>
            <a:ext cx="2262188" cy="4022725"/>
          </a:xfrm>
        </p:spPr>
      </p:pic>
    </p:spTree>
    <p:extLst>
      <p:ext uri="{BB962C8B-B14F-4D97-AF65-F5344CB8AC3E}">
        <p14:creationId xmlns:p14="http://schemas.microsoft.com/office/powerpoint/2010/main" val="357220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C099A-BF29-4F09-AC9D-7A701E5C945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Potenciál hudby – </a:t>
            </a:r>
            <a:r>
              <a:rPr lang="cs-CZ" sz="2400" dirty="0"/>
              <a:t>rekondice, rehabilitace, doplňující profese</a:t>
            </a:r>
          </a:p>
        </p:txBody>
      </p:sp>
      <p:pic>
        <p:nvPicPr>
          <p:cNvPr id="4" name="tanec">
            <a:hlinkClick r:id="" action="ppaction://media"/>
            <a:extLst>
              <a:ext uri="{FF2B5EF4-FFF2-40B4-BE49-F238E27FC236}">
                <a16:creationId xmlns:a16="http://schemas.microsoft.com/office/drawing/2014/main" id="{F4753131-1162-4B0A-859B-B0E9C8D145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2259486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234747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0EC9C-0082-4FAE-AAAE-0FA2888B41D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Výhody umělecké profese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A09D1D1-09BF-4D94-9CD2-53AEEE4DA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69" y="2164280"/>
            <a:ext cx="4736510" cy="4144446"/>
          </a:xfrm>
        </p:spPr>
      </p:pic>
    </p:spTree>
    <p:extLst>
      <p:ext uri="{BB962C8B-B14F-4D97-AF65-F5344CB8AC3E}">
        <p14:creationId xmlns:p14="http://schemas.microsoft.com/office/powerpoint/2010/main" val="378950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F7894-FC82-41E8-A616-F27E186A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75789"/>
            <a:ext cx="9720072" cy="1499616"/>
          </a:xfrm>
          <a:solidFill>
            <a:srgbClr val="00B0F0"/>
          </a:solidFill>
        </p:spPr>
        <p:txBody>
          <a:bodyPr/>
          <a:lstStyle/>
          <a:p>
            <a:r>
              <a:rPr lang="cs-CZ" dirty="0"/>
              <a:t>Posun charakteru EU A GB pracovního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3A6D98-D49E-436E-A149-2F993FA9F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800" dirty="0"/>
              <a:t>Zdroj: L. Dohnalová, L. Pešl Šilerová: Uplatnitelnost umělců na trhu práce v oboru klasické hudby</a:t>
            </a:r>
          </a:p>
          <a:p>
            <a:r>
              <a:rPr lang="cs-CZ" sz="2800" dirty="0">
                <a:hlinkClick r:id="rId2"/>
              </a:rPr>
              <a:t>https://www.idu.cz/cs/o-nas/veda-a-vyzkum/vedeckovyzkumne-projekty/4563-uplatnitelnost-umelcu-na-trhu-prace-v-oboru-klasicke-hudby-v-kontextu-eu</a:t>
            </a:r>
            <a:endParaRPr lang="cs-CZ" sz="2800" dirty="0"/>
          </a:p>
          <a:p>
            <a:endParaRPr lang="cs-CZ" sz="2800" dirty="0"/>
          </a:p>
          <a:p>
            <a:pPr marL="0" indent="0">
              <a:buNone/>
            </a:pPr>
            <a:r>
              <a:rPr lang="cs-CZ" sz="2800" dirty="0">
                <a:highlight>
                  <a:srgbClr val="FF00FF"/>
                </a:highlight>
              </a:rPr>
              <a:t>Absolventi konzervatoří i uměleckých VŠ v ČR </a:t>
            </a:r>
            <a:r>
              <a:rPr lang="cs-CZ" sz="2800" dirty="0"/>
              <a:t>– nízký zájem o převahu „nezávislosti“ mezi 2 – 7% (2022)</a:t>
            </a:r>
          </a:p>
          <a:p>
            <a:r>
              <a:rPr lang="cs-CZ" sz="2800" dirty="0">
                <a:highlight>
                  <a:srgbClr val="FF00FF"/>
                </a:highlight>
              </a:rPr>
              <a:t>Německo: </a:t>
            </a:r>
          </a:p>
          <a:p>
            <a:r>
              <a:rPr lang="cs-CZ" sz="2800" dirty="0"/>
              <a:t>Pouze 23% získalo stálou pracovní pozici jako hráč orchestru (ale 77% studentů mělo tento záměr). 58% je nezávislých (ale jen 17% to mělo v úmyslu) 41, 4% pracuje jako učitelé hudby (15% mělo ten záměr). (2020)</a:t>
            </a:r>
          </a:p>
          <a:p>
            <a:r>
              <a:rPr lang="cs-CZ" sz="2800" dirty="0">
                <a:highlight>
                  <a:srgbClr val="FF00FF"/>
                </a:highlight>
              </a:rPr>
              <a:t>GB</a:t>
            </a:r>
            <a:r>
              <a:rPr lang="cs-CZ" sz="2800" dirty="0"/>
              <a:t> Křehký sektor </a:t>
            </a:r>
          </a:p>
          <a:p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6382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1632</TotalTime>
  <Words>2499</Words>
  <Application>Microsoft Office PowerPoint</Application>
  <PresentationFormat>Širokoúhlá obrazovka</PresentationFormat>
  <Paragraphs>220</Paragraphs>
  <Slides>33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Tw Cen MT</vt:lpstr>
      <vt:lpstr>Tw Cen MT Condensed</vt:lpstr>
      <vt:lpstr>Wingdings</vt:lpstr>
      <vt:lpstr>Wingdings 3</vt:lpstr>
      <vt:lpstr>Integrál</vt:lpstr>
      <vt:lpstr>Subjektivní předpoklady a dopady UPLATNITELNOSTi NA TRHU PRÁCE </vt:lpstr>
      <vt:lpstr>Grand défi /velká výzva – nicolas lavarenne</vt:lpstr>
      <vt:lpstr>PROČ „SEBEREFLEXE A PÉČE O KONDICI?</vt:lpstr>
      <vt:lpstr>Potenciál hudby</vt:lpstr>
      <vt:lpstr>„neuronální symfonie“ mozku E. Bigand, B. Tilmann: La symphonie neuronale</vt:lpstr>
      <vt:lpstr>Potenciál hudby umění, soucit, askeze (Schopenhauer)</vt:lpstr>
      <vt:lpstr>Potenciál hudby – rekondice, rehabilitace, doplňující profese</vt:lpstr>
      <vt:lpstr>Výhody umělecké profese </vt:lpstr>
      <vt:lpstr>Posun charakteru EU A GB pracovního trhu</vt:lpstr>
      <vt:lpstr>Posun pracovního trhu - eu</vt:lpstr>
      <vt:lpstr>Posun mez. pracovního trhu -  skladatelé</vt:lpstr>
      <vt:lpstr>STATUS UMĚLCE</vt:lpstr>
      <vt:lpstr>Kam směřují absolventi konzervatoří v čr</vt:lpstr>
      <vt:lpstr>Kam směřují absolventi VŠ?</vt:lpstr>
      <vt:lpstr>Koncept well-beingu</vt:lpstr>
      <vt:lpstr>KOMPLEXNÍ/HOLISTICKÝ/STRUKTUROVANÝ PŘÍSTUP</vt:lpstr>
      <vt:lpstr>témata</vt:lpstr>
      <vt:lpstr>Oficiální zdroje  kriticky k metodice</vt:lpstr>
      <vt:lpstr>Slova, slova, slova…</vt:lpstr>
      <vt:lpstr>FLOW</vt:lpstr>
      <vt:lpstr>Wellbeing - Štěstí?</vt:lpstr>
      <vt:lpstr>RESISTENCE/PResilience – vnější/vnitřní</vt:lpstr>
      <vt:lpstr>RESISTENCE/RESILIENCE - vnitřní</vt:lpstr>
      <vt:lpstr>Výsledky dotazníkového šetření stručně</vt:lpstr>
      <vt:lpstr>ZDE DISKUSE - DOTAZY</vt:lpstr>
      <vt:lpstr>doporučení</vt:lpstr>
      <vt:lpstr>doporučení</vt:lpstr>
      <vt:lpstr>SEBEpéče - doporučení</vt:lpstr>
      <vt:lpstr>Sebepéče - doporučení</vt:lpstr>
      <vt:lpstr>DOPORUČENÍ AUTOŘI/TERAPEUTI</vt:lpstr>
      <vt:lpstr>Doporučené zdroje - youtube</vt:lpstr>
      <vt:lpstr>Doporučené zdroje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UPLATNITELNOST NA TRHU PRÁCE</dc:title>
  <dc:creator>Lenka Dohnalová</dc:creator>
  <cp:lastModifiedBy>Dohnalová Lenka</cp:lastModifiedBy>
  <cp:revision>201</cp:revision>
  <dcterms:created xsi:type="dcterms:W3CDTF">2023-03-13T15:18:49Z</dcterms:created>
  <dcterms:modified xsi:type="dcterms:W3CDTF">2024-11-08T14:21:10Z</dcterms:modified>
</cp:coreProperties>
</file>