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55" r:id="rId1"/>
  </p:sldMasterIdLst>
  <p:sldIdLst>
    <p:sldId id="381" r:id="rId2"/>
    <p:sldId id="322" r:id="rId3"/>
    <p:sldId id="355" r:id="rId4"/>
    <p:sldId id="356" r:id="rId5"/>
    <p:sldId id="357" r:id="rId6"/>
    <p:sldId id="358" r:id="rId7"/>
    <p:sldId id="359" r:id="rId8"/>
    <p:sldId id="364" r:id="rId9"/>
    <p:sldId id="360" r:id="rId10"/>
    <p:sldId id="372" r:id="rId11"/>
    <p:sldId id="373" r:id="rId12"/>
    <p:sldId id="378" r:id="rId13"/>
    <p:sldId id="375" r:id="rId14"/>
    <p:sldId id="361" r:id="rId15"/>
    <p:sldId id="376" r:id="rId16"/>
    <p:sldId id="377" r:id="rId17"/>
    <p:sldId id="374" r:id="rId18"/>
    <p:sldId id="363" r:id="rId19"/>
    <p:sldId id="362" r:id="rId20"/>
    <p:sldId id="380" r:id="rId21"/>
    <p:sldId id="379" r:id="rId22"/>
    <p:sldId id="365" r:id="rId23"/>
    <p:sldId id="371" r:id="rId24"/>
    <p:sldId id="366" r:id="rId25"/>
    <p:sldId id="367" r:id="rId26"/>
    <p:sldId id="352" r:id="rId27"/>
    <p:sldId id="370" r:id="rId28"/>
    <p:sldId id="369" r:id="rId29"/>
    <p:sldId id="30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ka Dohnalová" initials="LD" lastIdx="2" clrIdx="0">
    <p:extLst>
      <p:ext uri="{19B8F6BF-5375-455C-9EA6-DF929625EA0E}">
        <p15:presenceInfo xmlns:p15="http://schemas.microsoft.com/office/powerpoint/2012/main" userId="Lenka Dohnal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4" autoAdjust="0"/>
    <p:restoredTop sz="94660"/>
  </p:normalViewPr>
  <p:slideViewPr>
    <p:cSldViewPr snapToGrid="0">
      <p:cViewPr varScale="1">
        <p:scale>
          <a:sx n="68" d="100"/>
          <a:sy n="68" d="100"/>
        </p:scale>
        <p:origin x="7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C47E8A2D-71B2-4D2B-A860-96E48E36E044}" type="datetimeFigureOut">
              <a:rPr lang="cs-CZ" smtClean="0"/>
              <a:t>12.07.2024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4AEB4F-3F3F-45F3-8576-41F96B468DF3}"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0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E8A2D-71B2-4D2B-A860-96E48E36E044}" type="datetimeFigureOut">
              <a:rPr lang="cs-CZ" smtClean="0"/>
              <a:t>12.07.2024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4AEB4F-3F3F-45F3-8576-41F96B468DF3}" type="slidenum">
              <a:rPr lang="cs-CZ" smtClean="0"/>
              <a:t>‹#›</a:t>
            </a:fld>
            <a:endParaRPr lang="cs-CZ"/>
          </a:p>
        </p:txBody>
      </p:sp>
    </p:spTree>
    <p:extLst>
      <p:ext uri="{BB962C8B-B14F-4D97-AF65-F5344CB8AC3E}">
        <p14:creationId xmlns:p14="http://schemas.microsoft.com/office/powerpoint/2010/main" val="77739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E8A2D-71B2-4D2B-A860-96E48E36E044}" type="datetimeFigureOut">
              <a:rPr lang="cs-CZ" smtClean="0"/>
              <a:t>12.07.2024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4AEB4F-3F3F-45F3-8576-41F96B468DF3}" type="slidenum">
              <a:rPr lang="cs-CZ" smtClean="0"/>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80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E8A2D-71B2-4D2B-A860-96E48E36E044}" type="datetimeFigureOut">
              <a:rPr lang="cs-CZ" smtClean="0"/>
              <a:t>12.07.2024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4AEB4F-3F3F-45F3-8576-41F96B468DF3}" type="slidenum">
              <a:rPr lang="cs-CZ" smtClean="0"/>
              <a:t>‹#›</a:t>
            </a:fld>
            <a:endParaRPr lang="cs-CZ"/>
          </a:p>
        </p:txBody>
      </p:sp>
    </p:spTree>
    <p:extLst>
      <p:ext uri="{BB962C8B-B14F-4D97-AF65-F5344CB8AC3E}">
        <p14:creationId xmlns:p14="http://schemas.microsoft.com/office/powerpoint/2010/main" val="77190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47E8A2D-71B2-4D2B-A860-96E48E36E044}" type="datetimeFigureOut">
              <a:rPr lang="cs-CZ" smtClean="0"/>
              <a:t>12.07.2024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4AEB4F-3F3F-45F3-8576-41F96B468DF3}"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66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7E8A2D-71B2-4D2B-A860-96E48E36E044}" type="datetimeFigureOut">
              <a:rPr lang="cs-CZ" smtClean="0"/>
              <a:t>12.07.2024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14AEB4F-3F3F-45F3-8576-41F96B468DF3}" type="slidenum">
              <a:rPr lang="cs-CZ" smtClean="0"/>
              <a:t>‹#›</a:t>
            </a:fld>
            <a:endParaRPr lang="cs-CZ"/>
          </a:p>
        </p:txBody>
      </p:sp>
    </p:spTree>
    <p:extLst>
      <p:ext uri="{BB962C8B-B14F-4D97-AF65-F5344CB8AC3E}">
        <p14:creationId xmlns:p14="http://schemas.microsoft.com/office/powerpoint/2010/main" val="35797030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Upravte styly předlohy textu.</a:t>
            </a:r>
          </a:p>
        </p:txBody>
      </p:sp>
      <p:sp>
        <p:nvSpPr>
          <p:cNvPr id="6" name="Content Placeholder 5"/>
          <p:cNvSpPr>
            <a:spLocks noGrp="1"/>
          </p:cNvSpPr>
          <p:nvPr>
            <p:ph sz="quarter" idx="4"/>
          </p:nvPr>
        </p:nvSpPr>
        <p:spPr>
          <a:xfrm>
            <a:off x="599088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7E8A2D-71B2-4D2B-A860-96E48E36E044}" type="datetimeFigureOut">
              <a:rPr lang="cs-CZ" smtClean="0"/>
              <a:t>12.07.2024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14AEB4F-3F3F-45F3-8576-41F96B468DF3}" type="slidenum">
              <a:rPr lang="cs-CZ" smtClean="0"/>
              <a:t>‹#›</a:t>
            </a:fld>
            <a:endParaRPr lang="cs-CZ"/>
          </a:p>
        </p:txBody>
      </p:sp>
    </p:spTree>
    <p:extLst>
      <p:ext uri="{BB962C8B-B14F-4D97-AF65-F5344CB8AC3E}">
        <p14:creationId xmlns:p14="http://schemas.microsoft.com/office/powerpoint/2010/main" val="34076723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7E8A2D-71B2-4D2B-A860-96E48E36E044}" type="datetimeFigureOut">
              <a:rPr lang="cs-CZ" smtClean="0"/>
              <a:t>12.07.2024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14AEB4F-3F3F-45F3-8576-41F96B468DF3}" type="slidenum">
              <a:rPr lang="cs-CZ" smtClean="0"/>
              <a:t>‹#›</a:t>
            </a:fld>
            <a:endParaRPr lang="cs-CZ"/>
          </a:p>
        </p:txBody>
      </p:sp>
    </p:spTree>
    <p:extLst>
      <p:ext uri="{BB962C8B-B14F-4D97-AF65-F5344CB8AC3E}">
        <p14:creationId xmlns:p14="http://schemas.microsoft.com/office/powerpoint/2010/main" val="272992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E8A2D-71B2-4D2B-A860-96E48E36E044}" type="datetimeFigureOut">
              <a:rPr lang="cs-CZ" smtClean="0"/>
              <a:t>12.07.2024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14AEB4F-3F3F-45F3-8576-41F96B468DF3}" type="slidenum">
              <a:rPr lang="cs-CZ" smtClean="0"/>
              <a:t>‹#›</a:t>
            </a:fld>
            <a:endParaRPr lang="cs-CZ"/>
          </a:p>
        </p:txBody>
      </p:sp>
    </p:spTree>
    <p:extLst>
      <p:ext uri="{BB962C8B-B14F-4D97-AF65-F5344CB8AC3E}">
        <p14:creationId xmlns:p14="http://schemas.microsoft.com/office/powerpoint/2010/main" val="149459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C47E8A2D-71B2-4D2B-A860-96E48E36E044}" type="datetimeFigureOut">
              <a:rPr lang="cs-CZ" smtClean="0"/>
              <a:t>12.07.2024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14AEB4F-3F3F-45F3-8576-41F96B468DF3}" type="slidenum">
              <a:rPr lang="cs-CZ" smtClean="0"/>
              <a:t>‹#›</a:t>
            </a:fld>
            <a:endParaRPr lang="cs-CZ"/>
          </a:p>
        </p:txBody>
      </p:sp>
    </p:spTree>
    <p:extLst>
      <p:ext uri="{BB962C8B-B14F-4D97-AF65-F5344CB8AC3E}">
        <p14:creationId xmlns:p14="http://schemas.microsoft.com/office/powerpoint/2010/main" val="21587801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C47E8A2D-71B2-4D2B-A860-96E48E36E044}" type="datetimeFigureOut">
              <a:rPr lang="cs-CZ" smtClean="0"/>
              <a:t>12.07.2024</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4AEB4F-3F3F-45F3-8576-41F96B468DF3}"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1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47E8A2D-71B2-4D2B-A860-96E48E36E044}" type="datetimeFigureOut">
              <a:rPr lang="cs-CZ" smtClean="0"/>
              <a:t>12.07.2024</a:t>
            </a:fld>
            <a:endParaRPr lang="cs-C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14AEB4F-3F3F-45F3-8576-41F96B468DF3}" type="slidenum">
              <a:rPr lang="cs-CZ" smtClean="0"/>
              <a:t>‹#›</a:t>
            </a:fld>
            <a:endParaRPr lang="cs-CZ"/>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604977"/>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fif"/><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youtube.com/watch?v=1x11nd1Ft-4&amp;t=1723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youtube.com/watch?app=desktop&amp;v=FKZWNH5awMw"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f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hyperlink" Target="https://suno.com/song/5727b2fd-91bb-43b4-9bc5-82979afa46df" TargetMode="External"/><Relationship Id="rId2" Type="http://schemas.openxmlformats.org/officeDocument/2006/relationships/hyperlink" Target="https://suno.com/" TargetMode="External"/><Relationship Id="rId1" Type="http://schemas.openxmlformats.org/officeDocument/2006/relationships/slideLayout" Target="../slideLayouts/slideLayout4.xml"/><Relationship Id="rId4" Type="http://schemas.openxmlformats.org/officeDocument/2006/relationships/image" Target="../media/image25.jfif"/></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zsa9P4qkpzU&amp;list=RDzsa9P4qkpzU&amp;start_radio=1" TargetMode="External"/><Relationship Id="rId2" Type="http://schemas.openxmlformats.org/officeDocument/2006/relationships/hyperlink" Target="https://www.fromthefutureworld.cz/" TargetMode="External"/><Relationship Id="rId1" Type="http://schemas.openxmlformats.org/officeDocument/2006/relationships/slideLayout" Target="../slideLayouts/slideLayout4.xml"/><Relationship Id="rId4" Type="http://schemas.openxmlformats.org/officeDocument/2006/relationships/image" Target="../media/image34.jf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lenka.dohnalova@idu.cz" TargetMode="External"/><Relationship Id="rId2" Type="http://schemas.openxmlformats.org/officeDocument/2006/relationships/hyperlink" Target="http://www.chr-cmc.org/" TargetMode="External"/><Relationship Id="rId1" Type="http://schemas.openxmlformats.org/officeDocument/2006/relationships/slideLayout" Target="../slideLayouts/slideLayout2.xml"/><Relationship Id="rId6" Type="http://schemas.openxmlformats.org/officeDocument/2006/relationships/hyperlink" Target="https://www.idu.cz/cs/o-nas/veda-a-vyzkum/pracovnici-ve-vede-a-vyzkumu/lenka-dohnalova" TargetMode="External"/><Relationship Id="rId5" Type="http://schemas.openxmlformats.org/officeDocument/2006/relationships/hyperlink" Target="http://www.musicanova.seah.cz/" TargetMode="External"/><Relationship Id="rId4" Type="http://schemas.openxmlformats.org/officeDocument/2006/relationships/hyperlink" Target="mailto:ld@npx.c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cdr.cz/clanek/binauralni-zvuk-ukazka-popis-technologie-nechte-se-unest"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abo.org.uk/assets/files/News-and-Press/BBC-Classical-Music-Review-BOP-Consulting-March-May-2022.pdf?v=1678811834#:~:text=In%202018%2F19%20nearly%2080,audiences%20were%2055%20or%20over.&amp;text=more%20affluent%20AB%20social%20grade,27%25%20of%20the%20UK%20population.&amp;text=were%20under%2035yrs%20and%20this,to%20classical%20music%20during%20lockdown."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16A2E2-079B-41D9-9A3E-DCD1D57F01B3}"/>
              </a:ext>
            </a:extLst>
          </p:cNvPr>
          <p:cNvSpPr>
            <a:spLocks noGrp="1"/>
          </p:cNvSpPr>
          <p:nvPr>
            <p:ph type="title"/>
          </p:nvPr>
        </p:nvSpPr>
        <p:spPr/>
        <p:txBody>
          <a:bodyPr>
            <a:normAutofit/>
          </a:bodyPr>
          <a:lstStyle/>
          <a:p>
            <a:endParaRPr lang="cs-CZ" dirty="0">
              <a:solidFill>
                <a:srgbClr val="00B0F0"/>
              </a:solidFill>
            </a:endParaRPr>
          </a:p>
        </p:txBody>
      </p:sp>
      <p:sp>
        <p:nvSpPr>
          <p:cNvPr id="3" name="Zástupný symbol pro obsah 2">
            <a:extLst>
              <a:ext uri="{FF2B5EF4-FFF2-40B4-BE49-F238E27FC236}">
                <a16:creationId xmlns:a16="http://schemas.microsoft.com/office/drawing/2014/main" id="{9AF5F1F8-0F3F-4E6C-8346-9F06C0BB7B7B}"/>
              </a:ext>
            </a:extLst>
          </p:cNvPr>
          <p:cNvSpPr>
            <a:spLocks noGrp="1"/>
          </p:cNvSpPr>
          <p:nvPr>
            <p:ph idx="1"/>
          </p:nvPr>
        </p:nvSpPr>
        <p:spPr/>
        <p:txBody>
          <a:bodyPr/>
          <a:lstStyle/>
          <a:p>
            <a:endParaRPr lang="cs-CZ" dirty="0"/>
          </a:p>
          <a:p>
            <a:endParaRPr lang="cs-CZ" dirty="0"/>
          </a:p>
          <a:p>
            <a:endParaRPr lang="cs-CZ" dirty="0"/>
          </a:p>
          <a:p>
            <a:endParaRPr lang="cs-CZ" dirty="0"/>
          </a:p>
          <a:p>
            <a:r>
              <a:rPr lang="cs-CZ" dirty="0"/>
              <a:t>FOR</a:t>
            </a:r>
          </a:p>
          <a:p>
            <a:pPr marL="0" indent="0">
              <a:buNone/>
            </a:pPr>
            <a:r>
              <a:rPr lang="cs-CZ" dirty="0"/>
              <a:t> FORFEST 2024/26.6.2024/Kroměříž</a:t>
            </a:r>
          </a:p>
          <a:p>
            <a:pPr marL="0" indent="0">
              <a:buNone/>
            </a:pPr>
            <a:r>
              <a:rPr lang="cs-CZ" dirty="0"/>
              <a:t> </a:t>
            </a:r>
            <a:r>
              <a:rPr lang="cs-CZ" dirty="0" err="1"/>
              <a:t>international</a:t>
            </a:r>
            <a:r>
              <a:rPr lang="cs-CZ" dirty="0"/>
              <a:t> </a:t>
            </a:r>
            <a:r>
              <a:rPr lang="cs-CZ" dirty="0" err="1"/>
              <a:t>conference</a:t>
            </a:r>
            <a:endParaRPr lang="cs-CZ" dirty="0"/>
          </a:p>
        </p:txBody>
      </p:sp>
      <p:pic>
        <p:nvPicPr>
          <p:cNvPr id="5" name="Obrázek 4">
            <a:extLst>
              <a:ext uri="{FF2B5EF4-FFF2-40B4-BE49-F238E27FC236}">
                <a16:creationId xmlns:a16="http://schemas.microsoft.com/office/drawing/2014/main" id="{08E19442-C5A9-42A5-AD1D-194FA2BBA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694" y="3461512"/>
            <a:ext cx="1227244" cy="863210"/>
          </a:xfrm>
          <a:prstGeom prst="rect">
            <a:avLst/>
          </a:prstGeom>
        </p:spPr>
      </p:pic>
      <p:pic>
        <p:nvPicPr>
          <p:cNvPr id="7" name="Obrázek 6">
            <a:extLst>
              <a:ext uri="{FF2B5EF4-FFF2-40B4-BE49-F238E27FC236}">
                <a16:creationId xmlns:a16="http://schemas.microsoft.com/office/drawing/2014/main" id="{BE0A46DD-E98A-4867-A0E9-8C6C070CF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734" y="4472750"/>
            <a:ext cx="2624641" cy="1443978"/>
          </a:xfrm>
          <a:prstGeom prst="rect">
            <a:avLst/>
          </a:prstGeom>
        </p:spPr>
      </p:pic>
      <p:pic>
        <p:nvPicPr>
          <p:cNvPr id="8" name="Zástupný symbol pro obsah 4">
            <a:extLst>
              <a:ext uri="{FF2B5EF4-FFF2-40B4-BE49-F238E27FC236}">
                <a16:creationId xmlns:a16="http://schemas.microsoft.com/office/drawing/2014/main" id="{3506F3DC-7BE7-411C-A323-6CAC408F292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25485" y="702682"/>
            <a:ext cx="7321062" cy="1894193"/>
          </a:xfrm>
        </p:spPr>
      </p:pic>
    </p:spTree>
    <p:extLst>
      <p:ext uri="{BB962C8B-B14F-4D97-AF65-F5344CB8AC3E}">
        <p14:creationId xmlns:p14="http://schemas.microsoft.com/office/powerpoint/2010/main" val="1503505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63BB3B-1B17-4910-839B-43EA56946E95}"/>
              </a:ext>
            </a:extLst>
          </p:cNvPr>
          <p:cNvSpPr>
            <a:spLocks noGrp="1"/>
          </p:cNvSpPr>
          <p:nvPr>
            <p:ph type="title"/>
          </p:nvPr>
        </p:nvSpPr>
        <p:spPr/>
        <p:txBody>
          <a:bodyPr>
            <a:normAutofit fontScale="90000"/>
          </a:bodyPr>
          <a:lstStyle/>
          <a:p>
            <a:br>
              <a:rPr lang="cs-CZ" dirty="0"/>
            </a:br>
            <a:r>
              <a:rPr lang="cs-CZ" dirty="0"/>
              <a:t>rozvoj neprofesionálních kolektivních aktivit</a:t>
            </a:r>
            <a:br>
              <a:rPr lang="cs-CZ" dirty="0"/>
            </a:br>
            <a:r>
              <a:rPr lang="cs-CZ" dirty="0">
                <a:solidFill>
                  <a:srgbClr val="00B0F0"/>
                </a:solidFill>
              </a:rPr>
              <a:t>boom </a:t>
            </a:r>
            <a:r>
              <a:rPr lang="cs-CZ" dirty="0" err="1">
                <a:solidFill>
                  <a:srgbClr val="00B0F0"/>
                </a:solidFill>
              </a:rPr>
              <a:t>of</a:t>
            </a:r>
            <a:r>
              <a:rPr lang="cs-CZ" dirty="0">
                <a:solidFill>
                  <a:srgbClr val="00B0F0"/>
                </a:solidFill>
              </a:rPr>
              <a:t> </a:t>
            </a:r>
            <a:r>
              <a:rPr lang="cs-CZ" dirty="0" err="1">
                <a:solidFill>
                  <a:srgbClr val="00B0F0"/>
                </a:solidFill>
              </a:rPr>
              <a:t>collective</a:t>
            </a:r>
            <a:r>
              <a:rPr lang="cs-CZ" dirty="0">
                <a:solidFill>
                  <a:srgbClr val="00B0F0"/>
                </a:solidFill>
              </a:rPr>
              <a:t> non-</a:t>
            </a:r>
            <a:r>
              <a:rPr lang="cs-CZ" dirty="0" err="1">
                <a:solidFill>
                  <a:srgbClr val="00B0F0"/>
                </a:solidFill>
              </a:rPr>
              <a:t>profesional</a:t>
            </a:r>
            <a:r>
              <a:rPr lang="cs-CZ" dirty="0">
                <a:solidFill>
                  <a:srgbClr val="00B0F0"/>
                </a:solidFill>
              </a:rPr>
              <a:t> </a:t>
            </a:r>
            <a:r>
              <a:rPr lang="cs-CZ" dirty="0" err="1">
                <a:solidFill>
                  <a:srgbClr val="00B0F0"/>
                </a:solidFill>
              </a:rPr>
              <a:t>activities</a:t>
            </a:r>
            <a:br>
              <a:rPr lang="cs-CZ" dirty="0"/>
            </a:br>
            <a:br>
              <a:rPr lang="cs-CZ" dirty="0"/>
            </a:br>
            <a:endParaRPr lang="cs-CZ" dirty="0"/>
          </a:p>
        </p:txBody>
      </p:sp>
      <p:pic>
        <p:nvPicPr>
          <p:cNvPr id="6" name="Zástupný symbol pro obsah 5">
            <a:extLst>
              <a:ext uri="{FF2B5EF4-FFF2-40B4-BE49-F238E27FC236}">
                <a16:creationId xmlns:a16="http://schemas.microsoft.com/office/drawing/2014/main" id="{199E6E7D-5FAE-4573-AD01-4D9C55A570F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3873" y="2084832"/>
            <a:ext cx="3100408" cy="2064471"/>
          </a:xfrm>
        </p:spPr>
      </p:pic>
      <p:sp>
        <p:nvSpPr>
          <p:cNvPr id="4" name="Zástupný symbol pro obsah 3">
            <a:extLst>
              <a:ext uri="{FF2B5EF4-FFF2-40B4-BE49-F238E27FC236}">
                <a16:creationId xmlns:a16="http://schemas.microsoft.com/office/drawing/2014/main" id="{DFE62BD6-C080-4DA1-808F-54CEBB2679F3}"/>
              </a:ext>
            </a:extLst>
          </p:cNvPr>
          <p:cNvSpPr>
            <a:spLocks noGrp="1"/>
          </p:cNvSpPr>
          <p:nvPr>
            <p:ph sz="half" idx="2"/>
          </p:nvPr>
        </p:nvSpPr>
        <p:spPr/>
        <p:txBody>
          <a:bodyPr>
            <a:normAutofit fontScale="92500"/>
          </a:bodyPr>
          <a:lstStyle/>
          <a:p>
            <a:r>
              <a:rPr lang="cs-CZ" sz="2400" b="1" dirty="0"/>
              <a:t>CHOIRS</a:t>
            </a:r>
          </a:p>
          <a:p>
            <a:r>
              <a:rPr lang="cs-CZ" sz="2400" dirty="0"/>
              <a:t>CHORALIA MAGNA – 16.-20.10/24 HK</a:t>
            </a:r>
          </a:p>
          <a:p>
            <a:r>
              <a:rPr lang="cs-CZ" sz="2400" dirty="0"/>
              <a:t>Festival and </a:t>
            </a:r>
            <a:r>
              <a:rPr lang="cs-CZ" sz="2400" dirty="0" err="1"/>
              <a:t>international</a:t>
            </a:r>
            <a:r>
              <a:rPr lang="cs-CZ" sz="2400" dirty="0"/>
              <a:t> </a:t>
            </a:r>
            <a:r>
              <a:rPr lang="cs-CZ" sz="2400" dirty="0" err="1"/>
              <a:t>conference</a:t>
            </a:r>
            <a:endParaRPr lang="cs-CZ" sz="2400" dirty="0"/>
          </a:p>
          <a:p>
            <a:r>
              <a:rPr lang="cs-CZ" sz="2400" dirty="0"/>
              <a:t>New: RESEARCH AND ADVOCACY FOR CHORAL SINGING (BENEFITS)</a:t>
            </a:r>
          </a:p>
          <a:p>
            <a:r>
              <a:rPr lang="cs-CZ" sz="2400" dirty="0"/>
              <a:t>- </a:t>
            </a:r>
            <a:r>
              <a:rPr lang="cs-CZ" sz="2400" dirty="0" err="1"/>
              <a:t>independence</a:t>
            </a:r>
            <a:r>
              <a:rPr lang="cs-CZ" sz="2400" dirty="0"/>
              <a:t> </a:t>
            </a:r>
            <a:r>
              <a:rPr lang="cs-CZ" sz="2400" dirty="0" err="1"/>
              <a:t>of</a:t>
            </a:r>
            <a:r>
              <a:rPr lang="cs-CZ" sz="2400" dirty="0"/>
              <a:t> </a:t>
            </a:r>
            <a:r>
              <a:rPr lang="cs-CZ" sz="2400" dirty="0" err="1"/>
              <a:t>conditions</a:t>
            </a:r>
            <a:endParaRPr lang="cs-CZ" sz="2400" dirty="0"/>
          </a:p>
          <a:p>
            <a:r>
              <a:rPr lang="cs-CZ" sz="2400" dirty="0"/>
              <a:t>- </a:t>
            </a:r>
            <a:r>
              <a:rPr lang="cs-CZ" sz="2400" dirty="0" err="1"/>
              <a:t>the</a:t>
            </a:r>
            <a:r>
              <a:rPr lang="cs-CZ" sz="2400" dirty="0"/>
              <a:t> </a:t>
            </a:r>
            <a:r>
              <a:rPr lang="cs-CZ" sz="2400" dirty="0" err="1"/>
              <a:t>ability</a:t>
            </a:r>
            <a:r>
              <a:rPr lang="cs-CZ" sz="2400" dirty="0"/>
              <a:t> to </a:t>
            </a:r>
            <a:r>
              <a:rPr lang="cs-CZ" sz="2400" dirty="0" err="1"/>
              <a:t>unite</a:t>
            </a:r>
            <a:r>
              <a:rPr lang="cs-CZ" sz="2400" dirty="0"/>
              <a:t>/</a:t>
            </a:r>
            <a:r>
              <a:rPr lang="cs-CZ" sz="2400" dirty="0" err="1"/>
              <a:t>integrate</a:t>
            </a:r>
            <a:r>
              <a:rPr lang="cs-CZ" sz="2400" dirty="0"/>
              <a:t> </a:t>
            </a:r>
            <a:r>
              <a:rPr lang="cs-CZ" sz="2400" dirty="0" err="1"/>
              <a:t>psychosomaticly</a:t>
            </a:r>
            <a:r>
              <a:rPr lang="cs-CZ" sz="2400" dirty="0"/>
              <a:t> and </a:t>
            </a:r>
            <a:r>
              <a:rPr lang="cs-CZ" sz="2400" dirty="0" err="1"/>
              <a:t>socially</a:t>
            </a:r>
            <a:endParaRPr lang="cs-CZ" sz="2400" dirty="0"/>
          </a:p>
          <a:p>
            <a:r>
              <a:rPr lang="cs-CZ" sz="2400" dirty="0"/>
              <a:t>- </a:t>
            </a:r>
            <a:r>
              <a:rPr lang="cs-CZ" sz="2400" dirty="0" err="1"/>
              <a:t>psychosomatic</a:t>
            </a:r>
            <a:r>
              <a:rPr lang="cs-CZ" sz="2400" dirty="0"/>
              <a:t> </a:t>
            </a:r>
            <a:r>
              <a:rPr lang="cs-CZ" sz="2400" dirty="0" err="1"/>
              <a:t>benefits</a:t>
            </a:r>
            <a:endParaRPr lang="cs-CZ" sz="2400" dirty="0"/>
          </a:p>
        </p:txBody>
      </p:sp>
      <p:pic>
        <p:nvPicPr>
          <p:cNvPr id="8" name="Obrázek 7">
            <a:extLst>
              <a:ext uri="{FF2B5EF4-FFF2-40B4-BE49-F238E27FC236}">
                <a16:creationId xmlns:a16="http://schemas.microsoft.com/office/drawing/2014/main" id="{31DBD3E4-BD1C-4714-B825-DA3598321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17" y="4120718"/>
            <a:ext cx="2982264" cy="2385811"/>
          </a:xfrm>
          <a:prstGeom prst="rect">
            <a:avLst/>
          </a:prstGeom>
        </p:spPr>
      </p:pic>
    </p:spTree>
    <p:extLst>
      <p:ext uri="{BB962C8B-B14F-4D97-AF65-F5344CB8AC3E}">
        <p14:creationId xmlns:p14="http://schemas.microsoft.com/office/powerpoint/2010/main" val="131693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4DC345-DA14-4549-B02D-D6DDE4987A6D}"/>
              </a:ext>
            </a:extLst>
          </p:cNvPr>
          <p:cNvSpPr>
            <a:spLocks noGrp="1"/>
          </p:cNvSpPr>
          <p:nvPr>
            <p:ph type="title"/>
          </p:nvPr>
        </p:nvSpPr>
        <p:spPr>
          <a:xfrm>
            <a:off x="735291" y="548640"/>
            <a:ext cx="10416618" cy="1657232"/>
          </a:xfrm>
        </p:spPr>
        <p:txBody>
          <a:bodyPr>
            <a:normAutofit fontScale="90000"/>
          </a:bodyPr>
          <a:lstStyle/>
          <a:p>
            <a:r>
              <a:rPr lang="cs-CZ" sz="4000" dirty="0"/>
              <a:t>Komunitní, klubové lokální aktivity mimo centrum</a:t>
            </a:r>
            <a:br>
              <a:rPr lang="cs-CZ" sz="4000" dirty="0"/>
            </a:br>
            <a:r>
              <a:rPr lang="cs-CZ" sz="4000" dirty="0"/>
              <a:t>FOLKLÓR</a:t>
            </a:r>
            <a:br>
              <a:rPr lang="cs-CZ" dirty="0"/>
            </a:br>
            <a:r>
              <a:rPr lang="cs-CZ" sz="4000" dirty="0" err="1">
                <a:solidFill>
                  <a:srgbClr val="00B0F0"/>
                </a:solidFill>
              </a:rPr>
              <a:t>Community</a:t>
            </a:r>
            <a:r>
              <a:rPr lang="cs-CZ" sz="4000" dirty="0">
                <a:solidFill>
                  <a:srgbClr val="00B0F0"/>
                </a:solidFill>
              </a:rPr>
              <a:t>, club </a:t>
            </a:r>
            <a:r>
              <a:rPr lang="cs-CZ" sz="4000" dirty="0" err="1">
                <a:solidFill>
                  <a:srgbClr val="00B0F0"/>
                </a:solidFill>
              </a:rPr>
              <a:t>Local</a:t>
            </a:r>
            <a:r>
              <a:rPr lang="cs-CZ" sz="4000" dirty="0">
                <a:solidFill>
                  <a:srgbClr val="00B0F0"/>
                </a:solidFill>
              </a:rPr>
              <a:t> </a:t>
            </a:r>
            <a:r>
              <a:rPr lang="cs-CZ" sz="4000" dirty="0" err="1">
                <a:solidFill>
                  <a:srgbClr val="00B0F0"/>
                </a:solidFill>
              </a:rPr>
              <a:t>activites</a:t>
            </a:r>
            <a:r>
              <a:rPr lang="cs-CZ" sz="4000" dirty="0">
                <a:solidFill>
                  <a:srgbClr val="00B0F0"/>
                </a:solidFill>
              </a:rPr>
              <a:t> in </a:t>
            </a:r>
            <a:r>
              <a:rPr lang="cs-CZ" sz="4000" dirty="0" err="1">
                <a:solidFill>
                  <a:srgbClr val="00B0F0"/>
                </a:solidFill>
              </a:rPr>
              <a:t>regions</a:t>
            </a:r>
            <a:r>
              <a:rPr lang="cs-CZ" sz="4000" dirty="0">
                <a:solidFill>
                  <a:srgbClr val="00B0F0"/>
                </a:solidFill>
              </a:rPr>
              <a:t>, folklore</a:t>
            </a:r>
            <a:br>
              <a:rPr lang="cs-CZ" dirty="0">
                <a:solidFill>
                  <a:srgbClr val="00B0F0"/>
                </a:solidFill>
              </a:rPr>
            </a:br>
            <a:r>
              <a:rPr lang="cs-CZ" sz="2400" dirty="0">
                <a:solidFill>
                  <a:srgbClr val="00B0F0"/>
                </a:solidFill>
              </a:rPr>
              <a:t>as a </a:t>
            </a:r>
            <a:r>
              <a:rPr lang="cs-CZ" sz="2400" dirty="0" err="1">
                <a:solidFill>
                  <a:srgbClr val="00B0F0"/>
                </a:solidFill>
              </a:rPr>
              <a:t>conterbalance</a:t>
            </a:r>
            <a:r>
              <a:rPr lang="cs-CZ" sz="2400" dirty="0">
                <a:solidFill>
                  <a:srgbClr val="00B0F0"/>
                </a:solidFill>
              </a:rPr>
              <a:t> to big </a:t>
            </a:r>
            <a:r>
              <a:rPr lang="cs-CZ" sz="2400" dirty="0" err="1">
                <a:solidFill>
                  <a:srgbClr val="00B0F0"/>
                </a:solidFill>
              </a:rPr>
              <a:t>mass</a:t>
            </a:r>
            <a:r>
              <a:rPr lang="cs-CZ" sz="2400" dirty="0">
                <a:solidFill>
                  <a:srgbClr val="00B0F0"/>
                </a:solidFill>
              </a:rPr>
              <a:t> </a:t>
            </a:r>
            <a:r>
              <a:rPr lang="cs-CZ" sz="2400" dirty="0" err="1">
                <a:solidFill>
                  <a:srgbClr val="00B0F0"/>
                </a:solidFill>
              </a:rPr>
              <a:t>events</a:t>
            </a:r>
            <a:endParaRPr lang="cs-CZ" dirty="0"/>
          </a:p>
        </p:txBody>
      </p:sp>
      <p:pic>
        <p:nvPicPr>
          <p:cNvPr id="6" name="Zástupný symbol pro obsah 5">
            <a:extLst>
              <a:ext uri="{FF2B5EF4-FFF2-40B4-BE49-F238E27FC236}">
                <a16:creationId xmlns:a16="http://schemas.microsoft.com/office/drawing/2014/main" id="{B33A3984-0A73-4D68-9DA3-84322727AD3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3138" y="2236471"/>
            <a:ext cx="3097446" cy="2061209"/>
          </a:xfrm>
        </p:spPr>
      </p:pic>
      <p:sp>
        <p:nvSpPr>
          <p:cNvPr id="4" name="Zástupný symbol pro obsah 3">
            <a:extLst>
              <a:ext uri="{FF2B5EF4-FFF2-40B4-BE49-F238E27FC236}">
                <a16:creationId xmlns:a16="http://schemas.microsoft.com/office/drawing/2014/main" id="{BE0DC849-117E-407B-B823-E67F745C73E4}"/>
              </a:ext>
            </a:extLst>
          </p:cNvPr>
          <p:cNvSpPr>
            <a:spLocks noGrp="1"/>
          </p:cNvSpPr>
          <p:nvPr>
            <p:ph sz="half" idx="2"/>
          </p:nvPr>
        </p:nvSpPr>
        <p:spPr/>
        <p:txBody>
          <a:bodyPr>
            <a:normAutofit fontScale="92500" lnSpcReduction="10000"/>
          </a:bodyPr>
          <a:lstStyle/>
          <a:p>
            <a:r>
              <a:rPr lang="cs-CZ" dirty="0"/>
              <a:t>                                    SHERING</a:t>
            </a:r>
          </a:p>
          <a:p>
            <a:r>
              <a:rPr lang="cs-CZ" dirty="0"/>
              <a:t>                                    INTERACTIVITY                                 </a:t>
            </a:r>
          </a:p>
          <a:p>
            <a:r>
              <a:rPr lang="cs-CZ" dirty="0"/>
              <a:t>                                   SOCIAL PREVENTION                         </a:t>
            </a:r>
            <a:r>
              <a:rPr lang="cs-CZ" dirty="0" err="1"/>
              <a:t>PREVENTION</a:t>
            </a:r>
            <a:endParaRPr lang="cs-CZ" dirty="0"/>
          </a:p>
          <a:p>
            <a:r>
              <a:rPr lang="cs-CZ" dirty="0"/>
              <a:t>                                    CREATIVITY</a:t>
            </a:r>
          </a:p>
          <a:p>
            <a:r>
              <a:rPr lang="cs-CZ" dirty="0"/>
              <a:t>                                    EXPERIENCES</a:t>
            </a:r>
          </a:p>
          <a:p>
            <a:r>
              <a:rPr lang="cs-CZ" dirty="0"/>
              <a:t>                                    NON-FORMAL SPIRITUALIT                    SPIRITUALITY </a:t>
            </a:r>
          </a:p>
          <a:p>
            <a:r>
              <a:rPr lang="cs-CZ" dirty="0"/>
              <a:t>                                    ETNO/ECO…</a:t>
            </a:r>
          </a:p>
          <a:p>
            <a:r>
              <a:rPr lang="cs-CZ" dirty="0"/>
              <a:t>                                    </a:t>
            </a:r>
          </a:p>
        </p:txBody>
      </p:sp>
      <p:pic>
        <p:nvPicPr>
          <p:cNvPr id="8" name="Obrázek 7">
            <a:extLst>
              <a:ext uri="{FF2B5EF4-FFF2-40B4-BE49-F238E27FC236}">
                <a16:creationId xmlns:a16="http://schemas.microsoft.com/office/drawing/2014/main" id="{2041D590-BA54-4644-9368-71211B393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304" y="2418238"/>
            <a:ext cx="2372127" cy="3494933"/>
          </a:xfrm>
          <a:prstGeom prst="rect">
            <a:avLst/>
          </a:prstGeom>
        </p:spPr>
      </p:pic>
      <p:pic>
        <p:nvPicPr>
          <p:cNvPr id="5" name="Obrázek 4">
            <a:extLst>
              <a:ext uri="{FF2B5EF4-FFF2-40B4-BE49-F238E27FC236}">
                <a16:creationId xmlns:a16="http://schemas.microsoft.com/office/drawing/2014/main" id="{BA3DD199-680A-4770-B118-FCA082ED5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944" y="4056000"/>
            <a:ext cx="2253360" cy="2253360"/>
          </a:xfrm>
          <a:prstGeom prst="rect">
            <a:avLst/>
          </a:prstGeom>
        </p:spPr>
      </p:pic>
    </p:spTree>
    <p:extLst>
      <p:ext uri="{BB962C8B-B14F-4D97-AF65-F5344CB8AC3E}">
        <p14:creationId xmlns:p14="http://schemas.microsoft.com/office/powerpoint/2010/main" val="51716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956C47-1E64-4D1D-9063-6BBB5FA0E6EB}"/>
              </a:ext>
            </a:extLst>
          </p:cNvPr>
          <p:cNvSpPr>
            <a:spLocks noGrp="1"/>
          </p:cNvSpPr>
          <p:nvPr>
            <p:ph type="title"/>
          </p:nvPr>
        </p:nvSpPr>
        <p:spPr/>
        <p:txBody>
          <a:bodyPr/>
          <a:lstStyle/>
          <a:p>
            <a:r>
              <a:rPr lang="cs-CZ" dirty="0"/>
              <a:t>Umělci hledají svoji vyživující bublinu</a:t>
            </a:r>
            <a:br>
              <a:rPr lang="cs-CZ" dirty="0"/>
            </a:br>
            <a:r>
              <a:rPr lang="cs-CZ" dirty="0" err="1">
                <a:solidFill>
                  <a:schemeClr val="accent1"/>
                </a:solidFill>
              </a:rPr>
              <a:t>Artists</a:t>
            </a:r>
            <a:r>
              <a:rPr lang="cs-CZ" dirty="0">
                <a:solidFill>
                  <a:schemeClr val="accent1"/>
                </a:solidFill>
              </a:rPr>
              <a:t> </a:t>
            </a:r>
            <a:r>
              <a:rPr lang="cs-CZ" dirty="0" err="1">
                <a:solidFill>
                  <a:schemeClr val="accent1"/>
                </a:solidFill>
              </a:rPr>
              <a:t>seek</a:t>
            </a:r>
            <a:r>
              <a:rPr lang="cs-CZ" dirty="0">
                <a:solidFill>
                  <a:schemeClr val="accent1"/>
                </a:solidFill>
              </a:rPr>
              <a:t> a </a:t>
            </a:r>
            <a:r>
              <a:rPr lang="cs-CZ" dirty="0" err="1">
                <a:solidFill>
                  <a:schemeClr val="accent1"/>
                </a:solidFill>
              </a:rPr>
              <a:t>nurturing</a:t>
            </a:r>
            <a:r>
              <a:rPr lang="cs-CZ" dirty="0">
                <a:solidFill>
                  <a:schemeClr val="accent1"/>
                </a:solidFill>
              </a:rPr>
              <a:t> </a:t>
            </a:r>
            <a:r>
              <a:rPr lang="cs-CZ" dirty="0" err="1">
                <a:solidFill>
                  <a:schemeClr val="accent1"/>
                </a:solidFill>
              </a:rPr>
              <a:t>bubles</a:t>
            </a:r>
            <a:r>
              <a:rPr lang="cs-CZ" dirty="0">
                <a:solidFill>
                  <a:schemeClr val="accent1"/>
                </a:solidFill>
              </a:rPr>
              <a:t> </a:t>
            </a:r>
            <a:r>
              <a:rPr lang="cs-CZ" dirty="0" err="1">
                <a:solidFill>
                  <a:schemeClr val="accent1"/>
                </a:solidFill>
              </a:rPr>
              <a:t>of</a:t>
            </a:r>
            <a:r>
              <a:rPr lang="cs-CZ" dirty="0">
                <a:solidFill>
                  <a:schemeClr val="accent1"/>
                </a:solidFill>
              </a:rPr>
              <a:t> public</a:t>
            </a:r>
          </a:p>
        </p:txBody>
      </p:sp>
      <p:sp>
        <p:nvSpPr>
          <p:cNvPr id="3" name="Zástupný symbol pro obsah 2">
            <a:extLst>
              <a:ext uri="{FF2B5EF4-FFF2-40B4-BE49-F238E27FC236}">
                <a16:creationId xmlns:a16="http://schemas.microsoft.com/office/drawing/2014/main" id="{39B284B0-A0D4-4624-BECB-96B04337B00D}"/>
              </a:ext>
            </a:extLst>
          </p:cNvPr>
          <p:cNvSpPr>
            <a:spLocks noGrp="1"/>
          </p:cNvSpPr>
          <p:nvPr>
            <p:ph sz="half" idx="1"/>
          </p:nvPr>
        </p:nvSpPr>
        <p:spPr/>
        <p:txBody>
          <a:bodyPr>
            <a:normAutofit fontScale="85000" lnSpcReduction="20000"/>
          </a:bodyPr>
          <a:lstStyle/>
          <a:p>
            <a:r>
              <a:rPr lang="cs-CZ" dirty="0" err="1"/>
              <a:t>Example</a:t>
            </a:r>
            <a:r>
              <a:rPr lang="cs-CZ" dirty="0"/>
              <a:t>:</a:t>
            </a:r>
          </a:p>
          <a:p>
            <a:r>
              <a:rPr lang="cs-CZ" dirty="0"/>
              <a:t>Anna von </a:t>
            </a:r>
            <a:r>
              <a:rPr lang="cs-CZ" dirty="0" err="1"/>
              <a:t>Hauswolff</a:t>
            </a:r>
            <a:r>
              <a:rPr lang="cs-CZ" dirty="0"/>
              <a:t> (1986, </a:t>
            </a:r>
            <a:r>
              <a:rPr lang="cs-CZ" dirty="0" err="1"/>
              <a:t>Swedish</a:t>
            </a:r>
            <a:r>
              <a:rPr lang="cs-CZ" dirty="0"/>
              <a:t> </a:t>
            </a:r>
            <a:r>
              <a:rPr lang="cs-CZ" dirty="0" err="1"/>
              <a:t>woman</a:t>
            </a:r>
            <a:r>
              <a:rPr lang="cs-CZ" dirty="0"/>
              <a:t>)</a:t>
            </a:r>
          </a:p>
          <a:p>
            <a:r>
              <a:rPr lang="cs-CZ" dirty="0" err="1"/>
              <a:t>Combination</a:t>
            </a:r>
            <a:r>
              <a:rPr lang="cs-CZ" dirty="0"/>
              <a:t> </a:t>
            </a:r>
            <a:r>
              <a:rPr lang="cs-CZ" dirty="0" err="1"/>
              <a:t>of</a:t>
            </a:r>
            <a:r>
              <a:rPr lang="cs-CZ" dirty="0"/>
              <a:t>:</a:t>
            </a:r>
          </a:p>
          <a:p>
            <a:r>
              <a:rPr lang="cs-CZ" dirty="0" err="1"/>
              <a:t>Organist</a:t>
            </a:r>
            <a:endParaRPr lang="cs-CZ" dirty="0"/>
          </a:p>
          <a:p>
            <a:r>
              <a:rPr lang="cs-CZ" dirty="0"/>
              <a:t>Singer </a:t>
            </a:r>
          </a:p>
          <a:p>
            <a:r>
              <a:rPr lang="cs-CZ" dirty="0" err="1"/>
              <a:t>Composer</a:t>
            </a:r>
            <a:r>
              <a:rPr lang="cs-CZ" dirty="0"/>
              <a:t> – </a:t>
            </a:r>
            <a:r>
              <a:rPr lang="cs-CZ" dirty="0" err="1"/>
              <a:t>different</a:t>
            </a:r>
            <a:r>
              <a:rPr lang="cs-CZ" dirty="0"/>
              <a:t> </a:t>
            </a:r>
            <a:r>
              <a:rPr lang="cs-CZ" dirty="0" err="1"/>
              <a:t>styles</a:t>
            </a:r>
            <a:r>
              <a:rPr lang="cs-CZ" dirty="0"/>
              <a:t> and </a:t>
            </a:r>
            <a:r>
              <a:rPr lang="cs-CZ" dirty="0" err="1"/>
              <a:t>images</a:t>
            </a:r>
            <a:r>
              <a:rPr lang="cs-CZ" dirty="0"/>
              <a:t>…</a:t>
            </a:r>
          </a:p>
          <a:p>
            <a:endParaRPr lang="cs-CZ" dirty="0"/>
          </a:p>
          <a:p>
            <a:r>
              <a:rPr lang="cs-CZ" dirty="0">
                <a:hlinkClick r:id="rId2"/>
              </a:rPr>
              <a:t>https://www.youtube.com/watch?v=1x11nd1Ft-4&amp;t=1723s</a:t>
            </a:r>
            <a:endParaRPr lang="cs-CZ" dirty="0"/>
          </a:p>
          <a:p>
            <a:r>
              <a:rPr lang="cs-CZ" dirty="0" err="1">
                <a:highlight>
                  <a:srgbClr val="FFFF00"/>
                </a:highlight>
              </a:rPr>
              <a:t>All</a:t>
            </a:r>
            <a:r>
              <a:rPr lang="cs-CZ" dirty="0">
                <a:highlight>
                  <a:srgbClr val="FFFF00"/>
                </a:highlight>
              </a:rPr>
              <a:t> </a:t>
            </a:r>
            <a:r>
              <a:rPr lang="cs-CZ" dirty="0" err="1">
                <a:highlight>
                  <a:srgbClr val="FFFF00"/>
                </a:highlight>
              </a:rPr>
              <a:t>Thoughts</a:t>
            </a:r>
            <a:r>
              <a:rPr lang="cs-CZ" dirty="0">
                <a:highlight>
                  <a:srgbClr val="FFFF00"/>
                </a:highlight>
              </a:rPr>
              <a:t> </a:t>
            </a:r>
            <a:r>
              <a:rPr lang="cs-CZ" dirty="0" err="1">
                <a:highlight>
                  <a:srgbClr val="FFFF00"/>
                </a:highlight>
              </a:rPr>
              <a:t>Fly</a:t>
            </a:r>
            <a:r>
              <a:rPr lang="cs-CZ" dirty="0">
                <a:highlight>
                  <a:srgbClr val="FFFF00"/>
                </a:highlight>
              </a:rPr>
              <a:t>…</a:t>
            </a:r>
          </a:p>
          <a:p>
            <a:r>
              <a:rPr lang="cs-CZ" dirty="0"/>
              <a:t>(Design Blok – </a:t>
            </a:r>
            <a:r>
              <a:rPr lang="cs-CZ" dirty="0" err="1"/>
              <a:t>Fashion</a:t>
            </a:r>
            <a:r>
              <a:rPr lang="cs-CZ" dirty="0"/>
              <a:t> show)</a:t>
            </a:r>
          </a:p>
          <a:p>
            <a:endParaRPr lang="cs-CZ" dirty="0"/>
          </a:p>
        </p:txBody>
      </p:sp>
      <p:pic>
        <p:nvPicPr>
          <p:cNvPr id="6" name="Zástupný symbol pro obsah 5">
            <a:extLst>
              <a:ext uri="{FF2B5EF4-FFF2-40B4-BE49-F238E27FC236}">
                <a16:creationId xmlns:a16="http://schemas.microsoft.com/office/drawing/2014/main" id="{44DF9A9F-F126-4338-A520-C0B64D2A1BF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9419" y="2709862"/>
            <a:ext cx="3175000" cy="3175000"/>
          </a:xfrm>
        </p:spPr>
      </p:pic>
    </p:spTree>
    <p:extLst>
      <p:ext uri="{BB962C8B-B14F-4D97-AF65-F5344CB8AC3E}">
        <p14:creationId xmlns:p14="http://schemas.microsoft.com/office/powerpoint/2010/main" val="157200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C5295-723C-4F9B-8395-B2DBDB6D837E}"/>
              </a:ext>
            </a:extLst>
          </p:cNvPr>
          <p:cNvSpPr>
            <a:spLocks noGrp="1"/>
          </p:cNvSpPr>
          <p:nvPr>
            <p:ph type="title"/>
          </p:nvPr>
        </p:nvSpPr>
        <p:spPr/>
        <p:txBody>
          <a:bodyPr>
            <a:normAutofit fontScale="90000"/>
          </a:bodyPr>
          <a:lstStyle/>
          <a:p>
            <a:r>
              <a:rPr lang="cs-CZ" dirty="0">
                <a:solidFill>
                  <a:schemeClr val="tx1"/>
                </a:solidFill>
              </a:rPr>
              <a:t>Elektro/technologie/AI? – nové možnosti?</a:t>
            </a:r>
            <a:br>
              <a:rPr lang="cs-CZ" dirty="0">
                <a:solidFill>
                  <a:schemeClr val="tx1"/>
                </a:solidFill>
              </a:rPr>
            </a:br>
            <a:r>
              <a:rPr lang="cs-CZ" dirty="0">
                <a:solidFill>
                  <a:schemeClr val="accent1"/>
                </a:solidFill>
              </a:rPr>
              <a:t>ELECTRO/TECHNOLOGIES/</a:t>
            </a:r>
            <a:r>
              <a:rPr lang="cs-CZ" dirty="0" err="1">
                <a:solidFill>
                  <a:schemeClr val="accent1"/>
                </a:solidFill>
              </a:rPr>
              <a:t>ai</a:t>
            </a:r>
            <a:r>
              <a:rPr lang="cs-CZ" dirty="0">
                <a:solidFill>
                  <a:schemeClr val="accent1"/>
                </a:solidFill>
              </a:rPr>
              <a:t>? – </a:t>
            </a:r>
            <a:r>
              <a:rPr lang="cs-CZ" dirty="0" err="1">
                <a:solidFill>
                  <a:schemeClr val="accent1"/>
                </a:solidFill>
              </a:rPr>
              <a:t>new</a:t>
            </a:r>
            <a:r>
              <a:rPr lang="cs-CZ" dirty="0">
                <a:solidFill>
                  <a:schemeClr val="accent1"/>
                </a:solidFill>
              </a:rPr>
              <a:t> </a:t>
            </a:r>
            <a:r>
              <a:rPr lang="cs-CZ" dirty="0" err="1">
                <a:solidFill>
                  <a:schemeClr val="accent1"/>
                </a:solidFill>
              </a:rPr>
              <a:t>possibilites</a:t>
            </a:r>
            <a:r>
              <a:rPr lang="cs-CZ" dirty="0">
                <a:solidFill>
                  <a:schemeClr val="accent1"/>
                </a:solidFill>
              </a:rPr>
              <a:t>?</a:t>
            </a:r>
          </a:p>
        </p:txBody>
      </p:sp>
      <p:sp>
        <p:nvSpPr>
          <p:cNvPr id="4" name="Zástupný symbol pro obsah 3">
            <a:extLst>
              <a:ext uri="{FF2B5EF4-FFF2-40B4-BE49-F238E27FC236}">
                <a16:creationId xmlns:a16="http://schemas.microsoft.com/office/drawing/2014/main" id="{4A31D417-A226-47C5-83EE-1E4F9410EC05}"/>
              </a:ext>
            </a:extLst>
          </p:cNvPr>
          <p:cNvSpPr>
            <a:spLocks noGrp="1"/>
          </p:cNvSpPr>
          <p:nvPr>
            <p:ph idx="1"/>
          </p:nvPr>
        </p:nvSpPr>
        <p:spPr/>
        <p:txBody>
          <a:bodyPr/>
          <a:lstStyle/>
          <a:p>
            <a:r>
              <a:rPr lang="en-US" dirty="0"/>
              <a:t>it has to do with a realignment of cultural and moral values ​​(</a:t>
            </a:r>
            <a:r>
              <a:rPr lang="cs-CZ" dirty="0"/>
              <a:t>? </a:t>
            </a:r>
            <a:r>
              <a:rPr lang="en-US" dirty="0"/>
              <a:t>but aren't we doing it too hastily with a focus on marketing hype and </a:t>
            </a:r>
            <a:r>
              <a:rPr lang="cs-CZ" dirty="0" err="1"/>
              <a:t>quick</a:t>
            </a:r>
            <a:r>
              <a:rPr lang="cs-CZ" dirty="0"/>
              <a:t> </a:t>
            </a:r>
            <a:r>
              <a:rPr lang="en-US" dirty="0"/>
              <a:t>performance</a:t>
            </a:r>
            <a:r>
              <a:rPr lang="cs-CZ" dirty="0"/>
              <a:t> </a:t>
            </a:r>
            <a:r>
              <a:rPr lang="cs-CZ" dirty="0" err="1"/>
              <a:t>typical</a:t>
            </a:r>
            <a:r>
              <a:rPr lang="cs-CZ" dirty="0"/>
              <a:t> </a:t>
            </a:r>
            <a:r>
              <a:rPr lang="cs-CZ" dirty="0" err="1"/>
              <a:t>for</a:t>
            </a:r>
            <a:r>
              <a:rPr lang="cs-CZ" dirty="0"/>
              <a:t> „</a:t>
            </a:r>
            <a:r>
              <a:rPr lang="cs-CZ" dirty="0" err="1"/>
              <a:t>modernist</a:t>
            </a:r>
            <a:r>
              <a:rPr lang="cs-CZ" dirty="0"/>
              <a:t> </a:t>
            </a:r>
            <a:r>
              <a:rPr lang="cs-CZ" dirty="0" err="1"/>
              <a:t>thinking</a:t>
            </a:r>
            <a:r>
              <a:rPr lang="cs-CZ" dirty="0"/>
              <a:t>“</a:t>
            </a:r>
            <a:r>
              <a:rPr lang="en-US" dirty="0"/>
              <a:t>?)</a:t>
            </a:r>
            <a:endParaRPr lang="cs-CZ" dirty="0"/>
          </a:p>
        </p:txBody>
      </p:sp>
      <p:pic>
        <p:nvPicPr>
          <p:cNvPr id="7" name="Obrázek 6">
            <a:extLst>
              <a:ext uri="{FF2B5EF4-FFF2-40B4-BE49-F238E27FC236}">
                <a16:creationId xmlns:a16="http://schemas.microsoft.com/office/drawing/2014/main" id="{3297A02B-E800-4C11-BAFC-0CDABFB3F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25" y="3429000"/>
            <a:ext cx="3830954" cy="1915477"/>
          </a:xfrm>
          <a:prstGeom prst="rect">
            <a:avLst/>
          </a:prstGeom>
        </p:spPr>
      </p:pic>
    </p:spTree>
    <p:extLst>
      <p:ext uri="{BB962C8B-B14F-4D97-AF65-F5344CB8AC3E}">
        <p14:creationId xmlns:p14="http://schemas.microsoft.com/office/powerpoint/2010/main" val="67074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DE734A-7DD9-444C-9BB5-D0C3671E65B5}"/>
              </a:ext>
            </a:extLst>
          </p:cNvPr>
          <p:cNvSpPr>
            <a:spLocks noGrp="1"/>
          </p:cNvSpPr>
          <p:nvPr>
            <p:ph type="title"/>
          </p:nvPr>
        </p:nvSpPr>
        <p:spPr/>
        <p:txBody>
          <a:bodyPr>
            <a:normAutofit fontScale="90000"/>
          </a:bodyPr>
          <a:lstStyle/>
          <a:p>
            <a:r>
              <a:rPr lang="cs-CZ" sz="4900" dirty="0"/>
              <a:t>ELEKTRO /MULTIMEDIA FESTIVALY – TECHNOLOGIE (</a:t>
            </a:r>
            <a:r>
              <a:rPr lang="cs-CZ" sz="4900" dirty="0" err="1"/>
              <a:t>ai</a:t>
            </a:r>
            <a:r>
              <a:rPr lang="cs-CZ" sz="4900" dirty="0"/>
              <a:t>) </a:t>
            </a:r>
            <a:br>
              <a:rPr lang="cs-CZ" dirty="0"/>
            </a:br>
            <a:r>
              <a:rPr lang="cs-CZ" dirty="0">
                <a:solidFill>
                  <a:srgbClr val="00B0F0"/>
                </a:solidFill>
              </a:rPr>
              <a:t>ELECTRO/MULTIMEDIAL FESTIVALS-TECHNOLOGIES/</a:t>
            </a:r>
            <a:r>
              <a:rPr lang="cs-CZ" dirty="0" err="1">
                <a:solidFill>
                  <a:srgbClr val="00B0F0"/>
                </a:solidFill>
              </a:rPr>
              <a:t>ai</a:t>
            </a:r>
            <a:endParaRPr lang="cs-CZ" dirty="0"/>
          </a:p>
        </p:txBody>
      </p:sp>
      <p:sp>
        <p:nvSpPr>
          <p:cNvPr id="4" name="Zástupný symbol pro obsah 3">
            <a:extLst>
              <a:ext uri="{FF2B5EF4-FFF2-40B4-BE49-F238E27FC236}">
                <a16:creationId xmlns:a16="http://schemas.microsoft.com/office/drawing/2014/main" id="{54E0ABCF-EADA-4B77-B40F-76E6B464D66F}"/>
              </a:ext>
            </a:extLst>
          </p:cNvPr>
          <p:cNvSpPr>
            <a:spLocks noGrp="1"/>
          </p:cNvSpPr>
          <p:nvPr>
            <p:ph sz="half" idx="2"/>
          </p:nvPr>
        </p:nvSpPr>
        <p:spPr/>
        <p:txBody>
          <a:bodyPr>
            <a:normAutofit fontScale="92500" lnSpcReduction="20000"/>
          </a:bodyPr>
          <a:lstStyle/>
          <a:p>
            <a:r>
              <a:rPr lang="cs-CZ" dirty="0"/>
              <a:t>CASE OF ARS ELECTRONICA/LINZ</a:t>
            </a:r>
          </a:p>
          <a:p>
            <a:r>
              <a:rPr lang="cs-CZ" dirty="0"/>
              <a:t>CATEGORIES (in </a:t>
            </a:r>
            <a:r>
              <a:rPr lang="cs-CZ" dirty="0" err="1"/>
              <a:t>all</a:t>
            </a:r>
            <a:r>
              <a:rPr lang="cs-CZ" dirty="0"/>
              <a:t> </a:t>
            </a:r>
            <a:r>
              <a:rPr lang="cs-CZ" dirty="0" err="1"/>
              <a:t>styles</a:t>
            </a:r>
            <a:r>
              <a:rPr lang="cs-CZ" dirty="0"/>
              <a:t>)</a:t>
            </a:r>
          </a:p>
          <a:p>
            <a:r>
              <a:rPr lang="cs-CZ" dirty="0"/>
              <a:t>AVD performance </a:t>
            </a:r>
          </a:p>
          <a:p>
            <a:r>
              <a:rPr lang="cs-CZ" dirty="0" err="1"/>
              <a:t>Sonic</a:t>
            </a:r>
            <a:r>
              <a:rPr lang="cs-CZ" dirty="0"/>
              <a:t> </a:t>
            </a:r>
            <a:r>
              <a:rPr lang="cs-CZ" dirty="0" err="1"/>
              <a:t>sculpture</a:t>
            </a:r>
            <a:r>
              <a:rPr lang="cs-CZ" dirty="0"/>
              <a:t> (</a:t>
            </a:r>
            <a:r>
              <a:rPr lang="cs-CZ" dirty="0" err="1"/>
              <a:t>examples</a:t>
            </a:r>
            <a:r>
              <a:rPr lang="cs-CZ" dirty="0"/>
              <a:t>)</a:t>
            </a:r>
          </a:p>
          <a:p>
            <a:r>
              <a:rPr lang="cs-CZ" dirty="0"/>
              <a:t>Film soundtrack</a:t>
            </a:r>
          </a:p>
          <a:p>
            <a:r>
              <a:rPr lang="cs-CZ" dirty="0" err="1"/>
              <a:t>Sound</a:t>
            </a:r>
            <a:r>
              <a:rPr lang="cs-CZ" dirty="0"/>
              <a:t> </a:t>
            </a:r>
            <a:r>
              <a:rPr lang="cs-CZ" dirty="0" err="1"/>
              <a:t>installations</a:t>
            </a:r>
            <a:r>
              <a:rPr lang="cs-CZ" dirty="0"/>
              <a:t> (</a:t>
            </a:r>
            <a:r>
              <a:rPr lang="cs-CZ" dirty="0" err="1"/>
              <a:t>examples</a:t>
            </a:r>
            <a:r>
              <a:rPr lang="cs-CZ" dirty="0"/>
              <a:t>) </a:t>
            </a:r>
          </a:p>
          <a:p>
            <a:r>
              <a:rPr lang="cs-CZ" dirty="0" err="1"/>
              <a:t>Soundspace</a:t>
            </a:r>
            <a:r>
              <a:rPr lang="cs-CZ" dirty="0"/>
              <a:t> (</a:t>
            </a:r>
            <a:r>
              <a:rPr lang="cs-CZ" dirty="0" err="1"/>
              <a:t>acusmonium</a:t>
            </a:r>
            <a:r>
              <a:rPr lang="cs-CZ" dirty="0"/>
              <a:t>)</a:t>
            </a:r>
          </a:p>
          <a:p>
            <a:r>
              <a:rPr lang="cs-CZ" dirty="0" err="1"/>
              <a:t>Radio</a:t>
            </a:r>
            <a:r>
              <a:rPr lang="cs-CZ" dirty="0"/>
              <a:t> </a:t>
            </a:r>
            <a:r>
              <a:rPr lang="cs-CZ" dirty="0" err="1"/>
              <a:t>work</a:t>
            </a:r>
            <a:r>
              <a:rPr lang="cs-CZ" dirty="0"/>
              <a:t> (</a:t>
            </a:r>
            <a:r>
              <a:rPr lang="cs-CZ" dirty="0" err="1"/>
              <a:t>radioart</a:t>
            </a:r>
            <a:r>
              <a:rPr lang="cs-CZ" dirty="0"/>
              <a:t>)</a:t>
            </a:r>
          </a:p>
          <a:p>
            <a:r>
              <a:rPr lang="cs-CZ" dirty="0"/>
              <a:t>Net music (</a:t>
            </a:r>
            <a:r>
              <a:rPr lang="cs-CZ" dirty="0" err="1"/>
              <a:t>only</a:t>
            </a:r>
            <a:r>
              <a:rPr lang="cs-CZ" dirty="0"/>
              <a:t> medium)</a:t>
            </a:r>
          </a:p>
          <a:p>
            <a:r>
              <a:rPr lang="cs-CZ" dirty="0" err="1"/>
              <a:t>Generative</a:t>
            </a:r>
            <a:r>
              <a:rPr lang="cs-CZ" dirty="0"/>
              <a:t> </a:t>
            </a:r>
            <a:r>
              <a:rPr lang="cs-CZ" dirty="0" err="1"/>
              <a:t>musics</a:t>
            </a:r>
            <a:r>
              <a:rPr lang="cs-CZ" dirty="0"/>
              <a:t> (AI)</a:t>
            </a:r>
          </a:p>
        </p:txBody>
      </p:sp>
      <p:pic>
        <p:nvPicPr>
          <p:cNvPr id="1026" name="Picture 2" descr="Life Ink - Performance - Maki Namekawa (JP)">
            <a:extLst>
              <a:ext uri="{FF2B5EF4-FFF2-40B4-BE49-F238E27FC236}">
                <a16:creationId xmlns:a16="http://schemas.microsoft.com/office/drawing/2014/main" id="{8EA4771B-6159-4FD8-BEB9-7A682CDB191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5372" y="3108722"/>
            <a:ext cx="5583128" cy="279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85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E1B821-22C3-473E-8168-D2EDBFD00C31}"/>
              </a:ext>
            </a:extLst>
          </p:cNvPr>
          <p:cNvSpPr>
            <a:spLocks noGrp="1"/>
          </p:cNvSpPr>
          <p:nvPr>
            <p:ph type="title"/>
          </p:nvPr>
        </p:nvSpPr>
        <p:spPr/>
        <p:txBody>
          <a:bodyPr/>
          <a:lstStyle/>
          <a:p>
            <a:r>
              <a:rPr lang="cs-CZ" dirty="0"/>
              <a:t>EXAMPLES</a:t>
            </a:r>
          </a:p>
        </p:txBody>
      </p:sp>
      <p:sp>
        <p:nvSpPr>
          <p:cNvPr id="3" name="Zástupný symbol pro obsah 2">
            <a:extLst>
              <a:ext uri="{FF2B5EF4-FFF2-40B4-BE49-F238E27FC236}">
                <a16:creationId xmlns:a16="http://schemas.microsoft.com/office/drawing/2014/main" id="{831E9429-A83D-4E2A-86E6-926759AA5234}"/>
              </a:ext>
            </a:extLst>
          </p:cNvPr>
          <p:cNvSpPr>
            <a:spLocks noGrp="1"/>
          </p:cNvSpPr>
          <p:nvPr>
            <p:ph sz="half" idx="1"/>
          </p:nvPr>
        </p:nvSpPr>
        <p:spPr>
          <a:xfrm>
            <a:off x="1024126" y="2286000"/>
            <a:ext cx="9847073" cy="4572000"/>
          </a:xfrm>
        </p:spPr>
        <p:txBody>
          <a:bodyPr/>
          <a:lstStyle/>
          <a:p>
            <a:r>
              <a:rPr lang="cs-CZ" dirty="0"/>
              <a:t>SOUND SCULPTURE</a:t>
            </a:r>
          </a:p>
          <a:p>
            <a:r>
              <a:rPr lang="en-US" i="1" dirty="0">
                <a:highlight>
                  <a:srgbClr val="FFFF00"/>
                </a:highlight>
              </a:rPr>
              <a:t>The Singing Ringing Tree</a:t>
            </a:r>
            <a:r>
              <a:rPr lang="en-US" i="1" dirty="0"/>
              <a:t>, constructed in 2006, is a sound sculpture located in </a:t>
            </a:r>
            <a:r>
              <a:rPr lang="en-US" i="1" dirty="0" err="1"/>
              <a:t>Burnley</a:t>
            </a:r>
            <a:r>
              <a:rPr lang="en-US" i="1" dirty="0"/>
              <a:t>, Lancashire in the UK.</a:t>
            </a:r>
            <a:r>
              <a:rPr lang="cs-CZ" i="1" dirty="0"/>
              <a:t> </a:t>
            </a:r>
            <a:r>
              <a:rPr lang="en-US" dirty="0"/>
              <a:t>Built by architects Anna Liu and Mike Tonkin</a:t>
            </a:r>
            <a:r>
              <a:rPr lang="cs-CZ" dirty="0"/>
              <a:t>, Zadar – </a:t>
            </a:r>
            <a:r>
              <a:rPr lang="cs-CZ" dirty="0" err="1"/>
              <a:t>See</a:t>
            </a:r>
            <a:r>
              <a:rPr lang="cs-CZ" dirty="0"/>
              <a:t> organ.</a:t>
            </a:r>
          </a:p>
          <a:p>
            <a:endParaRPr lang="cs-CZ" dirty="0"/>
          </a:p>
          <a:p>
            <a:endParaRPr lang="cs-CZ" dirty="0"/>
          </a:p>
        </p:txBody>
      </p:sp>
      <p:pic>
        <p:nvPicPr>
          <p:cNvPr id="6" name="Zástupný symbol pro obsah 5">
            <a:extLst>
              <a:ext uri="{FF2B5EF4-FFF2-40B4-BE49-F238E27FC236}">
                <a16:creationId xmlns:a16="http://schemas.microsoft.com/office/drawing/2014/main" id="{6580917B-2C76-4BCD-8286-C62A308CE2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24127" y="4214003"/>
            <a:ext cx="3988140" cy="2575048"/>
          </a:xfrm>
        </p:spPr>
      </p:pic>
      <p:pic>
        <p:nvPicPr>
          <p:cNvPr id="10" name="Obrázek 9">
            <a:extLst>
              <a:ext uri="{FF2B5EF4-FFF2-40B4-BE49-F238E27FC236}">
                <a16:creationId xmlns:a16="http://schemas.microsoft.com/office/drawing/2014/main" id="{0154E796-0278-4127-87FB-E9DCB2003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783" y="4320645"/>
            <a:ext cx="3370486" cy="2139422"/>
          </a:xfrm>
          <a:prstGeom prst="rect">
            <a:avLst/>
          </a:prstGeom>
        </p:spPr>
      </p:pic>
    </p:spTree>
    <p:extLst>
      <p:ext uri="{BB962C8B-B14F-4D97-AF65-F5344CB8AC3E}">
        <p14:creationId xmlns:p14="http://schemas.microsoft.com/office/powerpoint/2010/main" val="117779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B2F647-ECCF-4266-8042-124B358AF185}"/>
              </a:ext>
            </a:extLst>
          </p:cNvPr>
          <p:cNvSpPr>
            <a:spLocks noGrp="1"/>
          </p:cNvSpPr>
          <p:nvPr>
            <p:ph type="title"/>
          </p:nvPr>
        </p:nvSpPr>
        <p:spPr/>
        <p:txBody>
          <a:bodyPr/>
          <a:lstStyle/>
          <a:p>
            <a:r>
              <a:rPr lang="cs-CZ" dirty="0"/>
              <a:t>EXAMPLES</a:t>
            </a:r>
          </a:p>
        </p:txBody>
      </p:sp>
      <p:sp>
        <p:nvSpPr>
          <p:cNvPr id="3" name="Zástupný symbol pro obsah 2">
            <a:extLst>
              <a:ext uri="{FF2B5EF4-FFF2-40B4-BE49-F238E27FC236}">
                <a16:creationId xmlns:a16="http://schemas.microsoft.com/office/drawing/2014/main" id="{86B05D0F-227A-4ACC-9042-A70FC4B29F63}"/>
              </a:ext>
            </a:extLst>
          </p:cNvPr>
          <p:cNvSpPr>
            <a:spLocks noGrp="1"/>
          </p:cNvSpPr>
          <p:nvPr>
            <p:ph sz="half" idx="1"/>
          </p:nvPr>
        </p:nvSpPr>
        <p:spPr/>
        <p:txBody>
          <a:bodyPr/>
          <a:lstStyle/>
          <a:p>
            <a:r>
              <a:rPr lang="cs-CZ" dirty="0"/>
              <a:t>SOUND INSTALATIONS</a:t>
            </a:r>
          </a:p>
          <a:p>
            <a:r>
              <a:rPr lang="cs-CZ" dirty="0"/>
              <a:t>Jiří Suchánek: SOUND INSTALATIONS IN THE GARDEN</a:t>
            </a:r>
          </a:p>
          <a:p>
            <a:pPr marL="0" indent="0">
              <a:buNone/>
            </a:pPr>
            <a:endParaRPr lang="cs-CZ" dirty="0"/>
          </a:p>
          <a:p>
            <a:r>
              <a:rPr lang="cs-CZ" dirty="0" err="1">
                <a:highlight>
                  <a:srgbClr val="FFFF00"/>
                </a:highlight>
              </a:rPr>
              <a:t>Example</a:t>
            </a:r>
            <a:r>
              <a:rPr lang="cs-CZ" dirty="0">
                <a:highlight>
                  <a:srgbClr val="FFFF00"/>
                </a:highlight>
              </a:rPr>
              <a:t>: </a:t>
            </a:r>
            <a:r>
              <a:rPr lang="cs-CZ" dirty="0" err="1">
                <a:highlight>
                  <a:srgbClr val="FFFF00"/>
                </a:highlight>
              </a:rPr>
              <a:t>Sonic</a:t>
            </a:r>
            <a:r>
              <a:rPr lang="cs-CZ" dirty="0">
                <a:highlight>
                  <a:srgbClr val="FFFF00"/>
                </a:highlight>
              </a:rPr>
              <a:t> Garden</a:t>
            </a:r>
          </a:p>
          <a:p>
            <a:r>
              <a:rPr lang="cs-CZ" dirty="0">
                <a:hlinkClick r:id="rId2"/>
              </a:rPr>
              <a:t>https://www.youtube.com/watch?app=desktop&amp;v=FKZWNH5awMw</a:t>
            </a:r>
            <a:endParaRPr lang="cs-CZ" dirty="0"/>
          </a:p>
          <a:p>
            <a:endParaRPr lang="cs-CZ" dirty="0"/>
          </a:p>
        </p:txBody>
      </p:sp>
      <p:pic>
        <p:nvPicPr>
          <p:cNvPr id="6" name="Zástupný symbol pro obsah 5">
            <a:extLst>
              <a:ext uri="{FF2B5EF4-FFF2-40B4-BE49-F238E27FC236}">
                <a16:creationId xmlns:a16="http://schemas.microsoft.com/office/drawing/2014/main" id="{9934FBBC-F791-43FE-A2FB-8301802A99B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10417" y="2286000"/>
            <a:ext cx="3713004" cy="4022725"/>
          </a:xfrm>
        </p:spPr>
      </p:pic>
    </p:spTree>
    <p:extLst>
      <p:ext uri="{BB962C8B-B14F-4D97-AF65-F5344CB8AC3E}">
        <p14:creationId xmlns:p14="http://schemas.microsoft.com/office/powerpoint/2010/main" val="418239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97D459-59C1-4C9C-B984-77BA90E09440}"/>
              </a:ext>
            </a:extLst>
          </p:cNvPr>
          <p:cNvSpPr>
            <a:spLocks noGrp="1"/>
          </p:cNvSpPr>
          <p:nvPr>
            <p:ph type="title"/>
          </p:nvPr>
        </p:nvSpPr>
        <p:spPr/>
        <p:txBody>
          <a:bodyPr>
            <a:normAutofit fontScale="90000"/>
          </a:bodyPr>
          <a:lstStyle/>
          <a:p>
            <a:br>
              <a:rPr lang="cs-CZ" dirty="0"/>
            </a:br>
            <a:r>
              <a:rPr lang="cs-CZ" sz="4000" dirty="0"/>
              <a:t>Rozšíření témat, struktur, funkcí – zvuková tvorba</a:t>
            </a:r>
            <a:br>
              <a:rPr lang="cs-CZ" dirty="0"/>
            </a:br>
            <a:r>
              <a:rPr lang="cs-CZ" dirty="0" err="1">
                <a:solidFill>
                  <a:schemeClr val="accent1"/>
                </a:solidFill>
              </a:rPr>
              <a:t>sonic</a:t>
            </a:r>
            <a:r>
              <a:rPr lang="cs-CZ" dirty="0">
                <a:solidFill>
                  <a:schemeClr val="accent1"/>
                </a:solidFill>
              </a:rPr>
              <a:t> art-</a:t>
            </a:r>
            <a:r>
              <a:rPr lang="cs-CZ" dirty="0" err="1">
                <a:solidFill>
                  <a:schemeClr val="accent1"/>
                </a:solidFill>
              </a:rPr>
              <a:t>new</a:t>
            </a:r>
            <a:r>
              <a:rPr lang="cs-CZ" dirty="0">
                <a:solidFill>
                  <a:schemeClr val="accent1"/>
                </a:solidFill>
              </a:rPr>
              <a:t> </a:t>
            </a:r>
            <a:r>
              <a:rPr lang="cs-CZ" dirty="0" err="1">
                <a:solidFill>
                  <a:schemeClr val="accent1"/>
                </a:solidFill>
              </a:rPr>
              <a:t>topics</a:t>
            </a:r>
            <a:r>
              <a:rPr lang="cs-CZ" dirty="0">
                <a:solidFill>
                  <a:schemeClr val="accent1"/>
                </a:solidFill>
              </a:rPr>
              <a:t>, </a:t>
            </a:r>
            <a:r>
              <a:rPr lang="cs-CZ" dirty="0" err="1">
                <a:solidFill>
                  <a:schemeClr val="accent1"/>
                </a:solidFill>
              </a:rPr>
              <a:t>perspectives</a:t>
            </a:r>
            <a:r>
              <a:rPr lang="cs-CZ" dirty="0">
                <a:solidFill>
                  <a:schemeClr val="accent1"/>
                </a:solidFill>
              </a:rPr>
              <a:t>, </a:t>
            </a:r>
            <a:r>
              <a:rPr lang="cs-CZ" dirty="0" err="1">
                <a:solidFill>
                  <a:schemeClr val="accent1"/>
                </a:solidFill>
              </a:rPr>
              <a:t>structures</a:t>
            </a:r>
            <a:r>
              <a:rPr lang="cs-CZ" dirty="0">
                <a:solidFill>
                  <a:schemeClr val="accent1"/>
                </a:solidFill>
              </a:rPr>
              <a:t>, </a:t>
            </a:r>
            <a:r>
              <a:rPr lang="cs-CZ" sz="4000" dirty="0" err="1">
                <a:solidFill>
                  <a:schemeClr val="accent1"/>
                </a:solidFill>
              </a:rPr>
              <a:t>functions</a:t>
            </a:r>
            <a:br>
              <a:rPr lang="cs-CZ" dirty="0"/>
            </a:br>
            <a:endParaRPr lang="cs-CZ" dirty="0"/>
          </a:p>
        </p:txBody>
      </p:sp>
      <p:sp>
        <p:nvSpPr>
          <p:cNvPr id="3" name="Zástupný symbol pro obsah 2">
            <a:extLst>
              <a:ext uri="{FF2B5EF4-FFF2-40B4-BE49-F238E27FC236}">
                <a16:creationId xmlns:a16="http://schemas.microsoft.com/office/drawing/2014/main" id="{29D78ABA-61C9-42A2-A704-FB4BB7B42B29}"/>
              </a:ext>
            </a:extLst>
          </p:cNvPr>
          <p:cNvSpPr>
            <a:spLocks noGrp="1"/>
          </p:cNvSpPr>
          <p:nvPr>
            <p:ph sz="half" idx="1"/>
          </p:nvPr>
        </p:nvSpPr>
        <p:spPr/>
        <p:txBody>
          <a:bodyPr>
            <a:normAutofit fontScale="92500" lnSpcReduction="20000"/>
          </a:bodyPr>
          <a:lstStyle/>
          <a:p>
            <a:r>
              <a:rPr lang="cs-CZ" dirty="0"/>
              <a:t>NEW MATERIALS – SINCE MUSIQUE CONCRETE (NATURE, BELLS, „COSMIC SOUNDS“ ETC.)</a:t>
            </a:r>
          </a:p>
          <a:p>
            <a:r>
              <a:rPr lang="cs-CZ" dirty="0"/>
              <a:t>NEW NON-NARATIVE AND NON-SUBJECTIVE PERSPECTIVES OR CONTRAPOSITION OF SUBJECT AND OBJECTIVE PROCESSES</a:t>
            </a:r>
          </a:p>
          <a:p>
            <a:r>
              <a:rPr lang="cs-CZ" dirty="0"/>
              <a:t>PROCESSES, SITUATIONS, DIFFERENT TEMPORALITIES</a:t>
            </a:r>
          </a:p>
          <a:p>
            <a:r>
              <a:rPr lang="cs-CZ" dirty="0"/>
              <a:t>SOUND AND SILENCE</a:t>
            </a:r>
          </a:p>
          <a:p>
            <a:r>
              <a:rPr lang="cs-CZ" dirty="0"/>
              <a:t>NEW INSTRUMENTAL MUSIC: I. </a:t>
            </a:r>
            <a:r>
              <a:rPr lang="cs-CZ" dirty="0" err="1"/>
              <a:t>Xenakis</a:t>
            </a:r>
            <a:r>
              <a:rPr lang="cs-CZ" dirty="0"/>
              <a:t>, K. </a:t>
            </a:r>
            <a:r>
              <a:rPr lang="cs-CZ" dirty="0" err="1"/>
              <a:t>Saariaho</a:t>
            </a:r>
            <a:r>
              <a:rPr lang="cs-CZ" dirty="0"/>
              <a:t>, R. </a:t>
            </a:r>
            <a:r>
              <a:rPr lang="cs-CZ" dirty="0" err="1"/>
              <a:t>Saunders</a:t>
            </a:r>
            <a:r>
              <a:rPr lang="cs-CZ" dirty="0"/>
              <a:t>… </a:t>
            </a:r>
          </a:p>
          <a:p>
            <a:r>
              <a:rPr lang="cs-CZ" dirty="0">
                <a:highlight>
                  <a:srgbClr val="FFFF00"/>
                </a:highlight>
              </a:rPr>
              <a:t>ECO </a:t>
            </a:r>
            <a:r>
              <a:rPr lang="cs-CZ" dirty="0" err="1">
                <a:highlight>
                  <a:srgbClr val="FFFF00"/>
                </a:highlight>
              </a:rPr>
              <a:t>topics</a:t>
            </a:r>
            <a:r>
              <a:rPr lang="cs-CZ" dirty="0">
                <a:highlight>
                  <a:srgbClr val="FFFF00"/>
                </a:highlight>
              </a:rPr>
              <a:t>: SOLACE/MN2023 </a:t>
            </a:r>
            <a:r>
              <a:rPr lang="cs-CZ" dirty="0" err="1">
                <a:highlight>
                  <a:srgbClr val="FFFF00"/>
                </a:highlight>
              </a:rPr>
              <a:t>empathy</a:t>
            </a:r>
            <a:r>
              <a:rPr lang="cs-CZ" dirty="0">
                <a:highlight>
                  <a:srgbClr val="FFFF00"/>
                </a:highlight>
              </a:rPr>
              <a:t> </a:t>
            </a:r>
            <a:r>
              <a:rPr lang="cs-CZ" dirty="0" err="1">
                <a:highlight>
                  <a:srgbClr val="FFFF00"/>
                </a:highlight>
              </a:rPr>
              <a:t>for</a:t>
            </a:r>
            <a:r>
              <a:rPr lang="cs-CZ" dirty="0">
                <a:highlight>
                  <a:srgbClr val="FFFF00"/>
                </a:highlight>
              </a:rPr>
              <a:t> </a:t>
            </a:r>
            <a:r>
              <a:rPr lang="cs-CZ" dirty="0" err="1">
                <a:highlight>
                  <a:srgbClr val="FFFF00"/>
                </a:highlight>
              </a:rPr>
              <a:t>trees</a:t>
            </a:r>
            <a:r>
              <a:rPr lang="cs-CZ" dirty="0">
                <a:highlight>
                  <a:srgbClr val="FFFF00"/>
                </a:highlight>
              </a:rPr>
              <a:t> and </a:t>
            </a:r>
            <a:r>
              <a:rPr lang="cs-CZ" dirty="0" err="1">
                <a:highlight>
                  <a:srgbClr val="FFFF00"/>
                </a:highlight>
              </a:rPr>
              <a:t>forests</a:t>
            </a:r>
            <a:r>
              <a:rPr lang="cs-CZ" dirty="0">
                <a:highlight>
                  <a:srgbClr val="FFFF00"/>
                </a:highlight>
              </a:rPr>
              <a:t>…(ex </a:t>
            </a:r>
            <a:r>
              <a:rPr lang="cs-CZ" dirty="0" err="1">
                <a:highlight>
                  <a:srgbClr val="FFFF00"/>
                </a:highlight>
              </a:rPr>
              <a:t>sound</a:t>
            </a:r>
            <a:r>
              <a:rPr lang="cs-CZ" dirty="0">
                <a:highlight>
                  <a:srgbClr val="FFFF00"/>
                </a:highlight>
              </a:rPr>
              <a:t>). M. </a:t>
            </a:r>
            <a:r>
              <a:rPr lang="cs-CZ" dirty="0" err="1">
                <a:highlight>
                  <a:srgbClr val="FFFF00"/>
                </a:highlight>
              </a:rPr>
              <a:t>Theologiti</a:t>
            </a:r>
            <a:endParaRPr lang="cs-CZ" dirty="0">
              <a:highlight>
                <a:srgbClr val="FFFF00"/>
              </a:highlight>
            </a:endParaRPr>
          </a:p>
          <a:p>
            <a:endParaRPr lang="cs-CZ" dirty="0"/>
          </a:p>
        </p:txBody>
      </p:sp>
      <p:pic>
        <p:nvPicPr>
          <p:cNvPr id="10" name="Zástupný symbol pro obsah 9">
            <a:extLst>
              <a:ext uri="{FF2B5EF4-FFF2-40B4-BE49-F238E27FC236}">
                <a16:creationId xmlns:a16="http://schemas.microsoft.com/office/drawing/2014/main" id="{81C20B6C-61A6-4540-91A3-C1F1D24DC29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9638" y="2834420"/>
            <a:ext cx="4754562" cy="2925884"/>
          </a:xfrm>
        </p:spPr>
      </p:pic>
    </p:spTree>
    <p:extLst>
      <p:ext uri="{BB962C8B-B14F-4D97-AF65-F5344CB8AC3E}">
        <p14:creationId xmlns:p14="http://schemas.microsoft.com/office/powerpoint/2010/main" val="282182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a:extLst>
              <a:ext uri="{FF2B5EF4-FFF2-40B4-BE49-F238E27FC236}">
                <a16:creationId xmlns:a16="http://schemas.microsoft.com/office/drawing/2014/main" id="{C458FF17-6622-423A-8045-ACAE89092D3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45996" y="4030512"/>
            <a:ext cx="3826540" cy="2142863"/>
          </a:xfrm>
        </p:spPr>
      </p:pic>
      <p:sp>
        <p:nvSpPr>
          <p:cNvPr id="4" name="Zástupný symbol pro obsah 3">
            <a:extLst>
              <a:ext uri="{FF2B5EF4-FFF2-40B4-BE49-F238E27FC236}">
                <a16:creationId xmlns:a16="http://schemas.microsoft.com/office/drawing/2014/main" id="{B760B025-CF94-4D85-BBA8-0ED9B6F1E28E}"/>
              </a:ext>
            </a:extLst>
          </p:cNvPr>
          <p:cNvSpPr>
            <a:spLocks noGrp="1"/>
          </p:cNvSpPr>
          <p:nvPr>
            <p:ph sz="half" idx="2"/>
          </p:nvPr>
        </p:nvSpPr>
        <p:spPr/>
        <p:txBody>
          <a:bodyPr>
            <a:normAutofit fontScale="92500" lnSpcReduction="20000"/>
          </a:bodyPr>
          <a:lstStyle/>
          <a:p>
            <a:r>
              <a:rPr lang="cs-CZ" dirty="0">
                <a:highlight>
                  <a:srgbClr val="FFFF00"/>
                </a:highlight>
              </a:rPr>
              <a:t>+</a:t>
            </a:r>
          </a:p>
          <a:p>
            <a:r>
              <a:rPr lang="cs-CZ" dirty="0"/>
              <a:t>1/ ASMR – </a:t>
            </a:r>
            <a:r>
              <a:rPr lang="cs-CZ" dirty="0" err="1"/>
              <a:t>Autonomous</a:t>
            </a:r>
            <a:r>
              <a:rPr lang="cs-CZ" dirty="0"/>
              <a:t> sensory </a:t>
            </a:r>
            <a:r>
              <a:rPr lang="cs-CZ" dirty="0" err="1"/>
              <a:t>meridian</a:t>
            </a:r>
            <a:r>
              <a:rPr lang="cs-CZ" dirty="0"/>
              <a:t> response</a:t>
            </a:r>
          </a:p>
          <a:p>
            <a:r>
              <a:rPr lang="cs-CZ" dirty="0"/>
              <a:t>2/ ULTRASOUND – PAINLESSNESS OF INJECTIONS</a:t>
            </a:r>
          </a:p>
          <a:p>
            <a:r>
              <a:rPr lang="cs-CZ" dirty="0"/>
              <a:t>(</a:t>
            </a:r>
            <a:r>
              <a:rPr lang="cs-CZ" sz="1900" dirty="0" err="1"/>
              <a:t>Acoustics</a:t>
            </a:r>
            <a:r>
              <a:rPr lang="cs-CZ" sz="1900" dirty="0"/>
              <a:t> 2023 </a:t>
            </a:r>
            <a:r>
              <a:rPr lang="cs-CZ" sz="1900" dirty="0" err="1"/>
              <a:t>conference</a:t>
            </a:r>
            <a:r>
              <a:rPr lang="cs-CZ" sz="1900" dirty="0"/>
              <a:t> </a:t>
            </a:r>
            <a:r>
              <a:rPr lang="cs-CZ" sz="1900" dirty="0" err="1"/>
              <a:t>Syndney</a:t>
            </a:r>
            <a:r>
              <a:rPr lang="cs-CZ" sz="1900" dirty="0"/>
              <a:t> 4.12.) – University </a:t>
            </a:r>
            <a:r>
              <a:rPr lang="cs-CZ" sz="1900" dirty="0" err="1"/>
              <a:t>of</a:t>
            </a:r>
            <a:r>
              <a:rPr lang="cs-CZ" sz="1900" dirty="0"/>
              <a:t> Oxford</a:t>
            </a:r>
          </a:p>
          <a:p>
            <a:r>
              <a:rPr lang="cs-CZ" dirty="0"/>
              <a:t>3/ SONODIAGNOSIS, SONOTHERAPY</a:t>
            </a:r>
          </a:p>
          <a:p>
            <a:r>
              <a:rPr lang="cs-CZ" dirty="0">
                <a:highlight>
                  <a:srgbClr val="FFFF00"/>
                </a:highlight>
              </a:rPr>
              <a:t>- </a:t>
            </a:r>
          </a:p>
          <a:p>
            <a:r>
              <a:rPr lang="cs-CZ" dirty="0"/>
              <a:t>1/ ADDICTION OF YOUNG PEOPLE TO HIGH INTENSITY OF SOUND AND LIGHT (</a:t>
            </a:r>
            <a:r>
              <a:rPr lang="cs-CZ" dirty="0" err="1"/>
              <a:t>the</a:t>
            </a:r>
            <a:r>
              <a:rPr lang="cs-CZ" dirty="0"/>
              <a:t> reality </a:t>
            </a:r>
            <a:r>
              <a:rPr lang="cs-CZ" dirty="0" err="1"/>
              <a:t>is</a:t>
            </a:r>
            <a:r>
              <a:rPr lang="cs-CZ" dirty="0"/>
              <a:t> „</a:t>
            </a:r>
            <a:r>
              <a:rPr lang="cs-CZ" dirty="0" err="1"/>
              <a:t>gray</a:t>
            </a:r>
            <a:r>
              <a:rPr lang="cs-CZ" dirty="0"/>
              <a:t>“)</a:t>
            </a:r>
          </a:p>
        </p:txBody>
      </p:sp>
      <p:pic>
        <p:nvPicPr>
          <p:cNvPr id="8" name="Obrázek 7">
            <a:extLst>
              <a:ext uri="{FF2B5EF4-FFF2-40B4-BE49-F238E27FC236}">
                <a16:creationId xmlns:a16="http://schemas.microsoft.com/office/drawing/2014/main" id="{A4A58A8D-C50F-452E-9D57-EA333FC2A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96" y="2210586"/>
            <a:ext cx="3172904" cy="1665775"/>
          </a:xfrm>
          <a:prstGeom prst="rect">
            <a:avLst/>
          </a:prstGeom>
        </p:spPr>
      </p:pic>
      <p:sp>
        <p:nvSpPr>
          <p:cNvPr id="5" name="Nadpis 4">
            <a:extLst>
              <a:ext uri="{FF2B5EF4-FFF2-40B4-BE49-F238E27FC236}">
                <a16:creationId xmlns:a16="http://schemas.microsoft.com/office/drawing/2014/main" id="{5E664C1D-E199-49B9-9458-6E77C00283F9}"/>
              </a:ext>
            </a:extLst>
          </p:cNvPr>
          <p:cNvSpPr>
            <a:spLocks noGrp="1"/>
          </p:cNvSpPr>
          <p:nvPr>
            <p:ph type="title"/>
          </p:nvPr>
        </p:nvSpPr>
        <p:spPr/>
        <p:txBody>
          <a:bodyPr>
            <a:normAutofit fontScale="90000"/>
          </a:bodyPr>
          <a:lstStyle/>
          <a:p>
            <a:r>
              <a:rPr lang="cs-CZ" dirty="0"/>
              <a:t>FUNKCE-hudba jako náladotvorná/droga?</a:t>
            </a:r>
            <a:br>
              <a:rPr lang="cs-CZ" dirty="0"/>
            </a:br>
            <a:r>
              <a:rPr lang="cs-CZ" dirty="0">
                <a:solidFill>
                  <a:schemeClr val="accent1"/>
                </a:solidFill>
              </a:rPr>
              <a:t>FUNCTION – MUSIC AS A MOOD MODULANS/DRUG?</a:t>
            </a:r>
          </a:p>
        </p:txBody>
      </p:sp>
    </p:spTree>
    <p:extLst>
      <p:ext uri="{BB962C8B-B14F-4D97-AF65-F5344CB8AC3E}">
        <p14:creationId xmlns:p14="http://schemas.microsoft.com/office/powerpoint/2010/main" val="52668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842012-54D8-49BC-900D-6C84A5EE17B9}"/>
              </a:ext>
            </a:extLst>
          </p:cNvPr>
          <p:cNvSpPr>
            <a:spLocks noGrp="1"/>
          </p:cNvSpPr>
          <p:nvPr>
            <p:ph type="title"/>
          </p:nvPr>
        </p:nvSpPr>
        <p:spPr/>
        <p:txBody>
          <a:bodyPr>
            <a:normAutofit fontScale="90000"/>
          </a:bodyPr>
          <a:lstStyle/>
          <a:p>
            <a:r>
              <a:rPr lang="cs-CZ" dirty="0" err="1"/>
              <a:t>Ai</a:t>
            </a:r>
            <a:r>
              <a:rPr lang="cs-CZ" dirty="0"/>
              <a:t> Téma </a:t>
            </a:r>
            <a:r>
              <a:rPr lang="cs-CZ" dirty="0" err="1"/>
              <a:t>ars</a:t>
            </a:r>
            <a:r>
              <a:rPr lang="cs-CZ" dirty="0"/>
              <a:t> </a:t>
            </a:r>
            <a:r>
              <a:rPr lang="cs-CZ" dirty="0" err="1"/>
              <a:t>eletronica</a:t>
            </a:r>
            <a:r>
              <a:rPr lang="cs-CZ" dirty="0"/>
              <a:t> – </a:t>
            </a:r>
            <a:r>
              <a:rPr lang="cs-CZ" dirty="0" err="1"/>
              <a:t>future</a:t>
            </a:r>
            <a:r>
              <a:rPr lang="cs-CZ" dirty="0"/>
              <a:t> </a:t>
            </a:r>
            <a:r>
              <a:rPr lang="cs-CZ" dirty="0" err="1"/>
              <a:t>lab</a:t>
            </a:r>
            <a:br>
              <a:rPr lang="cs-CZ" dirty="0"/>
            </a:br>
            <a:r>
              <a:rPr lang="cs-CZ" dirty="0" err="1">
                <a:solidFill>
                  <a:schemeClr val="accent1"/>
                </a:solidFill>
              </a:rPr>
              <a:t>ai</a:t>
            </a:r>
            <a:r>
              <a:rPr lang="cs-CZ" dirty="0">
                <a:solidFill>
                  <a:schemeClr val="accent1"/>
                </a:solidFill>
              </a:rPr>
              <a:t> </a:t>
            </a:r>
            <a:r>
              <a:rPr lang="cs-CZ" dirty="0">
                <a:solidFill>
                  <a:srgbClr val="00B0F0"/>
                </a:solidFill>
              </a:rPr>
              <a:t>TOPIC OF ARS ELECTRONICA – FUTURE LAB</a:t>
            </a:r>
            <a:br>
              <a:rPr lang="cs-CZ" dirty="0">
                <a:solidFill>
                  <a:srgbClr val="00B0F0"/>
                </a:solidFill>
              </a:rPr>
            </a:br>
            <a:r>
              <a:rPr lang="cs-CZ" dirty="0">
                <a:solidFill>
                  <a:srgbClr val="00B0F0"/>
                </a:solidFill>
              </a:rPr>
              <a:t>AI – as a </a:t>
            </a:r>
            <a:r>
              <a:rPr lang="cs-CZ" dirty="0" err="1">
                <a:solidFill>
                  <a:srgbClr val="00B0F0"/>
                </a:solidFill>
              </a:rPr>
              <a:t>social</a:t>
            </a:r>
            <a:r>
              <a:rPr lang="cs-CZ" dirty="0">
                <a:solidFill>
                  <a:srgbClr val="00B0F0"/>
                </a:solidFill>
              </a:rPr>
              <a:t> and </a:t>
            </a:r>
            <a:r>
              <a:rPr lang="cs-CZ" dirty="0" err="1">
                <a:solidFill>
                  <a:srgbClr val="00B0F0"/>
                </a:solidFill>
              </a:rPr>
              <a:t>philosophical</a:t>
            </a:r>
            <a:r>
              <a:rPr lang="cs-CZ" dirty="0">
                <a:solidFill>
                  <a:srgbClr val="00B0F0"/>
                </a:solidFill>
              </a:rPr>
              <a:t> </a:t>
            </a:r>
            <a:r>
              <a:rPr lang="cs-CZ" dirty="0" err="1">
                <a:solidFill>
                  <a:srgbClr val="00B0F0"/>
                </a:solidFill>
              </a:rPr>
              <a:t>reflection</a:t>
            </a:r>
            <a:endParaRPr lang="cs-CZ" dirty="0">
              <a:solidFill>
                <a:srgbClr val="00B0F0"/>
              </a:solidFill>
            </a:endParaRPr>
          </a:p>
        </p:txBody>
      </p:sp>
      <p:sp>
        <p:nvSpPr>
          <p:cNvPr id="3" name="Zástupný symbol pro obsah 2">
            <a:extLst>
              <a:ext uri="{FF2B5EF4-FFF2-40B4-BE49-F238E27FC236}">
                <a16:creationId xmlns:a16="http://schemas.microsoft.com/office/drawing/2014/main" id="{4091B13C-A8B1-4A78-B988-4A95132C0B8D}"/>
              </a:ext>
            </a:extLst>
          </p:cNvPr>
          <p:cNvSpPr>
            <a:spLocks noGrp="1"/>
          </p:cNvSpPr>
          <p:nvPr>
            <p:ph idx="1"/>
          </p:nvPr>
        </p:nvSpPr>
        <p:spPr/>
        <p:txBody>
          <a:bodyPr/>
          <a:lstStyle/>
          <a:p>
            <a:r>
              <a:rPr lang="cs-CZ" sz="2800" dirty="0">
                <a:latin typeface="Arial" panose="020B0604020202020204" pitchFamily="34" charset="0"/>
                <a:cs typeface="Arial" panose="020B0604020202020204" pitchFamily="34" charset="0"/>
              </a:rPr>
              <a:t>AI x MUSIC /</a:t>
            </a:r>
            <a:r>
              <a:rPr lang="cs-CZ" sz="2800" dirty="0" err="1">
                <a:latin typeface="Arial" panose="020B0604020202020204" pitchFamily="34" charset="0"/>
                <a:cs typeface="Arial" panose="020B0604020202020204" pitchFamily="34" charset="0"/>
              </a:rPr>
              <a:t>exhibitions</a:t>
            </a:r>
            <a:r>
              <a:rPr lang="cs-CZ" sz="2800" dirty="0">
                <a:latin typeface="Arial" panose="020B0604020202020204" pitchFamily="34" charset="0"/>
                <a:cs typeface="Arial" panose="020B0604020202020204" pitchFamily="34" charset="0"/>
              </a:rPr>
              <a:t> </a:t>
            </a:r>
            <a:r>
              <a:rPr lang="cs-CZ" sz="2800" dirty="0" err="1">
                <a:latin typeface="Arial" panose="020B0604020202020204" pitchFamily="34" charset="0"/>
                <a:cs typeface="Arial" panose="020B0604020202020204" pitchFamily="34" charset="0"/>
              </a:rPr>
              <a:t>since</a:t>
            </a:r>
            <a:r>
              <a:rPr lang="cs-CZ" sz="2800" dirty="0">
                <a:latin typeface="Arial" panose="020B0604020202020204" pitchFamily="34" charset="0"/>
                <a:cs typeface="Arial" panose="020B0604020202020204" pitchFamily="34" charset="0"/>
              </a:rPr>
              <a:t> 2019</a:t>
            </a:r>
          </a:p>
          <a:p>
            <a:r>
              <a:rPr lang="es-ES" dirty="0"/>
              <a:t>Rashaad Newsome (USA)</a:t>
            </a:r>
            <a:r>
              <a:rPr lang="cs-CZ" dirty="0"/>
              <a:t>, https://hai.stanford.edu/news/hai-visiting-artist-rashaad-newsome-designing-ai-agency</a:t>
            </a:r>
            <a:endParaRPr lang="es-ES" dirty="0"/>
          </a:p>
          <a:p>
            <a:r>
              <a:rPr lang="cs-CZ" dirty="0"/>
              <a:t>                                       </a:t>
            </a:r>
            <a:r>
              <a:rPr lang="cs-CZ" b="1" dirty="0"/>
              <a:t>BEING</a:t>
            </a:r>
            <a:r>
              <a:rPr lang="es-ES" b="1" dirty="0"/>
              <a:t> </a:t>
            </a:r>
            <a:r>
              <a:rPr lang="es-ES" dirty="0"/>
              <a:t>(2022) </a:t>
            </a:r>
            <a:r>
              <a:rPr lang="cs-CZ" dirty="0" err="1"/>
              <a:t>is</a:t>
            </a:r>
            <a:r>
              <a:rPr lang="cs-CZ" dirty="0"/>
              <a:t> a </a:t>
            </a:r>
            <a:r>
              <a:rPr lang="cs-CZ" dirty="0" err="1"/>
              <a:t>social</a:t>
            </a:r>
            <a:r>
              <a:rPr lang="cs-CZ" dirty="0"/>
              <a:t> humanoid </a:t>
            </a:r>
            <a:r>
              <a:rPr lang="cs-CZ" dirty="0" err="1"/>
              <a:t>robotic</a:t>
            </a:r>
            <a:r>
              <a:rPr lang="cs-CZ" dirty="0"/>
              <a:t> AI (</a:t>
            </a:r>
            <a:r>
              <a:rPr lang="cs-CZ" dirty="0" err="1"/>
              <a:t>real</a:t>
            </a:r>
            <a:r>
              <a:rPr lang="cs-CZ" dirty="0"/>
              <a:t> </a:t>
            </a:r>
            <a:r>
              <a:rPr lang="cs-CZ" dirty="0" err="1"/>
              <a:t>object</a:t>
            </a:r>
            <a:r>
              <a:rPr lang="cs-CZ" dirty="0"/>
              <a:t>)</a:t>
            </a:r>
          </a:p>
          <a:p>
            <a:r>
              <a:rPr lang="cs-CZ" dirty="0"/>
              <a:t>                                       </a:t>
            </a:r>
            <a:r>
              <a:rPr lang="cs-CZ" dirty="0" err="1"/>
              <a:t>Reflection</a:t>
            </a:r>
            <a:r>
              <a:rPr lang="cs-CZ" dirty="0"/>
              <a:t> </a:t>
            </a:r>
            <a:r>
              <a:rPr lang="cs-CZ" dirty="0" err="1"/>
              <a:t>of</a:t>
            </a:r>
            <a:r>
              <a:rPr lang="cs-CZ" dirty="0"/>
              <a:t> </a:t>
            </a:r>
            <a:r>
              <a:rPr lang="cs-CZ" dirty="0" err="1"/>
              <a:t>our</a:t>
            </a:r>
            <a:r>
              <a:rPr lang="cs-CZ" dirty="0"/>
              <a:t> identity and </a:t>
            </a:r>
            <a:r>
              <a:rPr lang="cs-CZ" dirty="0" err="1"/>
              <a:t>creativity</a:t>
            </a:r>
            <a:r>
              <a:rPr lang="cs-CZ" dirty="0"/>
              <a:t>.</a:t>
            </a:r>
            <a:endParaRPr lang="es-ES" dirty="0"/>
          </a:p>
          <a:p>
            <a:endParaRPr lang="cs-CZ" sz="3600" dirty="0">
              <a:latin typeface="Arial" panose="020B0604020202020204" pitchFamily="34" charset="0"/>
              <a:cs typeface="Arial" panose="020B0604020202020204" pitchFamily="34" charset="0"/>
            </a:endParaRPr>
          </a:p>
          <a:p>
            <a:endParaRPr lang="cs-CZ" sz="3600" b="1" dirty="0">
              <a:latin typeface="Arial Nova" panose="020B0504020202020204" pitchFamily="34" charset="0"/>
            </a:endParaRPr>
          </a:p>
          <a:p>
            <a:endParaRPr lang="cs-CZ" dirty="0"/>
          </a:p>
        </p:txBody>
      </p:sp>
      <p:pic>
        <p:nvPicPr>
          <p:cNvPr id="6" name="Obrázek 5">
            <a:extLst>
              <a:ext uri="{FF2B5EF4-FFF2-40B4-BE49-F238E27FC236}">
                <a16:creationId xmlns:a16="http://schemas.microsoft.com/office/drawing/2014/main" id="{CDC629B1-66A9-4946-9ED2-BA1C8A995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799" y="3582686"/>
            <a:ext cx="2596848" cy="2596848"/>
          </a:xfrm>
          <a:prstGeom prst="rect">
            <a:avLst/>
          </a:prstGeom>
        </p:spPr>
      </p:pic>
    </p:spTree>
    <p:extLst>
      <p:ext uri="{BB962C8B-B14F-4D97-AF65-F5344CB8AC3E}">
        <p14:creationId xmlns:p14="http://schemas.microsoft.com/office/powerpoint/2010/main" val="251739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FE016-DCCF-4853-81EF-7786E12FC0F8}"/>
              </a:ext>
            </a:extLst>
          </p:cNvPr>
          <p:cNvSpPr>
            <a:spLocks noGrp="1"/>
          </p:cNvSpPr>
          <p:nvPr>
            <p:ph type="title"/>
          </p:nvPr>
        </p:nvSpPr>
        <p:spPr/>
        <p:txBody>
          <a:bodyPr>
            <a:normAutofit fontScale="90000"/>
          </a:bodyPr>
          <a:lstStyle/>
          <a:p>
            <a:r>
              <a:rPr lang="cs-CZ" dirty="0"/>
              <a:t>CO OČEKÁVÁ DNEŠNÍ POSLUCHAČ HUDBY</a:t>
            </a:r>
            <a:br>
              <a:rPr lang="cs-CZ" dirty="0"/>
            </a:br>
            <a:r>
              <a:rPr lang="cs-CZ" dirty="0">
                <a:solidFill>
                  <a:schemeClr val="accent2"/>
                </a:solidFill>
              </a:rPr>
              <a:t>WHAT DOES TODAY´S LISTENER EXPECT FROM MUSIC? </a:t>
            </a:r>
            <a:br>
              <a:rPr lang="cs-CZ" dirty="0">
                <a:solidFill>
                  <a:schemeClr val="accent2"/>
                </a:solidFill>
              </a:rPr>
            </a:br>
            <a:r>
              <a:rPr lang="cs-CZ" sz="2400" dirty="0">
                <a:solidFill>
                  <a:schemeClr val="accent2"/>
                </a:solidFill>
              </a:rPr>
              <a:t>IN TECHNOLOGY, CONCERT LIFE, EVOLUTION OF STYLES?</a:t>
            </a:r>
            <a:endParaRPr lang="cs-CZ" dirty="0">
              <a:solidFill>
                <a:schemeClr val="accent2"/>
              </a:solidFill>
            </a:endParaRPr>
          </a:p>
        </p:txBody>
      </p:sp>
      <p:pic>
        <p:nvPicPr>
          <p:cNvPr id="5" name="Zástupný symbol pro obsah 4">
            <a:extLst>
              <a:ext uri="{FF2B5EF4-FFF2-40B4-BE49-F238E27FC236}">
                <a16:creationId xmlns:a16="http://schemas.microsoft.com/office/drawing/2014/main" id="{1FFA718F-CF27-4B89-A77D-0650119453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9507" y="2256877"/>
            <a:ext cx="2866947" cy="2845445"/>
          </a:xfrm>
        </p:spPr>
      </p:pic>
      <p:sp>
        <p:nvSpPr>
          <p:cNvPr id="3" name="AutoShape 2" descr="How Does AI Music Work">
            <a:extLst>
              <a:ext uri="{FF2B5EF4-FFF2-40B4-BE49-F238E27FC236}">
                <a16:creationId xmlns:a16="http://schemas.microsoft.com/office/drawing/2014/main" id="{0CBFB906-0A67-4D37-9B86-9394E0702D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2" name="Picture 8" descr="https://www.unite.ai/wp-content/uploads/2023/08/Alex_Mc_AI_music_generation._963d0c2b-4f0e-4645-8b7b-d2b1b236d621-1.jpg">
            <a:extLst>
              <a:ext uri="{FF2B5EF4-FFF2-40B4-BE49-F238E27FC236}">
                <a16:creationId xmlns:a16="http://schemas.microsoft.com/office/drawing/2014/main" id="{6AE5394C-CDA9-47A3-95EE-CB2A0A659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486" y="4188238"/>
            <a:ext cx="3803714" cy="2130894"/>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5A2B0AE3-C8C4-417B-8B49-087938BA2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454" y="2762283"/>
            <a:ext cx="3264032" cy="2176021"/>
          </a:xfrm>
          <a:prstGeom prst="rect">
            <a:avLst/>
          </a:prstGeom>
        </p:spPr>
      </p:pic>
      <p:sp>
        <p:nvSpPr>
          <p:cNvPr id="4" name="Obdélník 3">
            <a:extLst>
              <a:ext uri="{FF2B5EF4-FFF2-40B4-BE49-F238E27FC236}">
                <a16:creationId xmlns:a16="http://schemas.microsoft.com/office/drawing/2014/main" id="{37271FF4-6CA2-43DF-BC33-1DA9C9877073}"/>
              </a:ext>
            </a:extLst>
          </p:cNvPr>
          <p:cNvSpPr/>
          <p:nvPr/>
        </p:nvSpPr>
        <p:spPr>
          <a:xfrm>
            <a:off x="3048000" y="2967335"/>
            <a:ext cx="6096000" cy="646331"/>
          </a:xfrm>
          <a:prstGeom prst="rect">
            <a:avLst/>
          </a:prstGeom>
        </p:spPr>
        <p:txBody>
          <a:bodyPr>
            <a:spAutoFit/>
          </a:bodyPr>
          <a:lstStyle/>
          <a:p>
            <a:r>
              <a:rPr lang="cs-CZ" dirty="0">
                <a:solidFill>
                  <a:srgbClr val="242424"/>
                </a:solidFill>
                <a:latin typeface="Segoe UI Web (East European)"/>
              </a:rPr>
              <a:t>ttps://colosseumticket.cz/cs/akce/DPa-w0VdRTeRARjpY0JrHA-koncert-p</a:t>
            </a:r>
            <a:endParaRPr lang="cs-CZ" dirty="0"/>
          </a:p>
        </p:txBody>
      </p:sp>
    </p:spTree>
    <p:extLst>
      <p:ext uri="{BB962C8B-B14F-4D97-AF65-F5344CB8AC3E}">
        <p14:creationId xmlns:p14="http://schemas.microsoft.com/office/powerpoint/2010/main" val="330621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B7F041-24A0-4496-855B-29051B38CA7A}"/>
              </a:ext>
            </a:extLst>
          </p:cNvPr>
          <p:cNvSpPr>
            <a:spLocks noGrp="1"/>
          </p:cNvSpPr>
          <p:nvPr>
            <p:ph type="title"/>
          </p:nvPr>
        </p:nvSpPr>
        <p:spPr>
          <a:xfrm>
            <a:off x="895546" y="585216"/>
            <a:ext cx="9848654" cy="1499616"/>
          </a:xfrm>
        </p:spPr>
        <p:txBody>
          <a:bodyPr/>
          <a:lstStyle/>
          <a:p>
            <a:r>
              <a:rPr lang="cs-CZ" dirty="0"/>
              <a:t>Laická tvorba</a:t>
            </a:r>
            <a:br>
              <a:rPr lang="cs-CZ" dirty="0"/>
            </a:br>
            <a:r>
              <a:rPr lang="cs-CZ" dirty="0">
                <a:solidFill>
                  <a:srgbClr val="00B0F0"/>
                </a:solidFill>
              </a:rPr>
              <a:t>non-</a:t>
            </a:r>
            <a:r>
              <a:rPr lang="cs-CZ" dirty="0" err="1">
                <a:solidFill>
                  <a:srgbClr val="00B0F0"/>
                </a:solidFill>
              </a:rPr>
              <a:t>professional</a:t>
            </a:r>
            <a:r>
              <a:rPr lang="cs-CZ" dirty="0"/>
              <a:t> </a:t>
            </a:r>
            <a:r>
              <a:rPr lang="cs-CZ" dirty="0" err="1">
                <a:solidFill>
                  <a:srgbClr val="00B0F0"/>
                </a:solidFill>
              </a:rPr>
              <a:t>creativity</a:t>
            </a:r>
            <a:endParaRPr lang="cs-CZ" dirty="0">
              <a:solidFill>
                <a:srgbClr val="00B0F0"/>
              </a:solidFill>
            </a:endParaRPr>
          </a:p>
        </p:txBody>
      </p:sp>
      <p:sp>
        <p:nvSpPr>
          <p:cNvPr id="3" name="Zástupný symbol pro obsah 2">
            <a:extLst>
              <a:ext uri="{FF2B5EF4-FFF2-40B4-BE49-F238E27FC236}">
                <a16:creationId xmlns:a16="http://schemas.microsoft.com/office/drawing/2014/main" id="{D034FD5A-10BE-4058-811C-6AC5CC801447}"/>
              </a:ext>
            </a:extLst>
          </p:cNvPr>
          <p:cNvSpPr>
            <a:spLocks noGrp="1"/>
          </p:cNvSpPr>
          <p:nvPr>
            <p:ph sz="half" idx="1"/>
          </p:nvPr>
        </p:nvSpPr>
        <p:spPr/>
        <p:txBody>
          <a:bodyPr>
            <a:normAutofit fontScale="85000" lnSpcReduction="20000"/>
          </a:bodyPr>
          <a:lstStyle/>
          <a:p>
            <a:r>
              <a:rPr lang="cs-CZ" dirty="0" err="1">
                <a:highlight>
                  <a:srgbClr val="FFFF00"/>
                </a:highlight>
              </a:rPr>
              <a:t>Examples</a:t>
            </a:r>
            <a:r>
              <a:rPr lang="cs-CZ" dirty="0">
                <a:highlight>
                  <a:srgbClr val="FFFF00"/>
                </a:highlight>
              </a:rPr>
              <a:t> </a:t>
            </a:r>
            <a:r>
              <a:rPr lang="cs-CZ" dirty="0" err="1">
                <a:highlight>
                  <a:srgbClr val="FFFF00"/>
                </a:highlight>
              </a:rPr>
              <a:t>with</a:t>
            </a:r>
            <a:r>
              <a:rPr lang="cs-CZ" dirty="0">
                <a:highlight>
                  <a:srgbClr val="FFFF00"/>
                </a:highlight>
              </a:rPr>
              <a:t> MUSIC –ex. </a:t>
            </a:r>
            <a:r>
              <a:rPr lang="cs-CZ" dirty="0">
                <a:highlight>
                  <a:srgbClr val="FFFF00"/>
                </a:highlight>
                <a:hlinkClick r:id="rId2"/>
              </a:rPr>
              <a:t>https://suno.com</a:t>
            </a:r>
            <a:endParaRPr lang="cs-CZ" dirty="0">
              <a:highlight>
                <a:srgbClr val="FFFF00"/>
              </a:highlight>
            </a:endParaRPr>
          </a:p>
          <a:p>
            <a:r>
              <a:rPr lang="cs-CZ" dirty="0">
                <a:hlinkClick r:id="rId3"/>
              </a:rPr>
              <a:t>https://suno.com/song/5727b2fd-91bb-43b4-9bc5-82979afa46df</a:t>
            </a:r>
            <a:endParaRPr lang="cs-CZ" dirty="0"/>
          </a:p>
          <a:p>
            <a:endParaRPr lang="cs-CZ" dirty="0">
              <a:highlight>
                <a:srgbClr val="FFFF00"/>
              </a:highlight>
            </a:endParaRPr>
          </a:p>
          <a:p>
            <a:r>
              <a:rPr lang="cs-CZ" dirty="0" err="1"/>
              <a:t>It</a:t>
            </a:r>
            <a:r>
              <a:rPr lang="cs-CZ" dirty="0"/>
              <a:t> </a:t>
            </a:r>
            <a:r>
              <a:rPr lang="cs-CZ" dirty="0" err="1"/>
              <a:t>produces</a:t>
            </a:r>
            <a:r>
              <a:rPr lang="cs-CZ" dirty="0"/>
              <a:t> music </a:t>
            </a:r>
            <a:r>
              <a:rPr lang="cs-CZ" dirty="0" err="1"/>
              <a:t>across</a:t>
            </a:r>
            <a:r>
              <a:rPr lang="cs-CZ" dirty="0"/>
              <a:t> </a:t>
            </a:r>
            <a:r>
              <a:rPr lang="cs-CZ" dirty="0" err="1"/>
              <a:t>various</a:t>
            </a:r>
            <a:r>
              <a:rPr lang="cs-CZ" dirty="0"/>
              <a:t> </a:t>
            </a:r>
            <a:r>
              <a:rPr lang="cs-CZ" dirty="0" err="1"/>
              <a:t>genres</a:t>
            </a:r>
            <a:r>
              <a:rPr lang="cs-CZ" dirty="0"/>
              <a:t> and style </a:t>
            </a:r>
            <a:r>
              <a:rPr lang="cs-CZ" dirty="0" err="1"/>
              <a:t>based</a:t>
            </a:r>
            <a:r>
              <a:rPr lang="cs-CZ" dirty="0"/>
              <a:t> on text </a:t>
            </a:r>
            <a:r>
              <a:rPr lang="cs-CZ" dirty="0" err="1"/>
              <a:t>prompts</a:t>
            </a:r>
            <a:r>
              <a:rPr lang="cs-CZ" dirty="0"/>
              <a:t> /</a:t>
            </a:r>
            <a:r>
              <a:rPr lang="cs-CZ" dirty="0" err="1"/>
              <a:t>also</a:t>
            </a:r>
            <a:r>
              <a:rPr lang="cs-CZ" dirty="0"/>
              <a:t> </a:t>
            </a:r>
            <a:r>
              <a:rPr lang="cs-CZ" dirty="0" err="1"/>
              <a:t>with</a:t>
            </a:r>
            <a:r>
              <a:rPr lang="cs-CZ" dirty="0"/>
              <a:t> text)</a:t>
            </a:r>
          </a:p>
          <a:p>
            <a:r>
              <a:rPr lang="cs-CZ" dirty="0"/>
              <a:t>Database </a:t>
            </a:r>
            <a:r>
              <a:rPr lang="cs-CZ" dirty="0" err="1"/>
              <a:t>of</a:t>
            </a:r>
            <a:r>
              <a:rPr lang="cs-CZ" dirty="0"/>
              <a:t>  280 000 </a:t>
            </a:r>
            <a:r>
              <a:rPr lang="cs-CZ" dirty="0" err="1"/>
              <a:t>hours</a:t>
            </a:r>
            <a:r>
              <a:rPr lang="cs-CZ" dirty="0"/>
              <a:t> </a:t>
            </a:r>
            <a:r>
              <a:rPr lang="cs-CZ" dirty="0" err="1"/>
              <a:t>of</a:t>
            </a:r>
            <a:r>
              <a:rPr lang="cs-CZ" dirty="0"/>
              <a:t> music </a:t>
            </a:r>
            <a:r>
              <a:rPr lang="cs-CZ" dirty="0" err="1"/>
              <a:t>of</a:t>
            </a:r>
            <a:r>
              <a:rPr lang="cs-CZ" dirty="0"/>
              <a:t> </a:t>
            </a:r>
            <a:r>
              <a:rPr lang="cs-CZ" dirty="0" err="1"/>
              <a:t>different</a:t>
            </a:r>
            <a:r>
              <a:rPr lang="cs-CZ" dirty="0"/>
              <a:t> </a:t>
            </a:r>
            <a:r>
              <a:rPr lang="cs-CZ" dirty="0" err="1"/>
              <a:t>genres</a:t>
            </a:r>
            <a:r>
              <a:rPr lang="cs-CZ" dirty="0"/>
              <a:t>. AI - </a:t>
            </a:r>
            <a:r>
              <a:rPr lang="cs-CZ" dirty="0" err="1"/>
              <a:t>searching</a:t>
            </a:r>
            <a:r>
              <a:rPr lang="cs-CZ" dirty="0"/>
              <a:t> </a:t>
            </a:r>
            <a:r>
              <a:rPr lang="cs-CZ" dirty="0" err="1"/>
              <a:t>of</a:t>
            </a:r>
            <a:r>
              <a:rPr lang="cs-CZ" dirty="0"/>
              <a:t> </a:t>
            </a:r>
            <a:r>
              <a:rPr lang="cs-CZ" dirty="0" err="1"/>
              <a:t>tagged</a:t>
            </a:r>
            <a:r>
              <a:rPr lang="cs-CZ" dirty="0"/>
              <a:t> </a:t>
            </a:r>
            <a:r>
              <a:rPr lang="cs-CZ" dirty="0" err="1"/>
              <a:t>samples</a:t>
            </a:r>
            <a:r>
              <a:rPr lang="cs-CZ" dirty="0"/>
              <a:t>, </a:t>
            </a:r>
            <a:r>
              <a:rPr lang="cs-CZ" dirty="0" err="1"/>
              <a:t>pairing</a:t>
            </a:r>
            <a:r>
              <a:rPr lang="cs-CZ" dirty="0"/>
              <a:t> </a:t>
            </a:r>
            <a:r>
              <a:rPr lang="cs-CZ" dirty="0" err="1"/>
              <a:t>with</a:t>
            </a:r>
            <a:r>
              <a:rPr lang="cs-CZ" dirty="0"/>
              <a:t> </a:t>
            </a:r>
            <a:r>
              <a:rPr lang="cs-CZ" dirty="0" err="1"/>
              <a:t>prompts</a:t>
            </a:r>
            <a:r>
              <a:rPr lang="cs-CZ" dirty="0"/>
              <a:t>. </a:t>
            </a:r>
            <a:r>
              <a:rPr lang="cs-CZ" dirty="0" err="1"/>
              <a:t>Learning</a:t>
            </a:r>
            <a:r>
              <a:rPr lang="cs-CZ" dirty="0"/>
              <a:t> </a:t>
            </a:r>
            <a:r>
              <a:rPr lang="cs-CZ" dirty="0" err="1"/>
              <a:t>from</a:t>
            </a:r>
            <a:r>
              <a:rPr lang="cs-CZ" dirty="0"/>
              <a:t> music </a:t>
            </a:r>
            <a:r>
              <a:rPr lang="cs-CZ" dirty="0" err="1"/>
              <a:t>produced</a:t>
            </a:r>
            <a:r>
              <a:rPr lang="cs-CZ" dirty="0"/>
              <a:t> by </a:t>
            </a:r>
            <a:r>
              <a:rPr lang="cs-CZ" dirty="0" err="1"/>
              <a:t>clients</a:t>
            </a:r>
            <a:r>
              <a:rPr lang="cs-CZ" dirty="0"/>
              <a:t>. </a:t>
            </a:r>
          </a:p>
          <a:p>
            <a:r>
              <a:rPr lang="cs-CZ" dirty="0"/>
              <a:t>Business </a:t>
            </a:r>
            <a:r>
              <a:rPr lang="cs-CZ" dirty="0" err="1"/>
              <a:t>with</a:t>
            </a:r>
            <a:r>
              <a:rPr lang="cs-CZ" dirty="0"/>
              <a:t> text </a:t>
            </a:r>
            <a:r>
              <a:rPr lang="cs-CZ" dirty="0" err="1"/>
              <a:t>prompts</a:t>
            </a:r>
            <a:r>
              <a:rPr lang="cs-CZ" dirty="0"/>
              <a:t>.</a:t>
            </a:r>
          </a:p>
          <a:p>
            <a:r>
              <a:rPr lang="cs-CZ" dirty="0" err="1"/>
              <a:t>Adapts</a:t>
            </a:r>
            <a:r>
              <a:rPr lang="cs-CZ" dirty="0"/>
              <a:t> and </a:t>
            </a:r>
            <a:r>
              <a:rPr lang="cs-CZ" dirty="0" err="1"/>
              <a:t>learns</a:t>
            </a:r>
            <a:r>
              <a:rPr lang="cs-CZ" dirty="0"/>
              <a:t> </a:t>
            </a:r>
            <a:r>
              <a:rPr lang="cs-CZ" dirty="0" err="1"/>
              <a:t>from</a:t>
            </a:r>
            <a:r>
              <a:rPr lang="cs-CZ" dirty="0"/>
              <a:t> </a:t>
            </a:r>
            <a:r>
              <a:rPr lang="cs-CZ" dirty="0" err="1"/>
              <a:t>every</a:t>
            </a:r>
            <a:r>
              <a:rPr lang="cs-CZ" dirty="0"/>
              <a:t> input.</a:t>
            </a:r>
          </a:p>
          <a:p>
            <a:r>
              <a:rPr lang="cs-CZ" dirty="0"/>
              <a:t>LM, Music FX…</a:t>
            </a:r>
          </a:p>
        </p:txBody>
      </p:sp>
      <p:pic>
        <p:nvPicPr>
          <p:cNvPr id="6" name="Zástupný symbol pro obsah 5">
            <a:extLst>
              <a:ext uri="{FF2B5EF4-FFF2-40B4-BE49-F238E27FC236}">
                <a16:creationId xmlns:a16="http://schemas.microsoft.com/office/drawing/2014/main" id="{631CD82E-8A14-40DE-884F-A59C4023D77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0" y="2333888"/>
            <a:ext cx="5150702" cy="2575351"/>
          </a:xfrm>
        </p:spPr>
      </p:pic>
    </p:spTree>
    <p:extLst>
      <p:ext uri="{BB962C8B-B14F-4D97-AF65-F5344CB8AC3E}">
        <p14:creationId xmlns:p14="http://schemas.microsoft.com/office/powerpoint/2010/main" val="312867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2F585-2C2C-4C7A-A3F7-D03CF5FD8762}"/>
              </a:ext>
            </a:extLst>
          </p:cNvPr>
          <p:cNvSpPr>
            <a:spLocks noGrp="1"/>
          </p:cNvSpPr>
          <p:nvPr>
            <p:ph type="title"/>
          </p:nvPr>
        </p:nvSpPr>
        <p:spPr/>
        <p:txBody>
          <a:bodyPr/>
          <a:lstStyle/>
          <a:p>
            <a:r>
              <a:rPr lang="cs-CZ" dirty="0"/>
              <a:t>CZ – EX: </a:t>
            </a:r>
            <a:r>
              <a:rPr lang="cs-CZ" dirty="0">
                <a:highlight>
                  <a:srgbClr val="FFFF00"/>
                </a:highlight>
              </a:rPr>
              <a:t>FROM THE FUTURE WORLD</a:t>
            </a:r>
          </a:p>
        </p:txBody>
      </p:sp>
      <p:sp>
        <p:nvSpPr>
          <p:cNvPr id="3" name="Zástupný symbol pro obsah 2">
            <a:extLst>
              <a:ext uri="{FF2B5EF4-FFF2-40B4-BE49-F238E27FC236}">
                <a16:creationId xmlns:a16="http://schemas.microsoft.com/office/drawing/2014/main" id="{F39CE6F2-9EE2-4B01-B04C-11A241F6678C}"/>
              </a:ext>
            </a:extLst>
          </p:cNvPr>
          <p:cNvSpPr>
            <a:spLocks noGrp="1"/>
          </p:cNvSpPr>
          <p:nvPr>
            <p:ph sz="half" idx="1"/>
          </p:nvPr>
        </p:nvSpPr>
        <p:spPr/>
        <p:txBody>
          <a:bodyPr/>
          <a:lstStyle/>
          <a:p>
            <a:r>
              <a:rPr lang="cs-CZ" dirty="0">
                <a:hlinkClick r:id="rId2"/>
              </a:rPr>
              <a:t>https://www.fromthefutureworld.cz/</a:t>
            </a:r>
            <a:endParaRPr lang="cs-CZ" dirty="0"/>
          </a:p>
          <a:p>
            <a:r>
              <a:rPr lang="en-US" dirty="0"/>
              <a:t>based on a fragment of Antonín </a:t>
            </a:r>
            <a:r>
              <a:rPr lang="en-US" dirty="0" err="1"/>
              <a:t>Dvořák's</a:t>
            </a:r>
            <a:r>
              <a:rPr lang="en-US" dirty="0"/>
              <a:t> unfinished composition, it was created by artificial intelligence AIVA (Artificial Intelligence Virtual Artist).</a:t>
            </a:r>
            <a:endParaRPr lang="cs-CZ" dirty="0"/>
          </a:p>
          <a:p>
            <a:r>
              <a:rPr lang="cs-CZ" dirty="0"/>
              <a:t>2019, PKF  _ Prague </a:t>
            </a:r>
            <a:r>
              <a:rPr lang="cs-CZ" dirty="0" err="1"/>
              <a:t>Philharmonia</a:t>
            </a:r>
            <a:r>
              <a:rPr lang="cs-CZ" dirty="0"/>
              <a:t> </a:t>
            </a:r>
            <a:r>
              <a:rPr lang="cs-CZ" dirty="0" err="1"/>
              <a:t>solo</a:t>
            </a:r>
            <a:r>
              <a:rPr lang="cs-CZ" dirty="0"/>
              <a:t> piano Ivo Kahánek</a:t>
            </a:r>
          </a:p>
          <a:p>
            <a:r>
              <a:rPr lang="cs-CZ" dirty="0">
                <a:hlinkClick r:id="rId3"/>
              </a:rPr>
              <a:t>https://www.youtube.com/watch?v=zsa9P4qkpzU&amp;list=RDzsa9P4qkpzU&amp;start_radio=1</a:t>
            </a:r>
            <a:endParaRPr lang="cs-CZ" dirty="0"/>
          </a:p>
          <a:p>
            <a:endParaRPr lang="cs-CZ" dirty="0"/>
          </a:p>
        </p:txBody>
      </p:sp>
      <p:sp>
        <p:nvSpPr>
          <p:cNvPr id="8" name="Zástupný symbol pro obsah 7">
            <a:extLst>
              <a:ext uri="{FF2B5EF4-FFF2-40B4-BE49-F238E27FC236}">
                <a16:creationId xmlns:a16="http://schemas.microsoft.com/office/drawing/2014/main" id="{1FD9022A-D14F-43D3-92E4-DB8C9407CD27}"/>
              </a:ext>
            </a:extLst>
          </p:cNvPr>
          <p:cNvSpPr>
            <a:spLocks noGrp="1"/>
          </p:cNvSpPr>
          <p:nvPr>
            <p:ph sz="half" idx="2"/>
          </p:nvPr>
        </p:nvSpPr>
        <p:spPr/>
        <p:txBody>
          <a:bodyPr/>
          <a:lstStyle/>
          <a:p>
            <a:r>
              <a:rPr lang="cs-CZ" dirty="0" err="1"/>
              <a:t>Future</a:t>
            </a:r>
            <a:r>
              <a:rPr lang="cs-CZ" dirty="0"/>
              <a:t> </a:t>
            </a:r>
            <a:r>
              <a:rPr lang="cs-CZ" dirty="0" err="1"/>
              <a:t>world</a:t>
            </a:r>
            <a:r>
              <a:rPr lang="cs-CZ" dirty="0"/>
              <a:t> image (5000) made by AI</a:t>
            </a:r>
          </a:p>
          <a:p>
            <a:r>
              <a:rPr lang="cs-CZ" sz="1800" dirty="0"/>
              <a:t>https://www.youtube.com/watch?v=GZuhAYUqtJo&amp;list=PLkG0CmGfUAUUytLFWN3WxzLE-1m7JHmm1&amp;index=4</a:t>
            </a:r>
          </a:p>
          <a:p>
            <a:endParaRPr lang="cs-CZ" dirty="0"/>
          </a:p>
          <a:p>
            <a:endParaRPr lang="cs-CZ" dirty="0"/>
          </a:p>
        </p:txBody>
      </p:sp>
      <p:pic>
        <p:nvPicPr>
          <p:cNvPr id="10" name="Obrázek 9">
            <a:extLst>
              <a:ext uri="{FF2B5EF4-FFF2-40B4-BE49-F238E27FC236}">
                <a16:creationId xmlns:a16="http://schemas.microsoft.com/office/drawing/2014/main" id="{EFAC7B31-DDD8-4427-8DCC-A9D26FA89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77" y="3658961"/>
            <a:ext cx="3772509" cy="2119670"/>
          </a:xfrm>
          <a:prstGeom prst="rect">
            <a:avLst/>
          </a:prstGeom>
        </p:spPr>
      </p:pic>
    </p:spTree>
    <p:extLst>
      <p:ext uri="{BB962C8B-B14F-4D97-AF65-F5344CB8AC3E}">
        <p14:creationId xmlns:p14="http://schemas.microsoft.com/office/powerpoint/2010/main" val="2718616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9C4734-7A64-477F-B493-EEA562BC4469}"/>
              </a:ext>
            </a:extLst>
          </p:cNvPr>
          <p:cNvSpPr>
            <a:spLocks noGrp="1"/>
          </p:cNvSpPr>
          <p:nvPr>
            <p:ph type="title"/>
          </p:nvPr>
        </p:nvSpPr>
        <p:spPr/>
        <p:txBody>
          <a:bodyPr>
            <a:normAutofit/>
          </a:bodyPr>
          <a:lstStyle/>
          <a:p>
            <a:r>
              <a:rPr lang="cs-CZ" dirty="0"/>
              <a:t>TÉMATA SPOJENÁ S technologiemi a AI</a:t>
            </a:r>
            <a:br>
              <a:rPr lang="cs-CZ" dirty="0"/>
            </a:br>
            <a:r>
              <a:rPr lang="cs-CZ" dirty="0">
                <a:solidFill>
                  <a:srgbClr val="00B0F0"/>
                </a:solidFill>
              </a:rPr>
              <a:t>TOPICS RELATED TO </a:t>
            </a:r>
            <a:r>
              <a:rPr lang="cs-CZ" dirty="0" err="1">
                <a:solidFill>
                  <a:srgbClr val="00B0F0"/>
                </a:solidFill>
              </a:rPr>
              <a:t>technologies</a:t>
            </a:r>
            <a:r>
              <a:rPr lang="cs-CZ" dirty="0">
                <a:solidFill>
                  <a:srgbClr val="00B0F0"/>
                </a:solidFill>
              </a:rPr>
              <a:t> and AI</a:t>
            </a:r>
          </a:p>
        </p:txBody>
      </p:sp>
      <p:sp>
        <p:nvSpPr>
          <p:cNvPr id="3" name="Zástupný symbol pro obsah 2">
            <a:extLst>
              <a:ext uri="{FF2B5EF4-FFF2-40B4-BE49-F238E27FC236}">
                <a16:creationId xmlns:a16="http://schemas.microsoft.com/office/drawing/2014/main" id="{A5AA975D-BFEA-4E24-A321-3586CF4B4A67}"/>
              </a:ext>
            </a:extLst>
          </p:cNvPr>
          <p:cNvSpPr>
            <a:spLocks noGrp="1"/>
          </p:cNvSpPr>
          <p:nvPr>
            <p:ph sz="half" idx="1"/>
          </p:nvPr>
        </p:nvSpPr>
        <p:spPr/>
        <p:txBody>
          <a:bodyPr>
            <a:normAutofit fontScale="85000" lnSpcReduction="20000"/>
          </a:bodyPr>
          <a:lstStyle/>
          <a:p>
            <a:pPr marL="0" indent="0">
              <a:buNone/>
            </a:pPr>
            <a:r>
              <a:rPr lang="en-US" dirty="0"/>
              <a:t>OPPORTUNITIES</a:t>
            </a:r>
            <a:endParaRPr lang="cs-CZ" dirty="0"/>
          </a:p>
          <a:p>
            <a:pPr marL="0" indent="0">
              <a:buNone/>
            </a:pPr>
            <a:r>
              <a:rPr lang="en-US" dirty="0"/>
              <a:t>1/ facilitating and developing the quality of sound projection during studio work (creative sound engineering work)</a:t>
            </a:r>
            <a:endParaRPr lang="cs-CZ" dirty="0"/>
          </a:p>
          <a:p>
            <a:pPr marL="0" indent="0">
              <a:buNone/>
            </a:pPr>
            <a:r>
              <a:rPr lang="en-US" dirty="0"/>
              <a:t>2/ help with sonification of various composition outputs for composers</a:t>
            </a:r>
            <a:endParaRPr lang="cs-CZ" dirty="0"/>
          </a:p>
          <a:p>
            <a:pPr marL="0" indent="0">
              <a:buNone/>
            </a:pPr>
            <a:r>
              <a:rPr lang="en-US" dirty="0"/>
              <a:t>3/ laicization of creation (in the sense of understanding the basic procedures of creation and the desire to create)</a:t>
            </a:r>
            <a:endParaRPr lang="cs-CZ" dirty="0"/>
          </a:p>
          <a:p>
            <a:pPr marL="0" indent="0">
              <a:buNone/>
            </a:pPr>
            <a:r>
              <a:rPr lang="en-US" dirty="0"/>
              <a:t>4/brain research, perception, development of the use of sound for therapeutic purposes.</a:t>
            </a:r>
            <a:endParaRPr lang="cs-CZ" dirty="0"/>
          </a:p>
          <a:p>
            <a:pPr marL="0" indent="0">
              <a:buNone/>
            </a:pPr>
            <a:r>
              <a:rPr lang="en-US" dirty="0"/>
              <a:t>5/</a:t>
            </a:r>
            <a:r>
              <a:rPr lang="en-US" dirty="0" err="1"/>
              <a:t>refe</a:t>
            </a:r>
            <a:r>
              <a:rPr lang="cs-CZ" dirty="0" err="1"/>
              <a:t>ction</a:t>
            </a:r>
            <a:r>
              <a:rPr lang="cs-CZ" dirty="0"/>
              <a:t> </a:t>
            </a:r>
            <a:r>
              <a:rPr lang="cs-CZ" dirty="0" err="1"/>
              <a:t>of</a:t>
            </a:r>
            <a:r>
              <a:rPr lang="en-US" dirty="0"/>
              <a:t> creativity "from the outside" (AI)</a:t>
            </a:r>
            <a:endParaRPr lang="cs-CZ" dirty="0"/>
          </a:p>
          <a:p>
            <a:pPr marL="0" indent="0">
              <a:buNone/>
            </a:pPr>
            <a:r>
              <a:rPr lang="en-US" dirty="0"/>
              <a:t>6/the artist is looking for a nurturing position for </a:t>
            </a:r>
            <a:r>
              <a:rPr lang="cs-CZ" dirty="0" err="1"/>
              <a:t>him</a:t>
            </a:r>
            <a:r>
              <a:rPr lang="cs-CZ" dirty="0"/>
              <a:t>.</a:t>
            </a:r>
            <a:endParaRPr lang="cs-CZ" dirty="0">
              <a:highlight>
                <a:srgbClr val="FFFF00"/>
              </a:highlight>
            </a:endParaRPr>
          </a:p>
        </p:txBody>
      </p:sp>
      <p:sp>
        <p:nvSpPr>
          <p:cNvPr id="4" name="Zástupný symbol pro obsah 3">
            <a:extLst>
              <a:ext uri="{FF2B5EF4-FFF2-40B4-BE49-F238E27FC236}">
                <a16:creationId xmlns:a16="http://schemas.microsoft.com/office/drawing/2014/main" id="{483F1EFA-D8B3-4D3F-818C-46CEC6A4FA97}"/>
              </a:ext>
            </a:extLst>
          </p:cNvPr>
          <p:cNvSpPr>
            <a:spLocks noGrp="1"/>
          </p:cNvSpPr>
          <p:nvPr>
            <p:ph sz="half" idx="2"/>
          </p:nvPr>
        </p:nvSpPr>
        <p:spPr/>
        <p:txBody>
          <a:bodyPr>
            <a:normAutofit fontScale="85000" lnSpcReduction="20000"/>
          </a:bodyPr>
          <a:lstStyle/>
          <a:p>
            <a:r>
              <a:rPr lang="en-US" dirty="0"/>
              <a:t>RISK</a:t>
            </a:r>
            <a:r>
              <a:rPr lang="cs-CZ" dirty="0"/>
              <a:t>S</a:t>
            </a:r>
          </a:p>
          <a:p>
            <a:r>
              <a:rPr lang="en-US" dirty="0"/>
              <a:t>1/ flows from the trade in "emotions" - escalating intensity – dependence</a:t>
            </a:r>
            <a:endParaRPr lang="cs-CZ" dirty="0"/>
          </a:p>
          <a:p>
            <a:r>
              <a:rPr lang="en-US" dirty="0"/>
              <a:t>2/the breakdown of musical culture into the layman's sufficiency of simple structure design (AI) for mood-making purposes and exclusive sound artistry</a:t>
            </a:r>
            <a:endParaRPr lang="cs-CZ" dirty="0"/>
          </a:p>
          <a:p>
            <a:r>
              <a:rPr lang="en-US" dirty="0"/>
              <a:t>3/research for the purpose of manipulation</a:t>
            </a:r>
            <a:endParaRPr lang="cs-CZ" dirty="0"/>
          </a:p>
          <a:p>
            <a:r>
              <a:rPr lang="en-US" dirty="0"/>
              <a:t>4/new position of the author (comparable to mass production-craft), redefinition of the audience</a:t>
            </a:r>
            <a:endParaRPr lang="cs-CZ" dirty="0"/>
          </a:p>
          <a:p>
            <a:r>
              <a:rPr lang="en-US" dirty="0"/>
              <a:t>5/position of the performer?</a:t>
            </a:r>
            <a:endParaRPr lang="cs-CZ" dirty="0"/>
          </a:p>
          <a:p>
            <a:r>
              <a:rPr lang="en-US" dirty="0"/>
              <a:t>6/ copyright and licensing issues</a:t>
            </a:r>
            <a:endParaRPr lang="cs-CZ" dirty="0"/>
          </a:p>
        </p:txBody>
      </p:sp>
    </p:spTree>
    <p:extLst>
      <p:ext uri="{BB962C8B-B14F-4D97-AF65-F5344CB8AC3E}">
        <p14:creationId xmlns:p14="http://schemas.microsoft.com/office/powerpoint/2010/main" val="1868098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F896A7-9D6D-4C4D-B354-5B2A5F638462}"/>
              </a:ext>
            </a:extLst>
          </p:cNvPr>
          <p:cNvSpPr>
            <a:spLocks noGrp="1"/>
          </p:cNvSpPr>
          <p:nvPr>
            <p:ph type="title"/>
          </p:nvPr>
        </p:nvSpPr>
        <p:spPr/>
        <p:txBody>
          <a:bodyPr>
            <a:normAutofit/>
          </a:bodyPr>
          <a:lstStyle/>
          <a:p>
            <a:r>
              <a:rPr lang="cs-CZ" sz="3600" dirty="0"/>
              <a:t>Historie: </a:t>
            </a:r>
            <a:r>
              <a:rPr lang="cs-CZ" sz="3600" dirty="0" err="1"/>
              <a:t>Sonifikace</a:t>
            </a:r>
            <a:r>
              <a:rPr lang="cs-CZ" sz="3600" dirty="0"/>
              <a:t> matematiky/fyziky/KVADRIVIUM?</a:t>
            </a:r>
            <a:br>
              <a:rPr lang="cs-CZ" sz="3600" dirty="0"/>
            </a:br>
            <a:r>
              <a:rPr lang="cs-CZ" sz="3600" dirty="0" err="1">
                <a:solidFill>
                  <a:schemeClr val="accent1"/>
                </a:solidFill>
              </a:rPr>
              <a:t>History</a:t>
            </a:r>
            <a:r>
              <a:rPr lang="cs-CZ" sz="3600" dirty="0">
                <a:solidFill>
                  <a:schemeClr val="accent1"/>
                </a:solidFill>
              </a:rPr>
              <a:t>: </a:t>
            </a:r>
            <a:r>
              <a:rPr lang="cs-CZ" sz="3600" dirty="0" err="1">
                <a:solidFill>
                  <a:srgbClr val="00B0F0"/>
                </a:solidFill>
              </a:rPr>
              <a:t>Sonification</a:t>
            </a:r>
            <a:r>
              <a:rPr lang="cs-CZ" sz="3600" dirty="0">
                <a:solidFill>
                  <a:srgbClr val="00B0F0"/>
                </a:solidFill>
              </a:rPr>
              <a:t> </a:t>
            </a:r>
            <a:r>
              <a:rPr lang="cs-CZ" sz="3600" dirty="0" err="1">
                <a:solidFill>
                  <a:srgbClr val="00B0F0"/>
                </a:solidFill>
              </a:rPr>
              <a:t>of</a:t>
            </a:r>
            <a:r>
              <a:rPr lang="cs-CZ" sz="3600" dirty="0">
                <a:solidFill>
                  <a:srgbClr val="00B0F0"/>
                </a:solidFill>
              </a:rPr>
              <a:t> </a:t>
            </a:r>
            <a:r>
              <a:rPr lang="cs-CZ" sz="3600" dirty="0" err="1">
                <a:solidFill>
                  <a:srgbClr val="00B0F0"/>
                </a:solidFill>
              </a:rPr>
              <a:t>math</a:t>
            </a:r>
            <a:r>
              <a:rPr lang="cs-CZ" sz="3600" dirty="0">
                <a:solidFill>
                  <a:srgbClr val="00B0F0"/>
                </a:solidFill>
              </a:rPr>
              <a:t>/</a:t>
            </a:r>
            <a:r>
              <a:rPr lang="cs-CZ" sz="3600" dirty="0" err="1">
                <a:solidFill>
                  <a:srgbClr val="00B0F0"/>
                </a:solidFill>
              </a:rPr>
              <a:t>physics</a:t>
            </a:r>
            <a:r>
              <a:rPr lang="cs-CZ" sz="3600" dirty="0">
                <a:solidFill>
                  <a:srgbClr val="00B0F0"/>
                </a:solidFill>
              </a:rPr>
              <a:t>/</a:t>
            </a:r>
            <a:r>
              <a:rPr lang="cs-CZ" sz="3600" dirty="0" err="1">
                <a:solidFill>
                  <a:srgbClr val="00B0F0"/>
                </a:solidFill>
              </a:rPr>
              <a:t>quadrivium</a:t>
            </a:r>
            <a:r>
              <a:rPr lang="cs-CZ" sz="3600" dirty="0">
                <a:solidFill>
                  <a:srgbClr val="00B0F0"/>
                </a:solidFill>
              </a:rPr>
              <a:t>?</a:t>
            </a:r>
            <a:endParaRPr lang="cs-CZ" sz="3600" dirty="0"/>
          </a:p>
        </p:txBody>
      </p:sp>
      <p:sp>
        <p:nvSpPr>
          <p:cNvPr id="3" name="Zástupný symbol pro obsah 2">
            <a:extLst>
              <a:ext uri="{FF2B5EF4-FFF2-40B4-BE49-F238E27FC236}">
                <a16:creationId xmlns:a16="http://schemas.microsoft.com/office/drawing/2014/main" id="{1589EF35-5C4F-4DAE-A2C3-D2A0240997F6}"/>
              </a:ext>
            </a:extLst>
          </p:cNvPr>
          <p:cNvSpPr>
            <a:spLocks noGrp="1"/>
          </p:cNvSpPr>
          <p:nvPr>
            <p:ph sz="half" idx="1"/>
          </p:nvPr>
        </p:nvSpPr>
        <p:spPr/>
        <p:txBody>
          <a:bodyPr>
            <a:normAutofit fontScale="92500" lnSpcReduction="10000"/>
          </a:bodyPr>
          <a:lstStyle/>
          <a:p>
            <a:r>
              <a:rPr lang="cs-CZ" dirty="0"/>
              <a:t>INTERESTING NOVEL:</a:t>
            </a:r>
          </a:p>
          <a:p>
            <a:pPr marL="0" indent="0">
              <a:buNone/>
            </a:pPr>
            <a:r>
              <a:rPr lang="cs-CZ" dirty="0"/>
              <a:t> JEVGENIJ ZAMJATIN: WE (1920/21)</a:t>
            </a:r>
          </a:p>
          <a:p>
            <a:pPr marL="0" indent="0">
              <a:buNone/>
            </a:pPr>
            <a:r>
              <a:rPr lang="cs-CZ" dirty="0" err="1"/>
              <a:t>Contemporary</a:t>
            </a:r>
            <a:r>
              <a:rPr lang="cs-CZ" dirty="0"/>
              <a:t> music </a:t>
            </a:r>
            <a:r>
              <a:rPr lang="cs-CZ" dirty="0" err="1"/>
              <a:t>often</a:t>
            </a:r>
            <a:r>
              <a:rPr lang="cs-CZ" dirty="0"/>
              <a:t> </a:t>
            </a:r>
            <a:r>
              <a:rPr lang="cs-CZ" dirty="0" err="1"/>
              <a:t>treats</a:t>
            </a:r>
            <a:r>
              <a:rPr lang="cs-CZ" dirty="0"/>
              <a:t> music not as </a:t>
            </a:r>
            <a:r>
              <a:rPr lang="cs-CZ" dirty="0" err="1"/>
              <a:t>speech</a:t>
            </a:r>
            <a:r>
              <a:rPr lang="cs-CZ" dirty="0"/>
              <a:t>, but as modeling </a:t>
            </a:r>
            <a:r>
              <a:rPr lang="cs-CZ" dirty="0" err="1"/>
              <a:t>sound</a:t>
            </a:r>
            <a:r>
              <a:rPr lang="cs-CZ" dirty="0"/>
              <a:t> </a:t>
            </a:r>
            <a:r>
              <a:rPr lang="cs-CZ" dirty="0" err="1"/>
              <a:t>events</a:t>
            </a:r>
            <a:r>
              <a:rPr lang="cs-CZ" dirty="0"/>
              <a:t> </a:t>
            </a:r>
            <a:r>
              <a:rPr lang="cs-CZ" dirty="0" err="1"/>
              <a:t>or</a:t>
            </a:r>
            <a:r>
              <a:rPr lang="cs-CZ" dirty="0"/>
              <a:t> </a:t>
            </a:r>
            <a:r>
              <a:rPr lang="cs-CZ" dirty="0" err="1"/>
              <a:t>configuration</a:t>
            </a:r>
            <a:r>
              <a:rPr lang="cs-CZ" dirty="0"/>
              <a:t>.</a:t>
            </a:r>
          </a:p>
          <a:p>
            <a:pPr marL="0" indent="0">
              <a:buNone/>
            </a:pPr>
            <a:r>
              <a:rPr lang="cs-CZ" dirty="0"/>
              <a:t>Martin </a:t>
            </a:r>
            <a:r>
              <a:rPr lang="cs-CZ" dirty="0" err="1"/>
              <a:t>Bedard</a:t>
            </a:r>
            <a:r>
              <a:rPr lang="cs-CZ" dirty="0"/>
              <a:t> (CA) MN, </a:t>
            </a:r>
            <a:r>
              <a:rPr lang="cs-CZ" dirty="0" err="1"/>
              <a:t>Honey</a:t>
            </a:r>
            <a:r>
              <a:rPr lang="cs-CZ" dirty="0"/>
              <a:t> </a:t>
            </a:r>
          </a:p>
          <a:p>
            <a:pPr marL="0" indent="0">
              <a:buNone/>
            </a:pPr>
            <a:r>
              <a:rPr lang="cs-CZ" dirty="0"/>
              <a:t>Hubert </a:t>
            </a:r>
            <a:r>
              <a:rPr lang="cs-CZ" dirty="0" err="1"/>
              <a:t>Howe</a:t>
            </a:r>
            <a:r>
              <a:rPr lang="cs-CZ" dirty="0"/>
              <a:t> (USA), </a:t>
            </a:r>
            <a:r>
              <a:rPr lang="cs-CZ" dirty="0" err="1"/>
              <a:t>Harmonic</a:t>
            </a:r>
            <a:r>
              <a:rPr lang="cs-CZ" dirty="0"/>
              <a:t> Fantasy </a:t>
            </a:r>
          </a:p>
          <a:p>
            <a:pPr marL="0" indent="0">
              <a:buNone/>
            </a:pPr>
            <a:r>
              <a:rPr lang="cs-CZ" dirty="0" err="1"/>
              <a:t>algorithmic</a:t>
            </a:r>
            <a:r>
              <a:rPr lang="cs-CZ" dirty="0"/>
              <a:t> </a:t>
            </a:r>
            <a:r>
              <a:rPr lang="cs-CZ" dirty="0" err="1"/>
              <a:t>compositions</a:t>
            </a:r>
            <a:r>
              <a:rPr lang="cs-CZ" dirty="0"/>
              <a:t> (Dan Dlouhý)</a:t>
            </a:r>
          </a:p>
        </p:txBody>
      </p:sp>
      <p:sp>
        <p:nvSpPr>
          <p:cNvPr id="4" name="Zástupný symbol pro obsah 3">
            <a:extLst>
              <a:ext uri="{FF2B5EF4-FFF2-40B4-BE49-F238E27FC236}">
                <a16:creationId xmlns:a16="http://schemas.microsoft.com/office/drawing/2014/main" id="{0DA4B95B-C60E-40EC-9CD7-341BC21E9606}"/>
              </a:ext>
            </a:extLst>
          </p:cNvPr>
          <p:cNvSpPr>
            <a:spLocks noGrp="1"/>
          </p:cNvSpPr>
          <p:nvPr>
            <p:ph sz="half" idx="2"/>
          </p:nvPr>
        </p:nvSpPr>
        <p:spPr/>
        <p:txBody>
          <a:bodyPr>
            <a:normAutofit fontScale="92500" lnSpcReduction="10000"/>
          </a:bodyPr>
          <a:lstStyle/>
          <a:p>
            <a:pPr marL="0" indent="0">
              <a:buNone/>
            </a:pPr>
            <a:r>
              <a:rPr lang="cs-CZ" dirty="0" err="1"/>
              <a:t>Zamjatin</a:t>
            </a:r>
            <a:r>
              <a:rPr lang="cs-CZ" dirty="0"/>
              <a:t>: MAN D 503</a:t>
            </a:r>
          </a:p>
          <a:p>
            <a:pPr marL="0" indent="0">
              <a:buNone/>
            </a:pPr>
            <a:r>
              <a:rPr lang="en-US" dirty="0"/>
              <a:t>And I diligently engaged my attention only when the </a:t>
            </a:r>
            <a:r>
              <a:rPr lang="en-US" dirty="0" err="1"/>
              <a:t>phonolector</a:t>
            </a:r>
            <a:r>
              <a:rPr lang="en-US" dirty="0"/>
              <a:t> (sic!) moved on to the main topic: to our music, to mathematical composition (</a:t>
            </a:r>
            <a:r>
              <a:rPr lang="en-US" dirty="0">
                <a:highlight>
                  <a:srgbClr val="FFFF00"/>
                </a:highlight>
              </a:rPr>
              <a:t>mathematics is the cause, music is the effect), to the description of the recently invented </a:t>
            </a:r>
            <a:r>
              <a:rPr lang="en-US" dirty="0" err="1">
                <a:highlight>
                  <a:srgbClr val="FFFF00"/>
                </a:highlight>
              </a:rPr>
              <a:t>musicometer</a:t>
            </a:r>
            <a:r>
              <a:rPr lang="en-US" dirty="0">
                <a:highlight>
                  <a:srgbClr val="FFFF00"/>
                </a:highlight>
              </a:rPr>
              <a:t>. Just turn this handle, and each of you will make up to three sonatas in an hour. </a:t>
            </a:r>
            <a:r>
              <a:rPr lang="en-US" dirty="0"/>
              <a:t>But what work did it give your ancestors. They could only create when they brought themselves to a fit of inspiration – an unknown form of epilepsy. And now you will hear a very comical example of what their creations looked like - Scriabin's music from the twentieth century…”</a:t>
            </a:r>
            <a:endParaRPr lang="cs-CZ" dirty="0"/>
          </a:p>
        </p:txBody>
      </p:sp>
    </p:spTree>
    <p:extLst>
      <p:ext uri="{BB962C8B-B14F-4D97-AF65-F5344CB8AC3E}">
        <p14:creationId xmlns:p14="http://schemas.microsoft.com/office/powerpoint/2010/main" val="563536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72FACE-7781-4DC2-8210-19579C2CA29F}"/>
              </a:ext>
            </a:extLst>
          </p:cNvPr>
          <p:cNvSpPr>
            <a:spLocks noGrp="1"/>
          </p:cNvSpPr>
          <p:nvPr>
            <p:ph type="title"/>
          </p:nvPr>
        </p:nvSpPr>
        <p:spPr/>
        <p:txBody>
          <a:bodyPr>
            <a:noAutofit/>
          </a:bodyPr>
          <a:lstStyle/>
          <a:p>
            <a:r>
              <a:rPr lang="cs-CZ" sz="4400" dirty="0"/>
              <a:t>VÝVOJ? Kontrasty/bubliny/nebo syntéza?</a:t>
            </a:r>
            <a:br>
              <a:rPr lang="cs-CZ" sz="4400" dirty="0"/>
            </a:br>
            <a:r>
              <a:rPr lang="cs-CZ" sz="4400" dirty="0" err="1">
                <a:solidFill>
                  <a:schemeClr val="accent1"/>
                </a:solidFill>
              </a:rPr>
              <a:t>perspecTive</a:t>
            </a:r>
            <a:r>
              <a:rPr lang="cs-CZ" sz="4400" dirty="0">
                <a:solidFill>
                  <a:schemeClr val="accent1"/>
                </a:solidFill>
              </a:rPr>
              <a:t>? </a:t>
            </a:r>
            <a:r>
              <a:rPr lang="cs-CZ" sz="4400" dirty="0" err="1">
                <a:solidFill>
                  <a:schemeClr val="accent1"/>
                </a:solidFill>
              </a:rPr>
              <a:t>Contrasts</a:t>
            </a:r>
            <a:r>
              <a:rPr lang="cs-CZ" sz="4400" dirty="0">
                <a:solidFill>
                  <a:schemeClr val="accent1"/>
                </a:solidFill>
              </a:rPr>
              <a:t>/style </a:t>
            </a:r>
            <a:r>
              <a:rPr lang="cs-CZ" sz="4400" dirty="0" err="1">
                <a:solidFill>
                  <a:schemeClr val="accent1"/>
                </a:solidFill>
              </a:rPr>
              <a:t>bubles</a:t>
            </a:r>
            <a:r>
              <a:rPr lang="cs-CZ" sz="4400" dirty="0">
                <a:solidFill>
                  <a:schemeClr val="accent1"/>
                </a:solidFill>
              </a:rPr>
              <a:t> </a:t>
            </a:r>
            <a:r>
              <a:rPr lang="cs-CZ" sz="4400" dirty="0" err="1">
                <a:solidFill>
                  <a:schemeClr val="accent1"/>
                </a:solidFill>
              </a:rPr>
              <a:t>or</a:t>
            </a:r>
            <a:r>
              <a:rPr lang="cs-CZ" sz="4400" dirty="0">
                <a:solidFill>
                  <a:schemeClr val="accent1"/>
                </a:solidFill>
              </a:rPr>
              <a:t> </a:t>
            </a:r>
            <a:r>
              <a:rPr lang="cs-CZ" sz="4400" dirty="0" err="1">
                <a:solidFill>
                  <a:schemeClr val="accent1"/>
                </a:solidFill>
              </a:rPr>
              <a:t>synthesis</a:t>
            </a:r>
            <a:r>
              <a:rPr lang="cs-CZ" sz="4400" dirty="0">
                <a:solidFill>
                  <a:schemeClr val="accent1"/>
                </a:solidFill>
              </a:rPr>
              <a:t>?</a:t>
            </a:r>
            <a:endParaRPr lang="cs-CZ" sz="4400" dirty="0"/>
          </a:p>
        </p:txBody>
      </p:sp>
      <p:sp>
        <p:nvSpPr>
          <p:cNvPr id="3" name="Zástupný symbol pro obsah 2">
            <a:extLst>
              <a:ext uri="{FF2B5EF4-FFF2-40B4-BE49-F238E27FC236}">
                <a16:creationId xmlns:a16="http://schemas.microsoft.com/office/drawing/2014/main" id="{366402E6-FDE7-4C19-A393-0C70359DC7D9}"/>
              </a:ext>
            </a:extLst>
          </p:cNvPr>
          <p:cNvSpPr>
            <a:spLocks noGrp="1"/>
          </p:cNvSpPr>
          <p:nvPr>
            <p:ph sz="half" idx="1"/>
          </p:nvPr>
        </p:nvSpPr>
        <p:spPr/>
        <p:txBody>
          <a:bodyPr>
            <a:normAutofit fontScale="92500" lnSpcReduction="10000"/>
          </a:bodyPr>
          <a:lstStyle/>
          <a:p>
            <a:pPr marL="0" indent="0">
              <a:buNone/>
            </a:pPr>
            <a:endParaRPr lang="cs-CZ" dirty="0"/>
          </a:p>
        </p:txBody>
      </p:sp>
      <p:sp>
        <p:nvSpPr>
          <p:cNvPr id="4" name="Zástupný symbol pro obsah 3">
            <a:extLst>
              <a:ext uri="{FF2B5EF4-FFF2-40B4-BE49-F238E27FC236}">
                <a16:creationId xmlns:a16="http://schemas.microsoft.com/office/drawing/2014/main" id="{E21EEF54-986A-4056-8D4F-95D66ACBF4F7}"/>
              </a:ext>
            </a:extLst>
          </p:cNvPr>
          <p:cNvSpPr>
            <a:spLocks noGrp="1"/>
          </p:cNvSpPr>
          <p:nvPr>
            <p:ph sz="half" idx="2"/>
          </p:nvPr>
        </p:nvSpPr>
        <p:spPr/>
        <p:txBody>
          <a:bodyPr>
            <a:normAutofit fontScale="92500" lnSpcReduction="10000"/>
          </a:bodyPr>
          <a:lstStyle/>
          <a:p>
            <a:r>
              <a:rPr lang="cs-CZ" dirty="0"/>
              <a:t>&lt; </a:t>
            </a:r>
            <a:r>
              <a:rPr lang="cs-CZ" dirty="0" err="1"/>
              <a:t>only</a:t>
            </a:r>
            <a:r>
              <a:rPr lang="cs-CZ" dirty="0"/>
              <a:t> </a:t>
            </a:r>
            <a:r>
              <a:rPr lang="cs-CZ" dirty="0" err="1"/>
              <a:t>schematic</a:t>
            </a:r>
            <a:endParaRPr lang="cs-CZ" dirty="0"/>
          </a:p>
          <a:p>
            <a:endParaRPr lang="cs-CZ" dirty="0"/>
          </a:p>
          <a:p>
            <a:r>
              <a:rPr lang="cs-CZ" dirty="0"/>
              <a:t>CONTRAST </a:t>
            </a:r>
          </a:p>
          <a:p>
            <a:r>
              <a:rPr lang="cs-CZ" dirty="0"/>
              <a:t>TECHNOLOGIES X ECOLOGY</a:t>
            </a:r>
          </a:p>
          <a:p>
            <a:r>
              <a:rPr lang="cs-CZ" dirty="0" err="1"/>
              <a:t>or</a:t>
            </a:r>
            <a:endParaRPr lang="cs-CZ" dirty="0"/>
          </a:p>
          <a:p>
            <a:r>
              <a:rPr lang="cs-CZ" dirty="0"/>
              <a:t>TECHNOLOGIES + ECOLOGY´=</a:t>
            </a:r>
          </a:p>
          <a:p>
            <a:r>
              <a:rPr lang="cs-CZ" dirty="0"/>
              <a:t>SUSTAINABILITY/balance</a:t>
            </a:r>
          </a:p>
          <a:p>
            <a:pPr marL="0" indent="0">
              <a:buNone/>
            </a:pPr>
            <a:r>
              <a:rPr lang="cs-CZ" dirty="0" err="1"/>
              <a:t>Or</a:t>
            </a:r>
            <a:r>
              <a:rPr lang="cs-CZ" dirty="0"/>
              <a:t>/and</a:t>
            </a:r>
          </a:p>
          <a:p>
            <a:r>
              <a:rPr lang="cs-CZ" dirty="0"/>
              <a:t>MANY STYLE BUBBLES </a:t>
            </a:r>
            <a:r>
              <a:rPr lang="cs-CZ" dirty="0" err="1"/>
              <a:t>with</a:t>
            </a:r>
            <a:r>
              <a:rPr lang="cs-CZ" dirty="0"/>
              <a:t> </a:t>
            </a:r>
            <a:r>
              <a:rPr lang="cs-CZ" dirty="0" err="1"/>
              <a:t>the</a:t>
            </a:r>
            <a:r>
              <a:rPr lang="cs-CZ" dirty="0"/>
              <a:t> GLOBAL </a:t>
            </a:r>
            <a:r>
              <a:rPr lang="cs-CZ" dirty="0" err="1"/>
              <a:t>invasive</a:t>
            </a:r>
            <a:r>
              <a:rPr lang="cs-CZ" dirty="0"/>
              <a:t> style </a:t>
            </a:r>
            <a:r>
              <a:rPr lang="cs-CZ" dirty="0" err="1"/>
              <a:t>with</a:t>
            </a:r>
            <a:r>
              <a:rPr lang="cs-CZ" dirty="0"/>
              <a:t> support </a:t>
            </a:r>
            <a:r>
              <a:rPr lang="cs-CZ" dirty="0" err="1"/>
              <a:t>of</a:t>
            </a:r>
            <a:r>
              <a:rPr lang="cs-CZ" dirty="0"/>
              <a:t> </a:t>
            </a:r>
            <a:r>
              <a:rPr lang="cs-CZ" dirty="0" err="1"/>
              <a:t>technologies</a:t>
            </a:r>
            <a:r>
              <a:rPr lang="cs-CZ" dirty="0"/>
              <a:t>?</a:t>
            </a:r>
          </a:p>
        </p:txBody>
      </p:sp>
      <p:pic>
        <p:nvPicPr>
          <p:cNvPr id="5" name="Obrázek 4">
            <a:extLst>
              <a:ext uri="{FF2B5EF4-FFF2-40B4-BE49-F238E27FC236}">
                <a16:creationId xmlns:a16="http://schemas.microsoft.com/office/drawing/2014/main" id="{1E69A2ED-084D-4D12-BA7E-64CD43948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7" y="2186418"/>
            <a:ext cx="3669864" cy="3208730"/>
          </a:xfrm>
          <a:prstGeom prst="rect">
            <a:avLst/>
          </a:prstGeom>
        </p:spPr>
      </p:pic>
    </p:spTree>
    <p:extLst>
      <p:ext uri="{BB962C8B-B14F-4D97-AF65-F5344CB8AC3E}">
        <p14:creationId xmlns:p14="http://schemas.microsoft.com/office/powerpoint/2010/main" val="4102038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4B96B4-F1A3-4346-ACBF-D6ACB85F10FA}"/>
              </a:ext>
            </a:extLst>
          </p:cNvPr>
          <p:cNvSpPr>
            <a:spLocks noGrp="1"/>
          </p:cNvSpPr>
          <p:nvPr>
            <p:ph type="title"/>
          </p:nvPr>
        </p:nvSpPr>
        <p:spPr/>
        <p:txBody>
          <a:bodyPr>
            <a:normAutofit fontScale="90000"/>
          </a:bodyPr>
          <a:lstStyle/>
          <a:p>
            <a:r>
              <a:rPr lang="cs-CZ" dirty="0"/>
              <a:t>Jinými slovy: Depersonalizace x osobitost</a:t>
            </a:r>
            <a:br>
              <a:rPr lang="cs-CZ" dirty="0"/>
            </a:br>
            <a:r>
              <a:rPr lang="cs-CZ" dirty="0" err="1">
                <a:solidFill>
                  <a:schemeClr val="accent1"/>
                </a:solidFill>
              </a:rPr>
              <a:t>other</a:t>
            </a:r>
            <a:r>
              <a:rPr lang="cs-CZ" dirty="0">
                <a:solidFill>
                  <a:schemeClr val="accent1"/>
                </a:solidFill>
              </a:rPr>
              <a:t> </a:t>
            </a:r>
            <a:r>
              <a:rPr lang="cs-CZ" dirty="0" err="1">
                <a:solidFill>
                  <a:schemeClr val="accent1"/>
                </a:solidFill>
              </a:rPr>
              <a:t>words</a:t>
            </a:r>
            <a:r>
              <a:rPr lang="cs-CZ" dirty="0">
                <a:solidFill>
                  <a:schemeClr val="accent1"/>
                </a:solidFill>
              </a:rPr>
              <a:t>: DEPERSONALISATION X INDIVIDUALITY</a:t>
            </a:r>
            <a:endParaRPr lang="cs-CZ" dirty="0"/>
          </a:p>
        </p:txBody>
      </p:sp>
      <p:sp>
        <p:nvSpPr>
          <p:cNvPr id="3" name="Zástupný symbol pro text 2">
            <a:extLst>
              <a:ext uri="{FF2B5EF4-FFF2-40B4-BE49-F238E27FC236}">
                <a16:creationId xmlns:a16="http://schemas.microsoft.com/office/drawing/2014/main" id="{DFD8FC82-23D5-406D-BB08-7E992EC1E399}"/>
              </a:ext>
            </a:extLst>
          </p:cNvPr>
          <p:cNvSpPr>
            <a:spLocks noGrp="1"/>
          </p:cNvSpPr>
          <p:nvPr>
            <p:ph type="body" idx="1"/>
          </p:nvPr>
        </p:nvSpPr>
        <p:spPr>
          <a:xfrm>
            <a:off x="1024128" y="2179636"/>
            <a:ext cx="4754880" cy="1249364"/>
          </a:xfrm>
        </p:spPr>
        <p:txBody>
          <a:bodyPr>
            <a:normAutofit fontScale="70000" lnSpcReduction="20000"/>
          </a:bodyPr>
          <a:lstStyle/>
          <a:p>
            <a:r>
              <a:rPr lang="cs-CZ" dirty="0">
                <a:solidFill>
                  <a:schemeClr val="tx1"/>
                </a:solidFill>
              </a:rPr>
              <a:t>DEPERSONALISATION</a:t>
            </a:r>
          </a:p>
          <a:p>
            <a:r>
              <a:rPr lang="cs-CZ" dirty="0">
                <a:solidFill>
                  <a:schemeClr val="tx1"/>
                </a:solidFill>
              </a:rPr>
              <a:t>SOCIOENGINEERING – NEUROMARKETING </a:t>
            </a:r>
          </a:p>
          <a:p>
            <a:r>
              <a:rPr lang="cs-CZ" dirty="0">
                <a:solidFill>
                  <a:schemeClr val="tx1"/>
                </a:solidFill>
              </a:rPr>
              <a:t>MANIPULATIVE WELL-BEING</a:t>
            </a:r>
          </a:p>
        </p:txBody>
      </p:sp>
      <p:sp>
        <p:nvSpPr>
          <p:cNvPr id="5" name="Zástupný symbol pro text 4">
            <a:extLst>
              <a:ext uri="{FF2B5EF4-FFF2-40B4-BE49-F238E27FC236}">
                <a16:creationId xmlns:a16="http://schemas.microsoft.com/office/drawing/2014/main" id="{0B554FB8-0F8F-4F19-8FD4-490271B33171}"/>
              </a:ext>
            </a:extLst>
          </p:cNvPr>
          <p:cNvSpPr>
            <a:spLocks noGrp="1"/>
          </p:cNvSpPr>
          <p:nvPr>
            <p:ph type="body" sz="quarter" idx="3"/>
          </p:nvPr>
        </p:nvSpPr>
        <p:spPr/>
        <p:txBody>
          <a:bodyPr>
            <a:normAutofit fontScale="70000" lnSpcReduction="20000"/>
          </a:bodyPr>
          <a:lstStyle/>
          <a:p>
            <a:endParaRPr lang="cs-CZ" dirty="0"/>
          </a:p>
          <a:p>
            <a:r>
              <a:rPr lang="cs-CZ" dirty="0">
                <a:solidFill>
                  <a:schemeClr val="tx1"/>
                </a:solidFill>
              </a:rPr>
              <a:t>INDIVITUALITY/SOCIAL CONTACTS</a:t>
            </a:r>
          </a:p>
          <a:p>
            <a:r>
              <a:rPr lang="cs-CZ" dirty="0">
                <a:solidFill>
                  <a:schemeClr val="tx1"/>
                </a:solidFill>
              </a:rPr>
              <a:t>ACTIVE RESPONSABILITY OR PRACTICAL ETHICS (Peter Singer)</a:t>
            </a:r>
          </a:p>
          <a:p>
            <a:endParaRPr lang="cs-CZ" dirty="0"/>
          </a:p>
        </p:txBody>
      </p:sp>
      <p:pic>
        <p:nvPicPr>
          <p:cNvPr id="7" name="Zástupný symbol pro obsah 6">
            <a:extLst>
              <a:ext uri="{FF2B5EF4-FFF2-40B4-BE49-F238E27FC236}">
                <a16:creationId xmlns:a16="http://schemas.microsoft.com/office/drawing/2014/main" id="{3A76D41E-3A0F-49A9-985A-6525887C19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96207" y="3772399"/>
            <a:ext cx="3043591" cy="2536326"/>
          </a:xfrm>
          <a:prstGeom prst="rect">
            <a:avLst/>
          </a:prstGeom>
        </p:spPr>
      </p:pic>
      <p:pic>
        <p:nvPicPr>
          <p:cNvPr id="8" name="Zástupný symbol pro obsah 7">
            <a:extLst>
              <a:ext uri="{FF2B5EF4-FFF2-40B4-BE49-F238E27FC236}">
                <a16:creationId xmlns:a16="http://schemas.microsoft.com/office/drawing/2014/main" id="{0F893A1C-2641-4A43-8240-A648D2E9E74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06841" y="3772399"/>
            <a:ext cx="3427353" cy="2284902"/>
          </a:xfrm>
          <a:prstGeom prst="rect">
            <a:avLst/>
          </a:prstGeom>
        </p:spPr>
      </p:pic>
    </p:spTree>
    <p:extLst>
      <p:ext uri="{BB962C8B-B14F-4D97-AF65-F5344CB8AC3E}">
        <p14:creationId xmlns:p14="http://schemas.microsoft.com/office/powerpoint/2010/main" val="1568333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913F82-23E6-4173-8C29-D44EC94454B6}"/>
              </a:ext>
            </a:extLst>
          </p:cNvPr>
          <p:cNvSpPr>
            <a:spLocks noGrp="1"/>
          </p:cNvSpPr>
          <p:nvPr>
            <p:ph type="title"/>
          </p:nvPr>
        </p:nvSpPr>
        <p:spPr/>
        <p:txBody>
          <a:bodyPr/>
          <a:lstStyle/>
          <a:p>
            <a:r>
              <a:rPr lang="cs-CZ" dirty="0"/>
              <a:t>AI a kreativní humanismus</a:t>
            </a:r>
            <a:br>
              <a:rPr lang="cs-CZ" dirty="0"/>
            </a:br>
            <a:r>
              <a:rPr lang="cs-CZ" dirty="0" err="1">
                <a:solidFill>
                  <a:schemeClr val="accent1"/>
                </a:solidFill>
              </a:rPr>
              <a:t>ai</a:t>
            </a:r>
            <a:r>
              <a:rPr lang="cs-CZ" dirty="0">
                <a:solidFill>
                  <a:schemeClr val="accent1"/>
                </a:solidFill>
              </a:rPr>
              <a:t> AND CREATIVE HUMANISM</a:t>
            </a:r>
          </a:p>
        </p:txBody>
      </p:sp>
      <p:sp>
        <p:nvSpPr>
          <p:cNvPr id="4" name="Zástupný symbol pro obsah 3">
            <a:extLst>
              <a:ext uri="{FF2B5EF4-FFF2-40B4-BE49-F238E27FC236}">
                <a16:creationId xmlns:a16="http://schemas.microsoft.com/office/drawing/2014/main" id="{2E376032-4818-4391-BF55-309E3F5F77EB}"/>
              </a:ext>
            </a:extLst>
          </p:cNvPr>
          <p:cNvSpPr>
            <a:spLocks noGrp="1"/>
          </p:cNvSpPr>
          <p:nvPr>
            <p:ph sz="half" idx="2"/>
          </p:nvPr>
        </p:nvSpPr>
        <p:spPr/>
        <p:txBody>
          <a:bodyPr>
            <a:normAutofit/>
          </a:bodyPr>
          <a:lstStyle/>
          <a:p>
            <a:r>
              <a:rPr lang="es-ES" sz="2800" b="1" dirty="0"/>
              <a:t>Rashaad Newsome (USA)</a:t>
            </a:r>
            <a:endParaRPr lang="cs-CZ" sz="2800" b="1" dirty="0"/>
          </a:p>
          <a:p>
            <a:r>
              <a:rPr lang="en-US" sz="2800" dirty="0"/>
              <a:t>A</a:t>
            </a:r>
            <a:r>
              <a:rPr lang="cs-CZ" sz="2800" dirty="0"/>
              <a:t> </a:t>
            </a:r>
            <a:r>
              <a:rPr lang="en-US" sz="2800" dirty="0"/>
              <a:t>humanoid robot with an artistic </a:t>
            </a:r>
            <a:r>
              <a:rPr lang="en-US" sz="2800" dirty="0" err="1"/>
              <a:t>ethno</a:t>
            </a:r>
            <a:r>
              <a:rPr lang="en-US" sz="2800" dirty="0"/>
              <a:t> look reflects publicly</a:t>
            </a:r>
            <a:r>
              <a:rPr lang="cs-CZ" sz="2800" dirty="0"/>
              <a:t> s</a:t>
            </a:r>
            <a:r>
              <a:rPr lang="en-US" sz="2800" dirty="0" err="1"/>
              <a:t>ocial</a:t>
            </a:r>
            <a:r>
              <a:rPr lang="en-US" sz="2800" dirty="0"/>
              <a:t> and </a:t>
            </a:r>
            <a:r>
              <a:rPr lang="cs-CZ" sz="2800" dirty="0"/>
              <a:t>p</a:t>
            </a:r>
            <a:r>
              <a:rPr lang="en-US" sz="2800" dirty="0" err="1"/>
              <a:t>hilosophical</a:t>
            </a:r>
            <a:r>
              <a:rPr lang="en-US" sz="2800" dirty="0"/>
              <a:t> </a:t>
            </a:r>
            <a:r>
              <a:rPr lang="cs-CZ" sz="2800" dirty="0"/>
              <a:t>t</a:t>
            </a:r>
            <a:r>
              <a:rPr lang="en-US" sz="2800" dirty="0" err="1"/>
              <a:t>opics</a:t>
            </a:r>
            <a:r>
              <a:rPr lang="en-US" sz="2800" dirty="0"/>
              <a:t>:</a:t>
            </a:r>
            <a:endParaRPr lang="cs-CZ" sz="2800" dirty="0"/>
          </a:p>
          <a:p>
            <a:r>
              <a:rPr lang="en-US" sz="2800" dirty="0"/>
              <a:t>He</a:t>
            </a:r>
            <a:r>
              <a:rPr lang="cs-CZ" sz="2800" dirty="0"/>
              <a:t>/</a:t>
            </a:r>
            <a:r>
              <a:rPr lang="cs-CZ" sz="2800" dirty="0" err="1"/>
              <a:t>It</a:t>
            </a:r>
            <a:r>
              <a:rPr lang="cs-CZ" sz="2800" dirty="0"/>
              <a:t>?</a:t>
            </a:r>
            <a:r>
              <a:rPr lang="en-US" sz="2800" dirty="0"/>
              <a:t> learns from the people who discuss with him,</a:t>
            </a:r>
            <a:r>
              <a:rPr lang="cs-CZ" sz="2800" dirty="0"/>
              <a:t> a</a:t>
            </a:r>
            <a:r>
              <a:rPr lang="en-US" sz="2800" dirty="0"/>
              <a:t>t the same time, he learns what his identity is?</a:t>
            </a:r>
            <a:endParaRPr lang="cs-CZ" sz="2800" dirty="0"/>
          </a:p>
        </p:txBody>
      </p:sp>
      <p:pic>
        <p:nvPicPr>
          <p:cNvPr id="2050" name="Picture 2" descr="Rashaad Newsome | Stanford HAI">
            <a:extLst>
              <a:ext uri="{FF2B5EF4-FFF2-40B4-BE49-F238E27FC236}">
                <a16:creationId xmlns:a16="http://schemas.microsoft.com/office/drawing/2014/main" id="{431863D9-A4FF-4CD0-A4BA-691E01E6666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49269" y="215455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shaad Newsome's AI Learns to Perform Realness">
            <a:extLst>
              <a:ext uri="{FF2B5EF4-FFF2-40B4-BE49-F238E27FC236}">
                <a16:creationId xmlns:a16="http://schemas.microsoft.com/office/drawing/2014/main" id="{5862A32D-1D90-40DB-A446-FC43B1B07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269" y="4467126"/>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675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A9B69D2-F409-43C9-A045-82FB0E0ECD9E}"/>
              </a:ext>
            </a:extLst>
          </p:cNvPr>
          <p:cNvSpPr/>
          <p:nvPr/>
        </p:nvSpPr>
        <p:spPr>
          <a:xfrm>
            <a:off x="1339016" y="1443395"/>
            <a:ext cx="8371002" cy="4616648"/>
          </a:xfrm>
          <a:prstGeom prst="rect">
            <a:avLst/>
          </a:prstGeom>
        </p:spPr>
        <p:txBody>
          <a:bodyPr wrap="square">
            <a:spAutoFit/>
          </a:bodyPr>
          <a:lstStyle/>
          <a:p>
            <a:r>
              <a:rPr lang="cs-CZ" sz="2400" dirty="0"/>
              <a:t>BEING EXPLORES WHAT IDENTITY IS…</a:t>
            </a:r>
          </a:p>
          <a:p>
            <a:endParaRPr lang="cs-CZ" dirty="0"/>
          </a:p>
          <a:p>
            <a:r>
              <a:rPr lang="cs-CZ" dirty="0"/>
              <a:t>ROBOT IS PROGRAMMED TO LEARN AND ADAPT THROUGH CONVERSATION WITH VIEWERS ALTHOUGH MOST OF THE DIALOGUE APPEARS TO BE SCRIPTED. THE BEINGŚ QUESTIONS CONCERN ATHENTICITY AND IDENTITY. „i AM INTERESTED IN THE PERFORMANCE OF THE REAL,“ ASKS BEING…REALITY IS OFTEN SUCCESSFUL PERFORMANCE OF A CHOSEN IDENTITY…“WHAT IS REAL?“ BEING AKS. „WHAT IS REALITY? IS MY EXISTENCE AREAL PERFORMANCE?“  AS A PROGRAMMED WORK OF ART, THE EXISTENCE OF THE BEING ROBOT IS A REPRESENTATION OF REALITY, SUGGESTIN THAT WE CREATE OUR OWN IDENTITY FROM A DATABASE OF INFLUENCES, SLOWLY DEFINING OURSELVES THROUGH REPEATED INTERACTIONS AND INQUIRES. </a:t>
            </a:r>
          </a:p>
          <a:p>
            <a:r>
              <a:rPr lang="cs-CZ" dirty="0"/>
              <a:t>THE MORE TIME BEING SPENDS COVERSING WITH VISITORS, THE LESS BOTS SOUND LIKE NEWSOME S ROBOT.</a:t>
            </a:r>
          </a:p>
          <a:p>
            <a:r>
              <a:rPr lang="en-US" dirty="0"/>
              <a:t>https://www.artnews.com/art-in-america/features/artificial-realness-an-ai-made-by-rashaad-newsome-learns-to-perform-its-identity-60212/</a:t>
            </a:r>
            <a:endParaRPr lang="cs-CZ" dirty="0"/>
          </a:p>
        </p:txBody>
      </p:sp>
    </p:spTree>
    <p:extLst>
      <p:ext uri="{BB962C8B-B14F-4D97-AF65-F5344CB8AC3E}">
        <p14:creationId xmlns:p14="http://schemas.microsoft.com/office/powerpoint/2010/main" val="1555712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B14B69-6FAE-403F-B2A7-F4E15974780D}"/>
              </a:ext>
            </a:extLst>
          </p:cNvPr>
          <p:cNvSpPr>
            <a:spLocks noGrp="1"/>
          </p:cNvSpPr>
          <p:nvPr>
            <p:ph type="title"/>
          </p:nvPr>
        </p:nvSpPr>
        <p:spPr/>
        <p:txBody>
          <a:bodyPr>
            <a:normAutofit fontScale="90000"/>
          </a:bodyPr>
          <a:lstStyle/>
          <a:p>
            <a:r>
              <a:rPr lang="cs-CZ" dirty="0"/>
              <a:t>Závěr? UDRŽITELNOST? </a:t>
            </a:r>
            <a:br>
              <a:rPr lang="cs-CZ" dirty="0"/>
            </a:br>
            <a:r>
              <a:rPr lang="cs-CZ" dirty="0" err="1">
                <a:solidFill>
                  <a:schemeClr val="accent1"/>
                </a:solidFill>
              </a:rPr>
              <a:t>Conclusion</a:t>
            </a:r>
            <a:r>
              <a:rPr lang="cs-CZ" dirty="0">
                <a:solidFill>
                  <a:schemeClr val="accent1"/>
                </a:solidFill>
              </a:rPr>
              <a:t>? </a:t>
            </a:r>
            <a:r>
              <a:rPr lang="cs-CZ" dirty="0" err="1">
                <a:solidFill>
                  <a:schemeClr val="accent1"/>
                </a:solidFill>
              </a:rPr>
              <a:t>sustainability</a:t>
            </a:r>
            <a:br>
              <a:rPr lang="cs-CZ" dirty="0"/>
            </a:br>
            <a:r>
              <a:rPr lang="cs-CZ" sz="2700" dirty="0" err="1"/>
              <a:t>think</a:t>
            </a:r>
            <a:r>
              <a:rPr lang="cs-CZ" sz="2700" dirty="0"/>
              <a:t> </a:t>
            </a:r>
            <a:r>
              <a:rPr lang="cs-CZ" sz="2700" dirty="0" err="1"/>
              <a:t>globally</a:t>
            </a:r>
            <a:r>
              <a:rPr lang="cs-CZ" sz="2700" dirty="0"/>
              <a:t> </a:t>
            </a:r>
            <a:r>
              <a:rPr lang="cs-CZ" sz="2700" dirty="0" err="1"/>
              <a:t>act</a:t>
            </a:r>
            <a:r>
              <a:rPr lang="cs-CZ" sz="2700" dirty="0"/>
              <a:t> </a:t>
            </a:r>
            <a:r>
              <a:rPr lang="cs-CZ" sz="2700" dirty="0" err="1"/>
              <a:t>locally</a:t>
            </a:r>
            <a:r>
              <a:rPr lang="cs-CZ" sz="2800" dirty="0"/>
              <a:t>– </a:t>
            </a:r>
            <a:r>
              <a:rPr lang="cs-CZ" sz="2000" dirty="0"/>
              <a:t>Patrick </a:t>
            </a:r>
            <a:r>
              <a:rPr lang="cs-CZ" sz="2000" dirty="0" err="1"/>
              <a:t>Geddes</a:t>
            </a:r>
            <a:r>
              <a:rPr lang="cs-CZ" sz="2000" dirty="0"/>
              <a:t> (+ 1932)</a:t>
            </a:r>
          </a:p>
        </p:txBody>
      </p:sp>
      <p:sp>
        <p:nvSpPr>
          <p:cNvPr id="3" name="Zástupný symbol pro obsah 2">
            <a:extLst>
              <a:ext uri="{FF2B5EF4-FFF2-40B4-BE49-F238E27FC236}">
                <a16:creationId xmlns:a16="http://schemas.microsoft.com/office/drawing/2014/main" id="{FA963E5D-D1DC-4B3B-A382-67216CE98FAF}"/>
              </a:ext>
            </a:extLst>
          </p:cNvPr>
          <p:cNvSpPr>
            <a:spLocks noGrp="1"/>
          </p:cNvSpPr>
          <p:nvPr>
            <p:ph sz="half" idx="1"/>
          </p:nvPr>
        </p:nvSpPr>
        <p:spPr/>
        <p:txBody>
          <a:bodyPr>
            <a:normAutofit fontScale="92500" lnSpcReduction="20000"/>
          </a:bodyPr>
          <a:lstStyle/>
          <a:p>
            <a:r>
              <a:rPr lang="cs-CZ" dirty="0" err="1"/>
              <a:t>classical</a:t>
            </a:r>
            <a:r>
              <a:rPr lang="cs-CZ" dirty="0"/>
              <a:t> concert</a:t>
            </a:r>
          </a:p>
          <a:p>
            <a:r>
              <a:rPr lang="cs-CZ" dirty="0"/>
              <a:t>      </a:t>
            </a:r>
            <a:r>
              <a:rPr lang="cs-CZ" dirty="0" err="1">
                <a:solidFill>
                  <a:srgbClr val="FF0000"/>
                </a:solidFill>
              </a:rPr>
              <a:t>contemporary</a:t>
            </a:r>
            <a:r>
              <a:rPr lang="cs-CZ" dirty="0">
                <a:solidFill>
                  <a:srgbClr val="FF0000"/>
                </a:solidFill>
              </a:rPr>
              <a:t> </a:t>
            </a:r>
            <a:r>
              <a:rPr lang="cs-CZ" dirty="0" err="1">
                <a:solidFill>
                  <a:srgbClr val="FF0000"/>
                </a:solidFill>
              </a:rPr>
              <a:t>experimental</a:t>
            </a:r>
            <a:r>
              <a:rPr lang="cs-CZ" dirty="0">
                <a:solidFill>
                  <a:srgbClr val="FF0000"/>
                </a:solidFill>
              </a:rPr>
              <a:t> concert</a:t>
            </a:r>
            <a:endParaRPr lang="cs-CZ" dirty="0">
              <a:solidFill>
                <a:srgbClr val="C00000"/>
              </a:solidFill>
            </a:endParaRPr>
          </a:p>
          <a:p>
            <a:r>
              <a:rPr lang="cs-CZ" dirty="0" err="1">
                <a:solidFill>
                  <a:srgbClr val="FFC000"/>
                </a:solidFill>
              </a:rPr>
              <a:t>Quality</a:t>
            </a:r>
            <a:r>
              <a:rPr lang="cs-CZ" dirty="0">
                <a:solidFill>
                  <a:srgbClr val="FFC000"/>
                </a:solidFill>
              </a:rPr>
              <a:t> </a:t>
            </a:r>
            <a:r>
              <a:rPr lang="cs-CZ" dirty="0" err="1">
                <a:solidFill>
                  <a:srgbClr val="FFC000"/>
                </a:solidFill>
              </a:rPr>
              <a:t>recordings</a:t>
            </a:r>
            <a:r>
              <a:rPr lang="cs-CZ" dirty="0">
                <a:solidFill>
                  <a:srgbClr val="FFC000"/>
                </a:solidFill>
              </a:rPr>
              <a:t>     </a:t>
            </a:r>
            <a:r>
              <a:rPr lang="cs-CZ" dirty="0"/>
              <a:t>  </a:t>
            </a:r>
            <a:r>
              <a:rPr lang="cs-CZ" dirty="0" err="1">
                <a:solidFill>
                  <a:srgbClr val="92D050"/>
                </a:solidFill>
              </a:rPr>
              <a:t>festivals</a:t>
            </a:r>
            <a:r>
              <a:rPr lang="cs-CZ" dirty="0"/>
              <a:t>  </a:t>
            </a:r>
            <a:r>
              <a:rPr lang="cs-CZ" dirty="0" err="1">
                <a:solidFill>
                  <a:srgbClr val="00B050"/>
                </a:solidFill>
              </a:rPr>
              <a:t>shows</a:t>
            </a:r>
            <a:r>
              <a:rPr lang="cs-CZ" dirty="0"/>
              <a:t>  </a:t>
            </a:r>
          </a:p>
          <a:p>
            <a:r>
              <a:rPr lang="cs-CZ" dirty="0">
                <a:solidFill>
                  <a:srgbClr val="00B0F0"/>
                </a:solidFill>
              </a:rPr>
              <a:t>      </a:t>
            </a:r>
            <a:r>
              <a:rPr lang="cs-CZ" dirty="0" err="1">
                <a:solidFill>
                  <a:srgbClr val="00B0F0"/>
                </a:solidFill>
              </a:rPr>
              <a:t>research</a:t>
            </a:r>
            <a:r>
              <a:rPr lang="cs-CZ" dirty="0">
                <a:solidFill>
                  <a:srgbClr val="00B0F0"/>
                </a:solidFill>
              </a:rPr>
              <a:t> </a:t>
            </a:r>
            <a:r>
              <a:rPr lang="cs-CZ" dirty="0" err="1">
                <a:solidFill>
                  <a:srgbClr val="00B0F0"/>
                </a:solidFill>
              </a:rPr>
              <a:t>of</a:t>
            </a:r>
            <a:r>
              <a:rPr lang="cs-CZ" dirty="0">
                <a:solidFill>
                  <a:srgbClr val="00B0F0"/>
                </a:solidFill>
              </a:rPr>
              <a:t> </a:t>
            </a:r>
            <a:r>
              <a:rPr lang="cs-CZ" dirty="0" err="1">
                <a:solidFill>
                  <a:srgbClr val="00B0F0"/>
                </a:solidFill>
              </a:rPr>
              <a:t>sound</a:t>
            </a:r>
            <a:r>
              <a:rPr lang="cs-CZ" dirty="0">
                <a:solidFill>
                  <a:srgbClr val="00B0F0"/>
                </a:solidFill>
              </a:rPr>
              <a:t>/</a:t>
            </a:r>
            <a:r>
              <a:rPr lang="cs-CZ" dirty="0" err="1">
                <a:solidFill>
                  <a:srgbClr val="00B0F0"/>
                </a:solidFill>
              </a:rPr>
              <a:t>hearing</a:t>
            </a:r>
            <a:r>
              <a:rPr lang="cs-CZ" dirty="0">
                <a:solidFill>
                  <a:srgbClr val="00B0F0"/>
                </a:solidFill>
              </a:rPr>
              <a:t>/</a:t>
            </a:r>
            <a:r>
              <a:rPr lang="cs-CZ" dirty="0" err="1">
                <a:solidFill>
                  <a:srgbClr val="00B0F0"/>
                </a:solidFill>
              </a:rPr>
              <a:t>acoustics</a:t>
            </a:r>
            <a:endParaRPr lang="cs-CZ" dirty="0">
              <a:solidFill>
                <a:srgbClr val="00B0F0"/>
              </a:solidFill>
            </a:endParaRPr>
          </a:p>
          <a:p>
            <a:r>
              <a:rPr lang="cs-CZ" dirty="0">
                <a:solidFill>
                  <a:srgbClr val="0070C0"/>
                </a:solidFill>
              </a:rPr>
              <a:t>          </a:t>
            </a:r>
            <a:r>
              <a:rPr lang="cs-CZ" dirty="0" err="1">
                <a:solidFill>
                  <a:srgbClr val="0070C0"/>
                </a:solidFill>
              </a:rPr>
              <a:t>clubs</a:t>
            </a:r>
            <a:r>
              <a:rPr lang="cs-CZ" dirty="0"/>
              <a:t>   </a:t>
            </a:r>
            <a:r>
              <a:rPr lang="cs-CZ" dirty="0" err="1">
                <a:solidFill>
                  <a:srgbClr val="002060"/>
                </a:solidFill>
              </a:rPr>
              <a:t>interactive</a:t>
            </a:r>
            <a:r>
              <a:rPr lang="cs-CZ" dirty="0">
                <a:solidFill>
                  <a:srgbClr val="002060"/>
                </a:solidFill>
              </a:rPr>
              <a:t> </a:t>
            </a:r>
            <a:r>
              <a:rPr lang="cs-CZ" dirty="0" err="1">
                <a:solidFill>
                  <a:srgbClr val="002060"/>
                </a:solidFill>
              </a:rPr>
              <a:t>projects</a:t>
            </a:r>
            <a:endParaRPr lang="cs-CZ" dirty="0">
              <a:solidFill>
                <a:srgbClr val="002060"/>
              </a:solidFill>
            </a:endParaRPr>
          </a:p>
          <a:p>
            <a:r>
              <a:rPr lang="cs-CZ" dirty="0"/>
              <a:t>       </a:t>
            </a:r>
            <a:r>
              <a:rPr lang="cs-CZ" dirty="0">
                <a:highlight>
                  <a:srgbClr val="FFFF00"/>
                </a:highlight>
              </a:rPr>
              <a:t>folklore </a:t>
            </a:r>
            <a:r>
              <a:rPr lang="cs-CZ" dirty="0" err="1">
                <a:highlight>
                  <a:srgbClr val="FFFF00"/>
                </a:highlight>
              </a:rPr>
              <a:t>singing</a:t>
            </a:r>
            <a:r>
              <a:rPr lang="cs-CZ" dirty="0"/>
              <a:t> </a:t>
            </a:r>
            <a:r>
              <a:rPr lang="cs-CZ" dirty="0" err="1">
                <a:solidFill>
                  <a:srgbClr val="C00000"/>
                </a:solidFill>
              </a:rPr>
              <a:t>research</a:t>
            </a:r>
            <a:r>
              <a:rPr lang="cs-CZ" dirty="0">
                <a:solidFill>
                  <a:srgbClr val="C00000"/>
                </a:solidFill>
              </a:rPr>
              <a:t> </a:t>
            </a:r>
            <a:r>
              <a:rPr lang="cs-CZ" dirty="0" err="1">
                <a:solidFill>
                  <a:srgbClr val="C00000"/>
                </a:solidFill>
              </a:rPr>
              <a:t>of</a:t>
            </a:r>
            <a:r>
              <a:rPr lang="cs-CZ" dirty="0">
                <a:solidFill>
                  <a:srgbClr val="C00000"/>
                </a:solidFill>
              </a:rPr>
              <a:t> brain</a:t>
            </a:r>
          </a:p>
          <a:p>
            <a:r>
              <a:rPr lang="cs-CZ" dirty="0" err="1">
                <a:solidFill>
                  <a:srgbClr val="92D050"/>
                </a:solidFill>
              </a:rPr>
              <a:t>etno</a:t>
            </a:r>
            <a:r>
              <a:rPr lang="cs-CZ" dirty="0">
                <a:solidFill>
                  <a:srgbClr val="92D050"/>
                </a:solidFill>
              </a:rPr>
              <a:t> </a:t>
            </a:r>
            <a:r>
              <a:rPr lang="cs-CZ" dirty="0" err="1">
                <a:solidFill>
                  <a:srgbClr val="92D050"/>
                </a:solidFill>
              </a:rPr>
              <a:t>projects</a:t>
            </a:r>
            <a:r>
              <a:rPr lang="cs-CZ" dirty="0">
                <a:solidFill>
                  <a:srgbClr val="92D050"/>
                </a:solidFill>
              </a:rPr>
              <a:t>  </a:t>
            </a:r>
            <a:r>
              <a:rPr lang="cs-CZ" dirty="0" err="1">
                <a:solidFill>
                  <a:srgbClr val="00B0F0"/>
                </a:solidFill>
              </a:rPr>
              <a:t>multimedial</a:t>
            </a:r>
            <a:r>
              <a:rPr lang="cs-CZ" dirty="0">
                <a:solidFill>
                  <a:srgbClr val="00B0F0"/>
                </a:solidFill>
              </a:rPr>
              <a:t> </a:t>
            </a:r>
            <a:r>
              <a:rPr lang="cs-CZ" dirty="0" err="1">
                <a:solidFill>
                  <a:srgbClr val="00B0F0"/>
                </a:solidFill>
              </a:rPr>
              <a:t>production</a:t>
            </a:r>
            <a:endParaRPr lang="cs-CZ" dirty="0">
              <a:solidFill>
                <a:srgbClr val="00B0F0"/>
              </a:solidFill>
            </a:endParaRPr>
          </a:p>
          <a:p>
            <a:r>
              <a:rPr lang="cs-CZ" dirty="0"/>
              <a:t>    </a:t>
            </a:r>
            <a:r>
              <a:rPr lang="cs-CZ" dirty="0">
                <a:solidFill>
                  <a:srgbClr val="0070C0"/>
                </a:solidFill>
              </a:rPr>
              <a:t>AI </a:t>
            </a:r>
            <a:r>
              <a:rPr lang="cs-CZ" dirty="0" err="1">
                <a:solidFill>
                  <a:srgbClr val="0070C0"/>
                </a:solidFill>
              </a:rPr>
              <a:t>sound</a:t>
            </a:r>
            <a:r>
              <a:rPr lang="cs-CZ" dirty="0">
                <a:solidFill>
                  <a:srgbClr val="0070C0"/>
                </a:solidFill>
              </a:rPr>
              <a:t> design  </a:t>
            </a:r>
            <a:r>
              <a:rPr lang="cs-CZ" dirty="0"/>
              <a:t>…</a:t>
            </a:r>
          </a:p>
        </p:txBody>
      </p:sp>
      <p:sp>
        <p:nvSpPr>
          <p:cNvPr id="4" name="Zástupný symbol pro obsah 3">
            <a:extLst>
              <a:ext uri="{FF2B5EF4-FFF2-40B4-BE49-F238E27FC236}">
                <a16:creationId xmlns:a16="http://schemas.microsoft.com/office/drawing/2014/main" id="{E0BC4049-99A1-4882-B954-1BFD9CDFA862}"/>
              </a:ext>
            </a:extLst>
          </p:cNvPr>
          <p:cNvSpPr>
            <a:spLocks noGrp="1"/>
          </p:cNvSpPr>
          <p:nvPr>
            <p:ph sz="half" idx="2"/>
          </p:nvPr>
        </p:nvSpPr>
        <p:spPr/>
        <p:txBody>
          <a:bodyPr>
            <a:normAutofit fontScale="92500" lnSpcReduction="20000"/>
          </a:bodyPr>
          <a:lstStyle/>
          <a:p>
            <a:r>
              <a:rPr lang="cs-CZ" dirty="0"/>
              <a:t>MORE QUESTIONS THEN ANSWERS</a:t>
            </a:r>
          </a:p>
          <a:p>
            <a:r>
              <a:rPr lang="en-US" dirty="0"/>
              <a:t>We are living in a turning point, when apparently earlier types of musical life are being preserved and various other functions of music are multiplying alongside them...</a:t>
            </a:r>
            <a:endParaRPr lang="cs-CZ" dirty="0"/>
          </a:p>
          <a:p>
            <a:r>
              <a:rPr lang="en-US" dirty="0"/>
              <a:t>AT THE SAME TIME</a:t>
            </a:r>
            <a:endParaRPr lang="cs-CZ" dirty="0"/>
          </a:p>
          <a:p>
            <a:r>
              <a:rPr lang="en-US" dirty="0">
                <a:highlight>
                  <a:srgbClr val="FFFF00"/>
                </a:highlight>
              </a:rPr>
              <a:t>Music is a basic need </a:t>
            </a:r>
            <a:r>
              <a:rPr lang="en-US" dirty="0"/>
              <a:t>(rhythm + singing emotional thoughts)</a:t>
            </a:r>
            <a:endParaRPr lang="cs-CZ"/>
          </a:p>
          <a:p>
            <a:r>
              <a:rPr lang="en-US"/>
              <a:t>L</a:t>
            </a:r>
            <a:r>
              <a:rPr lang="en-US" dirty="0"/>
              <a:t>: </a:t>
            </a:r>
            <a:endParaRPr lang="cs-CZ" dirty="0"/>
          </a:p>
          <a:p>
            <a:r>
              <a:rPr lang="en-US" dirty="0"/>
              <a:t>M. </a:t>
            </a:r>
            <a:r>
              <a:rPr lang="en-US" dirty="0" err="1"/>
              <a:t>Kratochvíl</a:t>
            </a:r>
            <a:r>
              <a:rPr lang="en-US" dirty="0"/>
              <a:t>: Towards sustainability through technology and folklore https://www.hisvoice.cz/sustain/Music as spiritual insight.</a:t>
            </a:r>
            <a:endParaRPr lang="cs-CZ" dirty="0"/>
          </a:p>
        </p:txBody>
      </p:sp>
    </p:spTree>
    <p:extLst>
      <p:ext uri="{BB962C8B-B14F-4D97-AF65-F5344CB8AC3E}">
        <p14:creationId xmlns:p14="http://schemas.microsoft.com/office/powerpoint/2010/main" val="218899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EEE4A2-6AA4-48E6-9084-E11824C5D1B3}"/>
              </a:ext>
            </a:extLst>
          </p:cNvPr>
          <p:cNvSpPr>
            <a:spLocks noGrp="1"/>
          </p:cNvSpPr>
          <p:nvPr>
            <p:ph type="title"/>
          </p:nvPr>
        </p:nvSpPr>
        <p:spPr>
          <a:xfrm>
            <a:off x="1024128" y="556935"/>
            <a:ext cx="9720072" cy="1499616"/>
          </a:xfrm>
        </p:spPr>
        <p:txBody>
          <a:bodyPr/>
          <a:lstStyle/>
          <a:p>
            <a:r>
              <a:rPr lang="cs-CZ" dirty="0" err="1"/>
              <a:t>ContaCt</a:t>
            </a:r>
            <a:endParaRPr lang="cs-CZ" dirty="0"/>
          </a:p>
        </p:txBody>
      </p:sp>
      <p:sp>
        <p:nvSpPr>
          <p:cNvPr id="3" name="Zástupný symbol pro obsah 2">
            <a:extLst>
              <a:ext uri="{FF2B5EF4-FFF2-40B4-BE49-F238E27FC236}">
                <a16:creationId xmlns:a16="http://schemas.microsoft.com/office/drawing/2014/main" id="{C3D3B5C1-C703-474E-A385-D4412DC7A9CE}"/>
              </a:ext>
            </a:extLst>
          </p:cNvPr>
          <p:cNvSpPr>
            <a:spLocks noGrp="1"/>
          </p:cNvSpPr>
          <p:nvPr>
            <p:ph idx="1"/>
          </p:nvPr>
        </p:nvSpPr>
        <p:spPr>
          <a:xfrm>
            <a:off x="1093509" y="2286000"/>
            <a:ext cx="9650692" cy="4023360"/>
          </a:xfrm>
        </p:spPr>
        <p:txBody>
          <a:bodyPr>
            <a:normAutofit fontScale="92500" lnSpcReduction="10000"/>
          </a:bodyPr>
          <a:lstStyle/>
          <a:p>
            <a:pPr algn="ctr"/>
            <a:endParaRPr lang="cs-CZ" dirty="0">
              <a:hlinkClick r:id="rId2"/>
            </a:endParaRPr>
          </a:p>
          <a:p>
            <a:pPr marL="0" indent="0" algn="ctr">
              <a:buNone/>
            </a:pPr>
            <a:r>
              <a:rPr lang="cs-CZ" sz="2400" dirty="0"/>
              <a:t> </a:t>
            </a:r>
            <a:r>
              <a:rPr lang="cs-CZ" sz="2400" dirty="0">
                <a:hlinkClick r:id="rId3"/>
              </a:rPr>
              <a:t>lenka.dohnalova@idu.cz</a:t>
            </a:r>
            <a:r>
              <a:rPr lang="cs-CZ" sz="2400" dirty="0"/>
              <a:t>, </a:t>
            </a:r>
            <a:r>
              <a:rPr lang="cs-CZ" sz="2400" dirty="0">
                <a:hlinkClick r:id="rId4"/>
              </a:rPr>
              <a:t>ld@npx.cz</a:t>
            </a:r>
            <a:endParaRPr lang="cs-CZ" sz="2400" dirty="0"/>
          </a:p>
          <a:p>
            <a:pPr marL="0" indent="0" algn="ctr">
              <a:buNone/>
            </a:pPr>
            <a:r>
              <a:rPr lang="cs-CZ" sz="2400" dirty="0"/>
              <a:t>+420 603 584 218</a:t>
            </a:r>
          </a:p>
          <a:p>
            <a:pPr marL="0" indent="0" algn="ctr">
              <a:buNone/>
            </a:pPr>
            <a:r>
              <a:rPr lang="cs-CZ" sz="2400" dirty="0"/>
              <a:t>Témata:</a:t>
            </a:r>
          </a:p>
          <a:p>
            <a:pPr marL="0" indent="0" algn="ctr">
              <a:buNone/>
            </a:pPr>
            <a:r>
              <a:rPr lang="cs-CZ" sz="2400" dirty="0"/>
              <a:t>International </a:t>
            </a:r>
            <a:r>
              <a:rPr lang="cs-CZ" sz="2400" dirty="0" err="1"/>
              <a:t>competition</a:t>
            </a:r>
            <a:r>
              <a:rPr lang="cs-CZ" sz="2400" dirty="0"/>
              <a:t> in </a:t>
            </a:r>
            <a:r>
              <a:rPr lang="cs-CZ" sz="2400" dirty="0" err="1"/>
              <a:t>sonic</a:t>
            </a:r>
            <a:r>
              <a:rPr lang="cs-CZ" sz="2400" dirty="0"/>
              <a:t> art MUSICA NOVA </a:t>
            </a:r>
            <a:r>
              <a:rPr lang="cs-CZ" sz="2400" dirty="0">
                <a:hlinkClick r:id="rId5"/>
              </a:rPr>
              <a:t>www.musicanova.seah.cz</a:t>
            </a:r>
            <a:endParaRPr lang="cs-CZ" sz="2400" dirty="0"/>
          </a:p>
          <a:p>
            <a:pPr marL="0" indent="0" algn="ctr">
              <a:buNone/>
            </a:pPr>
            <a:r>
              <a:rPr lang="cs-CZ" sz="2400" dirty="0"/>
              <a:t>Czech Music </a:t>
            </a:r>
            <a:r>
              <a:rPr lang="cs-CZ" sz="2400" dirty="0" err="1"/>
              <a:t>Council</a:t>
            </a:r>
            <a:r>
              <a:rPr lang="cs-CZ" sz="2400" dirty="0"/>
              <a:t>,  non </a:t>
            </a:r>
            <a:r>
              <a:rPr lang="cs-CZ" sz="2400" dirty="0" err="1"/>
              <a:t>gouvernmental</a:t>
            </a:r>
            <a:r>
              <a:rPr lang="cs-CZ" sz="2400" dirty="0"/>
              <a:t> </a:t>
            </a:r>
            <a:r>
              <a:rPr lang="cs-CZ" sz="2400" dirty="0" err="1"/>
              <a:t>organisation</a:t>
            </a:r>
            <a:r>
              <a:rPr lang="cs-CZ" sz="2400" dirty="0"/>
              <a:t> </a:t>
            </a:r>
            <a:r>
              <a:rPr lang="cs-CZ" sz="2400" dirty="0">
                <a:hlinkClick r:id="rId2"/>
              </a:rPr>
              <a:t>www.chr-cmc.org</a:t>
            </a:r>
            <a:endParaRPr lang="cs-CZ" sz="2400" dirty="0"/>
          </a:p>
          <a:p>
            <a:pPr marL="0" indent="0" algn="ctr">
              <a:buNone/>
            </a:pPr>
            <a:r>
              <a:rPr lang="cs-CZ" sz="2400" dirty="0" err="1"/>
              <a:t>Research</a:t>
            </a:r>
            <a:r>
              <a:rPr lang="cs-CZ" sz="2400" dirty="0"/>
              <a:t> </a:t>
            </a:r>
            <a:r>
              <a:rPr lang="cs-CZ" sz="2400" dirty="0" err="1"/>
              <a:t>of</a:t>
            </a:r>
            <a:r>
              <a:rPr lang="cs-CZ" sz="2400" dirty="0"/>
              <a:t> </a:t>
            </a:r>
            <a:r>
              <a:rPr lang="cs-CZ" sz="2400" dirty="0" err="1"/>
              <a:t>labor</a:t>
            </a:r>
            <a:r>
              <a:rPr lang="cs-CZ" sz="2400" dirty="0"/>
              <a:t> market, </a:t>
            </a:r>
            <a:r>
              <a:rPr lang="cs-CZ" sz="2400" dirty="0" err="1"/>
              <a:t>wellbeing</a:t>
            </a:r>
            <a:r>
              <a:rPr lang="cs-CZ" sz="2400" dirty="0"/>
              <a:t>, management</a:t>
            </a:r>
          </a:p>
          <a:p>
            <a:pPr marL="0" indent="0" algn="ctr">
              <a:buNone/>
            </a:pPr>
            <a:r>
              <a:rPr lang="cs-CZ" sz="2400" dirty="0">
                <a:hlinkClick r:id="rId6"/>
              </a:rPr>
              <a:t>https://www.idu.cz/cs/o-nas/veda-a-vyzkum/pracovnici-ve-vede-a-vyzkumu/lenka-dohnalova</a:t>
            </a:r>
            <a:endParaRPr lang="cs-CZ" sz="2400" dirty="0"/>
          </a:p>
          <a:p>
            <a:pPr marL="0" indent="0" algn="ctr">
              <a:buNone/>
            </a:pPr>
            <a:endParaRPr lang="cs-CZ" sz="2400" dirty="0"/>
          </a:p>
          <a:p>
            <a:pPr marL="0" indent="0" algn="ctr">
              <a:buNone/>
            </a:pPr>
            <a:endParaRPr lang="cs-CZ" sz="2400" dirty="0"/>
          </a:p>
          <a:p>
            <a:pPr marL="0" indent="0" algn="ctr">
              <a:buNone/>
            </a:pPr>
            <a:endParaRPr lang="cs-CZ" sz="2400" dirty="0"/>
          </a:p>
          <a:p>
            <a:pPr marL="0" indent="0" algn="ctr">
              <a:buNone/>
            </a:pPr>
            <a:endParaRPr lang="cs-CZ" sz="2400" dirty="0"/>
          </a:p>
          <a:p>
            <a:pPr marL="0" indent="0" algn="ctr">
              <a:buNone/>
            </a:pPr>
            <a:endParaRPr lang="cs-CZ" sz="2400" dirty="0"/>
          </a:p>
        </p:txBody>
      </p:sp>
    </p:spTree>
    <p:extLst>
      <p:ext uri="{BB962C8B-B14F-4D97-AF65-F5344CB8AC3E}">
        <p14:creationId xmlns:p14="http://schemas.microsoft.com/office/powerpoint/2010/main" val="650359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8C0D99-02AC-4B18-9C59-4AA8E50DDAC3}"/>
              </a:ext>
            </a:extLst>
          </p:cNvPr>
          <p:cNvSpPr>
            <a:spLocks noGrp="1"/>
          </p:cNvSpPr>
          <p:nvPr>
            <p:ph type="title"/>
          </p:nvPr>
        </p:nvSpPr>
        <p:spPr/>
        <p:txBody>
          <a:bodyPr>
            <a:normAutofit fontScale="90000"/>
          </a:bodyPr>
          <a:lstStyle/>
          <a:p>
            <a:r>
              <a:rPr lang="cs-CZ" dirty="0"/>
              <a:t>PŘED ZÁVORKOU – KVALITNÍ ZVUK</a:t>
            </a:r>
            <a:br>
              <a:rPr lang="cs-CZ" dirty="0"/>
            </a:br>
            <a:r>
              <a:rPr lang="cs-CZ" dirty="0" err="1">
                <a:solidFill>
                  <a:srgbClr val="00B0F0"/>
                </a:solidFill>
              </a:rPr>
              <a:t>before</a:t>
            </a:r>
            <a:r>
              <a:rPr lang="cs-CZ" dirty="0">
                <a:solidFill>
                  <a:srgbClr val="00B0F0"/>
                </a:solidFill>
              </a:rPr>
              <a:t> </a:t>
            </a:r>
            <a:r>
              <a:rPr lang="cs-CZ" dirty="0" err="1">
                <a:solidFill>
                  <a:srgbClr val="00B0F0"/>
                </a:solidFill>
              </a:rPr>
              <a:t>the</a:t>
            </a:r>
            <a:r>
              <a:rPr lang="cs-CZ" dirty="0">
                <a:solidFill>
                  <a:srgbClr val="00B0F0"/>
                </a:solidFill>
              </a:rPr>
              <a:t> </a:t>
            </a:r>
            <a:r>
              <a:rPr lang="cs-CZ" dirty="0" err="1">
                <a:solidFill>
                  <a:srgbClr val="00B0F0"/>
                </a:solidFill>
              </a:rPr>
              <a:t>bracket</a:t>
            </a:r>
            <a:r>
              <a:rPr lang="cs-CZ" dirty="0">
                <a:solidFill>
                  <a:srgbClr val="00B0F0"/>
                </a:solidFill>
              </a:rPr>
              <a:t> – </a:t>
            </a:r>
            <a:r>
              <a:rPr lang="cs-CZ" dirty="0" err="1">
                <a:solidFill>
                  <a:srgbClr val="00B0F0"/>
                </a:solidFill>
              </a:rPr>
              <a:t>quality</a:t>
            </a:r>
            <a:r>
              <a:rPr lang="cs-CZ" dirty="0">
                <a:solidFill>
                  <a:srgbClr val="00B0F0"/>
                </a:solidFill>
              </a:rPr>
              <a:t> </a:t>
            </a:r>
            <a:r>
              <a:rPr lang="cs-CZ" dirty="0" err="1">
                <a:solidFill>
                  <a:srgbClr val="00B0F0"/>
                </a:solidFill>
              </a:rPr>
              <a:t>sound</a:t>
            </a:r>
            <a:br>
              <a:rPr lang="cs-CZ" dirty="0">
                <a:solidFill>
                  <a:srgbClr val="00B0F0"/>
                </a:solidFill>
              </a:rPr>
            </a:br>
            <a:r>
              <a:rPr lang="cs-CZ" sz="2800" dirty="0">
                <a:solidFill>
                  <a:srgbClr val="00B0F0"/>
                </a:solidFill>
              </a:rPr>
              <a:t>RELEVANT COMPESATION – SOCIAL/EMOTIONAL INTENSIVE IMPACT</a:t>
            </a:r>
            <a:endParaRPr lang="cs-CZ" dirty="0"/>
          </a:p>
        </p:txBody>
      </p:sp>
      <p:sp>
        <p:nvSpPr>
          <p:cNvPr id="3" name="Zástupný symbol pro obsah 2">
            <a:extLst>
              <a:ext uri="{FF2B5EF4-FFF2-40B4-BE49-F238E27FC236}">
                <a16:creationId xmlns:a16="http://schemas.microsoft.com/office/drawing/2014/main" id="{C91D69A2-DA7A-4EB4-A5F3-C4D8023A4A15}"/>
              </a:ext>
            </a:extLst>
          </p:cNvPr>
          <p:cNvSpPr>
            <a:spLocks noGrp="1"/>
          </p:cNvSpPr>
          <p:nvPr>
            <p:ph sz="half" idx="1"/>
          </p:nvPr>
        </p:nvSpPr>
        <p:spPr/>
        <p:txBody>
          <a:bodyPr>
            <a:normAutofit fontScale="92500" lnSpcReduction="10000"/>
          </a:bodyPr>
          <a:lstStyle/>
          <a:p>
            <a:endParaRPr lang="cs-CZ" dirty="0"/>
          </a:p>
          <a:p>
            <a:r>
              <a:rPr lang="cs-CZ" dirty="0"/>
              <a:t>FROM RESEARCH:</a:t>
            </a:r>
            <a:r>
              <a:rPr lang="en-US" dirty="0"/>
              <a:t> Up to 80% of young people under the age of 30 listen to music through headphones while working, playing sports, or studying.</a:t>
            </a:r>
            <a:endParaRPr lang="cs-CZ" dirty="0"/>
          </a:p>
          <a:p>
            <a:r>
              <a:rPr lang="cs-CZ" dirty="0" err="1"/>
              <a:t>Today</a:t>
            </a:r>
            <a:r>
              <a:rPr lang="cs-CZ" dirty="0"/>
              <a:t> - </a:t>
            </a:r>
            <a:r>
              <a:rPr lang="en-US" dirty="0"/>
              <a:t>Recordings and sound projections </a:t>
            </a:r>
            <a:r>
              <a:rPr lang="cs-CZ" dirty="0"/>
              <a:t>in </a:t>
            </a:r>
            <a:r>
              <a:rPr lang="cs-CZ" dirty="0" err="1"/>
              <a:t>high</a:t>
            </a:r>
            <a:r>
              <a:rPr lang="cs-CZ" dirty="0"/>
              <a:t> </a:t>
            </a:r>
            <a:r>
              <a:rPr lang="cs-CZ" dirty="0" err="1"/>
              <a:t>quality</a:t>
            </a:r>
            <a:r>
              <a:rPr lang="cs-CZ" dirty="0"/>
              <a:t> are </a:t>
            </a:r>
            <a:r>
              <a:rPr lang="cs-CZ" dirty="0" err="1"/>
              <a:t>disponible</a:t>
            </a:r>
            <a:r>
              <a:rPr lang="en-US" dirty="0"/>
              <a:t> </a:t>
            </a:r>
            <a:endParaRPr lang="cs-CZ" dirty="0"/>
          </a:p>
          <a:p>
            <a:r>
              <a:rPr lang="cs-CZ" dirty="0"/>
              <a:t>-</a:t>
            </a:r>
            <a:r>
              <a:rPr lang="en-US" dirty="0"/>
              <a:t>headphones, </a:t>
            </a:r>
            <a:r>
              <a:rPr lang="cs-CZ" dirty="0" err="1"/>
              <a:t>s.c</a:t>
            </a:r>
            <a:r>
              <a:rPr lang="cs-CZ" dirty="0"/>
              <a:t>. </a:t>
            </a:r>
            <a:r>
              <a:rPr lang="en-US" dirty="0"/>
              <a:t>home </a:t>
            </a:r>
            <a:r>
              <a:rPr lang="cs-CZ" dirty="0" err="1"/>
              <a:t>cinema</a:t>
            </a:r>
            <a:r>
              <a:rPr lang="en-US" dirty="0"/>
              <a:t>, </a:t>
            </a:r>
            <a:r>
              <a:rPr lang="cs-CZ" dirty="0" err="1"/>
              <a:t>recording</a:t>
            </a:r>
            <a:r>
              <a:rPr lang="cs-CZ" dirty="0"/>
              <a:t> </a:t>
            </a:r>
            <a:r>
              <a:rPr lang="en-US" dirty="0"/>
              <a:t>formats exceed</a:t>
            </a:r>
            <a:r>
              <a:rPr lang="cs-CZ" dirty="0" err="1"/>
              <a:t>ing</a:t>
            </a:r>
            <a:r>
              <a:rPr lang="en-US" dirty="0"/>
              <a:t> real hearing ranges and resolutions</a:t>
            </a:r>
            <a:r>
              <a:rPr lang="cs-CZ" dirty="0"/>
              <a:t>.</a:t>
            </a:r>
          </a:p>
          <a:p>
            <a:r>
              <a:rPr lang="en-US" dirty="0"/>
              <a:t>Ex. Dolby Atmos for cinema sound (64 channels) 3D Dolby Atmos for streaming platforms of Apple Music, Tidal, Amazon.</a:t>
            </a:r>
            <a:endParaRPr lang="cs-CZ" dirty="0"/>
          </a:p>
          <a:p>
            <a:endParaRPr lang="cs-CZ" dirty="0"/>
          </a:p>
          <a:p>
            <a:endParaRPr lang="cs-CZ" dirty="0"/>
          </a:p>
          <a:p>
            <a:endParaRPr lang="cs-CZ" dirty="0"/>
          </a:p>
        </p:txBody>
      </p:sp>
      <p:sp>
        <p:nvSpPr>
          <p:cNvPr id="4" name="Zástupný symbol pro obsah 3">
            <a:extLst>
              <a:ext uri="{FF2B5EF4-FFF2-40B4-BE49-F238E27FC236}">
                <a16:creationId xmlns:a16="http://schemas.microsoft.com/office/drawing/2014/main" id="{D0A9FAA3-FEF0-429C-B919-0BEFA0E384FE}"/>
              </a:ext>
            </a:extLst>
          </p:cNvPr>
          <p:cNvSpPr>
            <a:spLocks noGrp="1"/>
          </p:cNvSpPr>
          <p:nvPr>
            <p:ph sz="half" idx="2"/>
          </p:nvPr>
        </p:nvSpPr>
        <p:spPr/>
        <p:txBody>
          <a:bodyPr>
            <a:normAutofit fontScale="92500" lnSpcReduction="10000"/>
          </a:bodyPr>
          <a:lstStyle/>
          <a:p>
            <a:endParaRPr lang="cs-CZ" dirty="0"/>
          </a:p>
          <a:p>
            <a:endParaRPr lang="cs-CZ" dirty="0"/>
          </a:p>
        </p:txBody>
      </p:sp>
      <p:pic>
        <p:nvPicPr>
          <p:cNvPr id="6" name="Obrázek 5">
            <a:extLst>
              <a:ext uri="{FF2B5EF4-FFF2-40B4-BE49-F238E27FC236}">
                <a16:creationId xmlns:a16="http://schemas.microsoft.com/office/drawing/2014/main" id="{FBBC356A-DDD4-4121-942A-FDF37CF2A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337" y="2514600"/>
            <a:ext cx="1371426" cy="1980398"/>
          </a:xfrm>
          <a:prstGeom prst="rect">
            <a:avLst/>
          </a:prstGeom>
        </p:spPr>
      </p:pic>
      <p:pic>
        <p:nvPicPr>
          <p:cNvPr id="8" name="Obrázek 7">
            <a:extLst>
              <a:ext uri="{FF2B5EF4-FFF2-40B4-BE49-F238E27FC236}">
                <a16:creationId xmlns:a16="http://schemas.microsoft.com/office/drawing/2014/main" id="{B310E335-EDC1-498D-A129-AA8C79330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53" y="4571199"/>
            <a:ext cx="2286801" cy="2286801"/>
          </a:xfrm>
          <a:prstGeom prst="rect">
            <a:avLst/>
          </a:prstGeom>
        </p:spPr>
      </p:pic>
    </p:spTree>
    <p:extLst>
      <p:ext uri="{BB962C8B-B14F-4D97-AF65-F5344CB8AC3E}">
        <p14:creationId xmlns:p14="http://schemas.microsoft.com/office/powerpoint/2010/main" val="256820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001282-926C-4F18-BDB4-3D4692C00708}"/>
              </a:ext>
            </a:extLst>
          </p:cNvPr>
          <p:cNvSpPr>
            <a:spLocks noGrp="1"/>
          </p:cNvSpPr>
          <p:nvPr>
            <p:ph type="title"/>
          </p:nvPr>
        </p:nvSpPr>
        <p:spPr/>
        <p:txBody>
          <a:bodyPr>
            <a:noAutofit/>
          </a:bodyPr>
          <a:lstStyle/>
          <a:p>
            <a:r>
              <a:rPr lang="cs-CZ" sz="4000" dirty="0"/>
              <a:t>Výzkum sluchu, zvukové projekce, zvuková tvorba</a:t>
            </a:r>
            <a:br>
              <a:rPr lang="cs-CZ" sz="4000" dirty="0"/>
            </a:br>
            <a:r>
              <a:rPr lang="cs-CZ" sz="4000" dirty="0" err="1">
                <a:solidFill>
                  <a:srgbClr val="00B0F0"/>
                </a:solidFill>
              </a:rPr>
              <a:t>hearing</a:t>
            </a:r>
            <a:r>
              <a:rPr lang="cs-CZ" sz="4000" dirty="0">
                <a:solidFill>
                  <a:srgbClr val="00B0F0"/>
                </a:solidFill>
              </a:rPr>
              <a:t> </a:t>
            </a:r>
            <a:r>
              <a:rPr lang="cs-CZ" sz="4000" dirty="0" err="1">
                <a:solidFill>
                  <a:srgbClr val="00B0F0"/>
                </a:solidFill>
              </a:rPr>
              <a:t>research</a:t>
            </a:r>
            <a:r>
              <a:rPr lang="cs-CZ" sz="4000" dirty="0">
                <a:solidFill>
                  <a:srgbClr val="00B0F0"/>
                </a:solidFill>
              </a:rPr>
              <a:t>, </a:t>
            </a:r>
            <a:r>
              <a:rPr lang="cs-CZ" sz="4000" dirty="0" err="1">
                <a:solidFill>
                  <a:srgbClr val="00B0F0"/>
                </a:solidFill>
              </a:rPr>
              <a:t>sound</a:t>
            </a:r>
            <a:r>
              <a:rPr lang="cs-CZ" sz="4000" dirty="0">
                <a:solidFill>
                  <a:srgbClr val="00B0F0"/>
                </a:solidFill>
              </a:rPr>
              <a:t> </a:t>
            </a:r>
            <a:r>
              <a:rPr lang="cs-CZ" sz="4000" dirty="0" err="1">
                <a:solidFill>
                  <a:srgbClr val="00B0F0"/>
                </a:solidFill>
              </a:rPr>
              <a:t>projection</a:t>
            </a:r>
            <a:r>
              <a:rPr lang="cs-CZ" sz="4000" dirty="0">
                <a:solidFill>
                  <a:srgbClr val="00B0F0"/>
                </a:solidFill>
              </a:rPr>
              <a:t>, </a:t>
            </a:r>
            <a:r>
              <a:rPr lang="cs-CZ" sz="4000" dirty="0" err="1">
                <a:solidFill>
                  <a:srgbClr val="00B0F0"/>
                </a:solidFill>
              </a:rPr>
              <a:t>sound</a:t>
            </a:r>
            <a:r>
              <a:rPr lang="cs-CZ" sz="4000" dirty="0">
                <a:solidFill>
                  <a:srgbClr val="00B0F0"/>
                </a:solidFill>
              </a:rPr>
              <a:t> </a:t>
            </a:r>
            <a:r>
              <a:rPr lang="cs-CZ" sz="4000" dirty="0" err="1">
                <a:solidFill>
                  <a:srgbClr val="00B0F0"/>
                </a:solidFill>
              </a:rPr>
              <a:t>creation</a:t>
            </a:r>
            <a:r>
              <a:rPr lang="cs-CZ" sz="4000" dirty="0">
                <a:solidFill>
                  <a:srgbClr val="00B0F0"/>
                </a:solidFill>
              </a:rPr>
              <a:t> </a:t>
            </a:r>
            <a:r>
              <a:rPr lang="cs-CZ" sz="3200" dirty="0">
                <a:solidFill>
                  <a:srgbClr val="00B0F0"/>
                </a:solidFill>
              </a:rPr>
              <a:t>MOTIVATED THE RESEARCH AND INFLUANCED NEW AESTHETICS OF MUSIC</a:t>
            </a:r>
            <a:br>
              <a:rPr lang="cs-CZ" sz="4000" dirty="0">
                <a:solidFill>
                  <a:srgbClr val="00B0F0"/>
                </a:solidFill>
              </a:rPr>
            </a:br>
            <a:endParaRPr lang="cs-CZ" sz="4000" dirty="0"/>
          </a:p>
        </p:txBody>
      </p:sp>
      <p:sp>
        <p:nvSpPr>
          <p:cNvPr id="3" name="Zástupný symbol pro obsah 2">
            <a:extLst>
              <a:ext uri="{FF2B5EF4-FFF2-40B4-BE49-F238E27FC236}">
                <a16:creationId xmlns:a16="http://schemas.microsoft.com/office/drawing/2014/main" id="{A95CB0DC-D807-4813-A973-57BFD4A81459}"/>
              </a:ext>
            </a:extLst>
          </p:cNvPr>
          <p:cNvSpPr>
            <a:spLocks noGrp="1"/>
          </p:cNvSpPr>
          <p:nvPr>
            <p:ph sz="half" idx="1"/>
          </p:nvPr>
        </p:nvSpPr>
        <p:spPr/>
        <p:txBody>
          <a:bodyPr>
            <a:normAutofit fontScale="85000" lnSpcReduction="20000"/>
          </a:bodyPr>
          <a:lstStyle/>
          <a:p>
            <a:r>
              <a:rPr lang="cs-CZ" sz="2400" dirty="0">
                <a:highlight>
                  <a:srgbClr val="C0C0C0"/>
                </a:highlight>
              </a:rPr>
              <a:t>In </a:t>
            </a:r>
            <a:r>
              <a:rPr lang="cs-CZ" sz="2400" dirty="0" err="1">
                <a:highlight>
                  <a:srgbClr val="C0C0C0"/>
                </a:highlight>
              </a:rPr>
              <a:t>connection</a:t>
            </a:r>
            <a:r>
              <a:rPr lang="cs-CZ" sz="2400" dirty="0">
                <a:highlight>
                  <a:srgbClr val="C0C0C0"/>
                </a:highlight>
              </a:rPr>
              <a:t> </a:t>
            </a:r>
            <a:r>
              <a:rPr lang="cs-CZ" sz="2400" dirty="0" err="1">
                <a:highlight>
                  <a:srgbClr val="C0C0C0"/>
                </a:highlight>
              </a:rPr>
              <a:t>with</a:t>
            </a:r>
            <a:r>
              <a:rPr lang="cs-CZ" sz="2400" dirty="0">
                <a:highlight>
                  <a:srgbClr val="C0C0C0"/>
                </a:highlight>
              </a:rPr>
              <a:t> </a:t>
            </a:r>
            <a:r>
              <a:rPr lang="cs-CZ" sz="2400" dirty="0" err="1">
                <a:highlight>
                  <a:srgbClr val="C0C0C0"/>
                </a:highlight>
              </a:rPr>
              <a:t>the</a:t>
            </a:r>
            <a:r>
              <a:rPr lang="cs-CZ" sz="2400" dirty="0">
                <a:highlight>
                  <a:srgbClr val="C0C0C0"/>
                </a:highlight>
              </a:rPr>
              <a:t> SONIC ART and MOVIE INDUSTRY </a:t>
            </a:r>
            <a:r>
              <a:rPr lang="cs-CZ" sz="2400" dirty="0" err="1">
                <a:highlight>
                  <a:srgbClr val="C0C0C0"/>
                </a:highlight>
              </a:rPr>
              <a:t>developed</a:t>
            </a:r>
            <a:r>
              <a:rPr lang="cs-CZ" sz="2400" dirty="0">
                <a:highlight>
                  <a:srgbClr val="C0C0C0"/>
                </a:highlight>
              </a:rPr>
              <a:t>:</a:t>
            </a:r>
          </a:p>
          <a:p>
            <a:r>
              <a:rPr lang="cs-CZ" sz="2400" dirty="0">
                <a:highlight>
                  <a:srgbClr val="C0C0C0"/>
                </a:highlight>
              </a:rPr>
              <a:t>(IRCAM </a:t>
            </a:r>
            <a:r>
              <a:rPr lang="cs-CZ" sz="2400" dirty="0" err="1">
                <a:highlight>
                  <a:srgbClr val="C0C0C0"/>
                </a:highlight>
              </a:rPr>
              <a:t>since</a:t>
            </a:r>
            <a:r>
              <a:rPr lang="cs-CZ" sz="2400" dirty="0">
                <a:highlight>
                  <a:srgbClr val="C0C0C0"/>
                </a:highlight>
              </a:rPr>
              <a:t> 70s)</a:t>
            </a:r>
          </a:p>
          <a:p>
            <a:r>
              <a:rPr lang="cs-CZ" sz="2400" dirty="0"/>
              <a:t>1/ </a:t>
            </a:r>
            <a:r>
              <a:rPr lang="cs-CZ" sz="2400" dirty="0" err="1"/>
              <a:t>hearing</a:t>
            </a:r>
            <a:r>
              <a:rPr lang="cs-CZ" sz="2400" dirty="0"/>
              <a:t> </a:t>
            </a:r>
            <a:r>
              <a:rPr lang="cs-CZ" sz="2400" dirty="0" err="1"/>
              <a:t>research</a:t>
            </a:r>
            <a:r>
              <a:rPr lang="cs-CZ" sz="2400" dirty="0"/>
              <a:t> </a:t>
            </a:r>
          </a:p>
          <a:p>
            <a:r>
              <a:rPr lang="cs-CZ" sz="2400" dirty="0"/>
              <a:t>2/ </a:t>
            </a:r>
            <a:r>
              <a:rPr lang="cs-CZ" sz="2400" dirty="0" err="1"/>
              <a:t>acoustics</a:t>
            </a:r>
            <a:r>
              <a:rPr lang="cs-CZ" sz="2400" dirty="0"/>
              <a:t> </a:t>
            </a:r>
            <a:r>
              <a:rPr lang="cs-CZ" sz="2400" dirty="0" err="1"/>
              <a:t>of</a:t>
            </a:r>
            <a:r>
              <a:rPr lang="cs-CZ" sz="2400" dirty="0"/>
              <a:t> </a:t>
            </a:r>
            <a:r>
              <a:rPr lang="cs-CZ" sz="2400" dirty="0" err="1"/>
              <a:t>spatial</a:t>
            </a:r>
            <a:r>
              <a:rPr lang="cs-CZ" sz="2400" dirty="0"/>
              <a:t> </a:t>
            </a:r>
            <a:r>
              <a:rPr lang="cs-CZ" sz="2400" dirty="0" err="1"/>
              <a:t>projection</a:t>
            </a:r>
            <a:r>
              <a:rPr lang="cs-CZ" sz="2400" dirty="0"/>
              <a:t> </a:t>
            </a:r>
            <a:r>
              <a:rPr lang="cs-CZ" sz="2400" dirty="0" err="1"/>
              <a:t>research</a:t>
            </a:r>
            <a:endParaRPr lang="cs-CZ" sz="2400" dirty="0"/>
          </a:p>
          <a:p>
            <a:r>
              <a:rPr lang="cs-CZ" sz="2400" dirty="0"/>
              <a:t>3/ </a:t>
            </a:r>
            <a:r>
              <a:rPr lang="cs-CZ" sz="2400" dirty="0" err="1"/>
              <a:t>virtual</a:t>
            </a:r>
            <a:r>
              <a:rPr lang="cs-CZ" sz="2400" dirty="0"/>
              <a:t> </a:t>
            </a:r>
            <a:r>
              <a:rPr lang="cs-CZ" sz="2400" dirty="0" err="1"/>
              <a:t>spatiality</a:t>
            </a:r>
            <a:r>
              <a:rPr lang="cs-CZ" sz="2400" dirty="0"/>
              <a:t> </a:t>
            </a:r>
            <a:r>
              <a:rPr lang="cs-CZ" sz="2400" dirty="0" err="1"/>
              <a:t>research</a:t>
            </a:r>
            <a:r>
              <a:rPr lang="cs-CZ" sz="2400" dirty="0"/>
              <a:t> (in many </a:t>
            </a:r>
            <a:r>
              <a:rPr lang="cs-CZ" sz="2400" dirty="0" err="1"/>
              <a:t>meanings</a:t>
            </a:r>
            <a:r>
              <a:rPr lang="cs-CZ" sz="2400" dirty="0"/>
              <a:t>)</a:t>
            </a:r>
          </a:p>
          <a:p>
            <a:r>
              <a:rPr lang="cs-CZ" sz="2400" dirty="0"/>
              <a:t>4/</a:t>
            </a:r>
            <a:r>
              <a:rPr lang="cs-CZ" sz="2400" dirty="0" err="1"/>
              <a:t>ecology</a:t>
            </a:r>
            <a:r>
              <a:rPr lang="cs-CZ" sz="2400" dirty="0"/>
              <a:t> </a:t>
            </a:r>
            <a:r>
              <a:rPr lang="cs-CZ" sz="2400" dirty="0" err="1"/>
              <a:t>of</a:t>
            </a:r>
            <a:r>
              <a:rPr lang="cs-CZ" sz="2400" dirty="0"/>
              <a:t> </a:t>
            </a:r>
            <a:r>
              <a:rPr lang="cs-CZ" sz="2400" dirty="0" err="1"/>
              <a:t>sound</a:t>
            </a:r>
            <a:r>
              <a:rPr lang="cs-CZ" sz="2400" dirty="0"/>
              <a:t>/</a:t>
            </a:r>
            <a:r>
              <a:rPr lang="cs-CZ" sz="2400" dirty="0" err="1"/>
              <a:t>impact</a:t>
            </a:r>
            <a:r>
              <a:rPr lang="cs-CZ" sz="2400" dirty="0"/>
              <a:t> </a:t>
            </a:r>
            <a:r>
              <a:rPr lang="cs-CZ" sz="2400" dirty="0" err="1"/>
              <a:t>of</a:t>
            </a:r>
            <a:r>
              <a:rPr lang="cs-CZ" sz="2400" dirty="0"/>
              <a:t> </a:t>
            </a:r>
            <a:r>
              <a:rPr lang="cs-CZ" sz="2400" dirty="0" err="1"/>
              <a:t>sound</a:t>
            </a:r>
            <a:r>
              <a:rPr lang="cs-CZ" sz="2400" dirty="0"/>
              <a:t> and </a:t>
            </a:r>
            <a:r>
              <a:rPr lang="cs-CZ" sz="2400" dirty="0" err="1"/>
              <a:t>its</a:t>
            </a:r>
            <a:r>
              <a:rPr lang="cs-CZ" sz="2400" dirty="0"/>
              <a:t> </a:t>
            </a:r>
            <a:r>
              <a:rPr lang="cs-CZ" sz="2400" dirty="0" err="1"/>
              <a:t>structures</a:t>
            </a:r>
            <a:r>
              <a:rPr lang="cs-CZ" sz="2400" dirty="0"/>
              <a:t> on </a:t>
            </a:r>
            <a:r>
              <a:rPr lang="cs-CZ" sz="2400" dirty="0" err="1"/>
              <a:t>the</a:t>
            </a:r>
            <a:r>
              <a:rPr lang="cs-CZ" sz="2400" dirty="0"/>
              <a:t> </a:t>
            </a:r>
            <a:r>
              <a:rPr lang="cs-CZ" sz="2400" dirty="0" err="1"/>
              <a:t>human</a:t>
            </a:r>
            <a:r>
              <a:rPr lang="cs-CZ" sz="2400" dirty="0"/>
              <a:t> </a:t>
            </a:r>
            <a:r>
              <a:rPr lang="cs-CZ" sz="2400" dirty="0" err="1"/>
              <a:t>organism</a:t>
            </a:r>
            <a:endParaRPr lang="cs-CZ" sz="2400" dirty="0"/>
          </a:p>
          <a:p>
            <a:r>
              <a:rPr lang="cs-CZ" sz="2400" dirty="0"/>
              <a:t>5/ </a:t>
            </a:r>
            <a:r>
              <a:rPr lang="cs-CZ" sz="2400" dirty="0" err="1"/>
              <a:t>impact</a:t>
            </a:r>
            <a:r>
              <a:rPr lang="cs-CZ" sz="2400" dirty="0"/>
              <a:t> on </a:t>
            </a:r>
            <a:r>
              <a:rPr lang="cs-CZ" sz="2400" dirty="0" err="1"/>
              <a:t>aesthetics</a:t>
            </a:r>
            <a:r>
              <a:rPr lang="cs-CZ" sz="2400" dirty="0"/>
              <a:t> </a:t>
            </a:r>
            <a:r>
              <a:rPr lang="cs-CZ" sz="2400" dirty="0" err="1"/>
              <a:t>of</a:t>
            </a:r>
            <a:r>
              <a:rPr lang="cs-CZ" sz="2400" dirty="0"/>
              <a:t> </a:t>
            </a:r>
            <a:r>
              <a:rPr lang="cs-CZ" sz="2400" dirty="0" err="1"/>
              <a:t>instrumental</a:t>
            </a:r>
            <a:r>
              <a:rPr lang="cs-CZ" sz="2400" dirty="0"/>
              <a:t> music (</a:t>
            </a:r>
            <a:r>
              <a:rPr lang="cs-CZ" sz="2400" dirty="0" err="1"/>
              <a:t>I.Xenakis</a:t>
            </a:r>
            <a:r>
              <a:rPr lang="cs-CZ" sz="2400" dirty="0"/>
              <a:t>, </a:t>
            </a:r>
            <a:r>
              <a:rPr lang="cs-CZ" sz="2400" dirty="0" err="1"/>
              <a:t>K.Saariaho</a:t>
            </a:r>
            <a:r>
              <a:rPr lang="cs-CZ" sz="2400" dirty="0"/>
              <a:t>, </a:t>
            </a:r>
            <a:r>
              <a:rPr lang="cs-CZ" sz="2400" dirty="0" err="1"/>
              <a:t>B.Saundres</a:t>
            </a:r>
            <a:r>
              <a:rPr lang="cs-CZ" sz="2400" dirty="0"/>
              <a:t> </a:t>
            </a:r>
            <a:r>
              <a:rPr lang="cs-CZ" sz="2400" dirty="0" err="1"/>
              <a:t>a.o</a:t>
            </a:r>
            <a:r>
              <a:rPr lang="cs-CZ" sz="2400" dirty="0"/>
              <a:t>.)</a:t>
            </a:r>
          </a:p>
          <a:p>
            <a:r>
              <a:rPr lang="cs-CZ" sz="2400" dirty="0" err="1"/>
              <a:t>Spectral</a:t>
            </a:r>
            <a:r>
              <a:rPr lang="cs-CZ" sz="2400" dirty="0"/>
              <a:t> music, </a:t>
            </a:r>
            <a:r>
              <a:rPr lang="cs-CZ" sz="2400" dirty="0" err="1"/>
              <a:t>color</a:t>
            </a:r>
            <a:r>
              <a:rPr lang="cs-CZ" sz="2400" dirty="0"/>
              <a:t>, </a:t>
            </a:r>
            <a:r>
              <a:rPr lang="cs-CZ" sz="2400" dirty="0" err="1"/>
              <a:t>layering</a:t>
            </a:r>
            <a:r>
              <a:rPr lang="cs-CZ" sz="2400" dirty="0"/>
              <a:t> </a:t>
            </a:r>
            <a:r>
              <a:rPr lang="cs-CZ" sz="2400" dirty="0" err="1"/>
              <a:t>of</a:t>
            </a:r>
            <a:r>
              <a:rPr lang="cs-CZ" sz="2400" dirty="0"/>
              <a:t> </a:t>
            </a:r>
            <a:r>
              <a:rPr lang="cs-CZ" sz="2400" dirty="0" err="1"/>
              <a:t>sounds</a:t>
            </a:r>
            <a:r>
              <a:rPr lang="cs-CZ" sz="2400"/>
              <a:t>…</a:t>
            </a:r>
            <a:endParaRPr lang="cs-CZ" dirty="0"/>
          </a:p>
        </p:txBody>
      </p:sp>
      <p:sp>
        <p:nvSpPr>
          <p:cNvPr id="4" name="Zástupný symbol pro obsah 3">
            <a:extLst>
              <a:ext uri="{FF2B5EF4-FFF2-40B4-BE49-F238E27FC236}">
                <a16:creationId xmlns:a16="http://schemas.microsoft.com/office/drawing/2014/main" id="{E9AA6563-9834-41B2-A455-008C91CB0723}"/>
              </a:ext>
            </a:extLst>
          </p:cNvPr>
          <p:cNvSpPr>
            <a:spLocks noGrp="1"/>
          </p:cNvSpPr>
          <p:nvPr>
            <p:ph sz="half" idx="2"/>
          </p:nvPr>
        </p:nvSpPr>
        <p:spPr/>
        <p:txBody>
          <a:bodyPr>
            <a:normAutofit fontScale="85000" lnSpcReduction="20000"/>
          </a:bodyPr>
          <a:lstStyle/>
          <a:p>
            <a:r>
              <a:rPr lang="cs-CZ" dirty="0">
                <a:highlight>
                  <a:srgbClr val="C0C0C0"/>
                </a:highlight>
              </a:rPr>
              <a:t>ACOUSMATIC MUSIC</a:t>
            </a:r>
          </a:p>
          <a:p>
            <a:r>
              <a:rPr lang="cs-CZ" dirty="0" err="1"/>
              <a:t>acousmonium</a:t>
            </a:r>
            <a:r>
              <a:rPr lang="cs-CZ" dirty="0"/>
              <a:t> (</a:t>
            </a:r>
            <a:r>
              <a:rPr lang="cs-CZ" dirty="0" err="1"/>
              <a:t>multi-channel</a:t>
            </a:r>
            <a:r>
              <a:rPr lang="cs-CZ" dirty="0"/>
              <a:t> </a:t>
            </a:r>
            <a:r>
              <a:rPr lang="cs-CZ" dirty="0" err="1"/>
              <a:t>spatial</a:t>
            </a:r>
            <a:r>
              <a:rPr lang="cs-CZ" dirty="0"/>
              <a:t> </a:t>
            </a:r>
            <a:r>
              <a:rPr lang="cs-CZ" dirty="0" err="1"/>
              <a:t>projection</a:t>
            </a:r>
            <a:r>
              <a:rPr lang="cs-CZ" dirty="0"/>
              <a:t>, mobile </a:t>
            </a:r>
            <a:r>
              <a:rPr lang="cs-CZ" dirty="0" err="1"/>
              <a:t>acousmonium</a:t>
            </a:r>
            <a:r>
              <a:rPr lang="cs-CZ" dirty="0"/>
              <a:t> (HAMU)</a:t>
            </a:r>
          </a:p>
          <a:p>
            <a:pPr marL="0" indent="0">
              <a:buNone/>
            </a:pPr>
            <a:r>
              <a:rPr lang="cs-CZ" dirty="0"/>
              <a:t> BINAURAL RECORDING– sond </a:t>
            </a:r>
            <a:r>
              <a:rPr lang="cs-CZ" dirty="0" err="1"/>
              <a:t>realism</a:t>
            </a:r>
            <a:r>
              <a:rPr lang="cs-CZ" dirty="0"/>
              <a:t>.</a:t>
            </a:r>
          </a:p>
          <a:p>
            <a:endParaRPr lang="cs-CZ" dirty="0">
              <a:hlinkClick r:id="rId2"/>
            </a:endParaRPr>
          </a:p>
          <a:p>
            <a:endParaRPr lang="cs-CZ" dirty="0">
              <a:hlinkClick r:id="rId2"/>
            </a:endParaRPr>
          </a:p>
          <a:p>
            <a:endParaRPr lang="cs-CZ" dirty="0">
              <a:hlinkClick r:id="rId2"/>
            </a:endParaRPr>
          </a:p>
          <a:p>
            <a:pPr marL="0" indent="0">
              <a:buNone/>
            </a:pPr>
            <a:endParaRPr lang="cs-CZ" dirty="0"/>
          </a:p>
          <a:p>
            <a:endParaRPr lang="cs-CZ" dirty="0"/>
          </a:p>
        </p:txBody>
      </p:sp>
      <p:pic>
        <p:nvPicPr>
          <p:cNvPr id="6" name="Obrázek 5">
            <a:extLst>
              <a:ext uri="{FF2B5EF4-FFF2-40B4-BE49-F238E27FC236}">
                <a16:creationId xmlns:a16="http://schemas.microsoft.com/office/drawing/2014/main" id="{7DA33838-2D23-40E1-AC85-5C990F4AD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400" y="4297680"/>
            <a:ext cx="2370221" cy="1580147"/>
          </a:xfrm>
          <a:prstGeom prst="rect">
            <a:avLst/>
          </a:prstGeom>
        </p:spPr>
      </p:pic>
    </p:spTree>
    <p:extLst>
      <p:ext uri="{BB962C8B-B14F-4D97-AF65-F5344CB8AC3E}">
        <p14:creationId xmlns:p14="http://schemas.microsoft.com/office/powerpoint/2010/main" val="369839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12B947-0732-4D59-84C5-F5F3013C4E76}"/>
              </a:ext>
            </a:extLst>
          </p:cNvPr>
          <p:cNvSpPr>
            <a:spLocks noGrp="1"/>
          </p:cNvSpPr>
          <p:nvPr>
            <p:ph type="title"/>
          </p:nvPr>
        </p:nvSpPr>
        <p:spPr/>
        <p:txBody>
          <a:bodyPr/>
          <a:lstStyle/>
          <a:p>
            <a:r>
              <a:rPr lang="cs-CZ" dirty="0"/>
              <a:t>Zvukový realismus x zvukový surrealismus</a:t>
            </a:r>
            <a:br>
              <a:rPr lang="cs-CZ" dirty="0"/>
            </a:br>
            <a:r>
              <a:rPr lang="cs-CZ" dirty="0" err="1">
                <a:solidFill>
                  <a:srgbClr val="00B0F0"/>
                </a:solidFill>
              </a:rPr>
              <a:t>sound</a:t>
            </a:r>
            <a:r>
              <a:rPr lang="cs-CZ" dirty="0">
                <a:solidFill>
                  <a:srgbClr val="00B0F0"/>
                </a:solidFill>
              </a:rPr>
              <a:t> </a:t>
            </a:r>
            <a:r>
              <a:rPr lang="cs-CZ" dirty="0" err="1">
                <a:solidFill>
                  <a:srgbClr val="00B0F0"/>
                </a:solidFill>
              </a:rPr>
              <a:t>realism</a:t>
            </a:r>
            <a:r>
              <a:rPr lang="cs-CZ" dirty="0">
                <a:solidFill>
                  <a:srgbClr val="00B0F0"/>
                </a:solidFill>
              </a:rPr>
              <a:t> x </a:t>
            </a:r>
            <a:r>
              <a:rPr lang="cs-CZ" dirty="0" err="1">
                <a:solidFill>
                  <a:srgbClr val="00B0F0"/>
                </a:solidFill>
              </a:rPr>
              <a:t>sound</a:t>
            </a:r>
            <a:r>
              <a:rPr lang="cs-CZ" dirty="0">
                <a:solidFill>
                  <a:srgbClr val="00B0F0"/>
                </a:solidFill>
              </a:rPr>
              <a:t> </a:t>
            </a:r>
            <a:r>
              <a:rPr lang="cs-CZ" dirty="0" err="1">
                <a:solidFill>
                  <a:srgbClr val="00B0F0"/>
                </a:solidFill>
              </a:rPr>
              <a:t>sur</a:t>
            </a:r>
            <a:r>
              <a:rPr lang="cs-CZ" dirty="0">
                <a:solidFill>
                  <a:srgbClr val="00B0F0"/>
                </a:solidFill>
              </a:rPr>
              <a:t>/</a:t>
            </a:r>
            <a:r>
              <a:rPr lang="cs-CZ" dirty="0" err="1">
                <a:solidFill>
                  <a:srgbClr val="00B0F0"/>
                </a:solidFill>
              </a:rPr>
              <a:t>HYPERrealism</a:t>
            </a:r>
            <a:endParaRPr lang="cs-CZ" dirty="0"/>
          </a:p>
        </p:txBody>
      </p:sp>
      <p:sp>
        <p:nvSpPr>
          <p:cNvPr id="3" name="Zástupný symbol pro obsah 2">
            <a:extLst>
              <a:ext uri="{FF2B5EF4-FFF2-40B4-BE49-F238E27FC236}">
                <a16:creationId xmlns:a16="http://schemas.microsoft.com/office/drawing/2014/main" id="{0BCA0BAE-A2CC-4153-BDEE-C6620F9D8F87}"/>
              </a:ext>
            </a:extLst>
          </p:cNvPr>
          <p:cNvSpPr>
            <a:spLocks noGrp="1"/>
          </p:cNvSpPr>
          <p:nvPr>
            <p:ph sz="half" idx="1"/>
          </p:nvPr>
        </p:nvSpPr>
        <p:spPr/>
        <p:txBody>
          <a:bodyPr>
            <a:normAutofit fontScale="85000" lnSpcReduction="20000"/>
          </a:bodyPr>
          <a:lstStyle/>
          <a:p>
            <a:r>
              <a:rPr lang="cs-CZ" dirty="0" err="1"/>
              <a:t>i.e</a:t>
            </a:r>
            <a:r>
              <a:rPr lang="cs-CZ" dirty="0"/>
              <a:t>. BINAURAL MODEL – </a:t>
            </a:r>
            <a:r>
              <a:rPr lang="cs-CZ" dirty="0" err="1"/>
              <a:t>simulates</a:t>
            </a:r>
            <a:r>
              <a:rPr lang="cs-CZ" dirty="0"/>
              <a:t> </a:t>
            </a:r>
            <a:r>
              <a:rPr lang="cs-CZ" dirty="0" err="1"/>
              <a:t>real</a:t>
            </a:r>
            <a:r>
              <a:rPr lang="cs-CZ" dirty="0"/>
              <a:t> </a:t>
            </a:r>
            <a:r>
              <a:rPr lang="cs-CZ" dirty="0" err="1"/>
              <a:t>hearing</a:t>
            </a:r>
            <a:endParaRPr lang="cs-CZ" dirty="0"/>
          </a:p>
          <a:p>
            <a:r>
              <a:rPr lang="cs-CZ" dirty="0"/>
              <a:t>- very </a:t>
            </a:r>
            <a:r>
              <a:rPr lang="cs-CZ" dirty="0" err="1"/>
              <a:t>suitable</a:t>
            </a:r>
            <a:r>
              <a:rPr lang="cs-CZ" dirty="0"/>
              <a:t> </a:t>
            </a:r>
            <a:r>
              <a:rPr lang="cs-CZ" dirty="0" err="1"/>
              <a:t>for</a:t>
            </a:r>
            <a:r>
              <a:rPr lang="cs-CZ" dirty="0"/>
              <a:t> </a:t>
            </a:r>
            <a:r>
              <a:rPr lang="cs-CZ" dirty="0" err="1"/>
              <a:t>sound</a:t>
            </a:r>
            <a:r>
              <a:rPr lang="cs-CZ" dirty="0"/>
              <a:t> </a:t>
            </a:r>
            <a:r>
              <a:rPr lang="cs-CZ" dirty="0" err="1"/>
              <a:t>effects</a:t>
            </a:r>
            <a:r>
              <a:rPr lang="cs-CZ" dirty="0"/>
              <a:t> in </a:t>
            </a:r>
            <a:r>
              <a:rPr lang="cs-CZ" dirty="0" err="1"/>
              <a:t>radio</a:t>
            </a:r>
            <a:r>
              <a:rPr lang="cs-CZ" dirty="0"/>
              <a:t> play, </a:t>
            </a:r>
            <a:r>
              <a:rPr lang="cs-CZ" dirty="0" err="1"/>
              <a:t>movie</a:t>
            </a:r>
            <a:r>
              <a:rPr lang="cs-CZ" dirty="0"/>
              <a:t> (</a:t>
            </a:r>
            <a:r>
              <a:rPr lang="cs-CZ" dirty="0" err="1"/>
              <a:t>for</a:t>
            </a:r>
            <a:r>
              <a:rPr lang="cs-CZ" dirty="0"/>
              <a:t> </a:t>
            </a:r>
            <a:r>
              <a:rPr lang="cs-CZ" dirty="0" err="1"/>
              <a:t>headphones</a:t>
            </a:r>
            <a:r>
              <a:rPr lang="cs-CZ" dirty="0"/>
              <a:t>).</a:t>
            </a:r>
          </a:p>
          <a:p>
            <a:r>
              <a:rPr lang="en-US" dirty="0"/>
              <a:t>VIRTUAL CONSTRUCTED SPACE + ACUSMONIUM</a:t>
            </a:r>
            <a:r>
              <a:rPr lang="cs-CZ" dirty="0"/>
              <a:t> (as a </a:t>
            </a:r>
            <a:r>
              <a:rPr lang="cs-CZ" dirty="0" err="1"/>
              <a:t>space</a:t>
            </a:r>
            <a:r>
              <a:rPr lang="cs-CZ" dirty="0"/>
              <a:t> </a:t>
            </a:r>
            <a:r>
              <a:rPr lang="cs-CZ" dirty="0" err="1"/>
              <a:t>projection</a:t>
            </a:r>
            <a:r>
              <a:rPr lang="cs-CZ" dirty="0"/>
              <a:t>)</a:t>
            </a:r>
          </a:p>
          <a:p>
            <a:r>
              <a:rPr lang="en-US" dirty="0"/>
              <a:t>artificial </a:t>
            </a:r>
            <a:r>
              <a:rPr lang="cs-CZ" dirty="0" err="1"/>
              <a:t>construct</a:t>
            </a:r>
            <a:r>
              <a:rPr lang="en-US" dirty="0"/>
              <a:t> (e.g. circling, spirals of sound, at different speeds, different locations of real and virtual listeners in space...)</a:t>
            </a:r>
            <a:endParaRPr lang="cs-CZ" dirty="0"/>
          </a:p>
          <a:p>
            <a:r>
              <a:rPr lang="en-US" dirty="0"/>
              <a:t>Also suitable for spiritual and transcendent topics</a:t>
            </a:r>
            <a:r>
              <a:rPr lang="cs-CZ" dirty="0"/>
              <a:t> - </a:t>
            </a:r>
            <a:r>
              <a:rPr lang="cs-CZ" dirty="0" err="1"/>
              <a:t>sonic</a:t>
            </a:r>
            <a:r>
              <a:rPr lang="cs-CZ" dirty="0"/>
              <a:t> art </a:t>
            </a:r>
            <a:r>
              <a:rPr lang="cs-CZ" dirty="0" err="1"/>
              <a:t>opened</a:t>
            </a:r>
            <a:r>
              <a:rPr lang="cs-CZ" dirty="0"/>
              <a:t> </a:t>
            </a:r>
            <a:r>
              <a:rPr lang="cs-CZ" dirty="0" err="1"/>
              <a:t>new</a:t>
            </a:r>
            <a:r>
              <a:rPr lang="cs-CZ" dirty="0"/>
              <a:t> </a:t>
            </a:r>
            <a:r>
              <a:rPr lang="cs-CZ" dirty="0" err="1"/>
              <a:t>topics</a:t>
            </a:r>
            <a:r>
              <a:rPr lang="cs-CZ" dirty="0"/>
              <a:t> and </a:t>
            </a:r>
            <a:r>
              <a:rPr lang="cs-CZ" dirty="0" err="1"/>
              <a:t>perspectives</a:t>
            </a:r>
            <a:r>
              <a:rPr lang="cs-CZ" dirty="0"/>
              <a:t>.</a:t>
            </a:r>
          </a:p>
          <a:p>
            <a:r>
              <a:rPr lang="cs-CZ" dirty="0">
                <a:highlight>
                  <a:srgbClr val="FFFF00"/>
                </a:highlight>
              </a:rPr>
              <a:t>Ex: </a:t>
            </a:r>
            <a:r>
              <a:rPr lang="cs-CZ" dirty="0" err="1">
                <a:highlight>
                  <a:srgbClr val="FFFF00"/>
                </a:highlight>
              </a:rPr>
              <a:t>Marilu</a:t>
            </a:r>
            <a:r>
              <a:rPr lang="cs-CZ" dirty="0">
                <a:highlight>
                  <a:srgbClr val="FFFF00"/>
                </a:highlight>
              </a:rPr>
              <a:t> </a:t>
            </a:r>
            <a:r>
              <a:rPr lang="cs-CZ" dirty="0" err="1">
                <a:highlight>
                  <a:srgbClr val="FFFF00"/>
                </a:highlight>
              </a:rPr>
              <a:t>Theologiti</a:t>
            </a:r>
            <a:r>
              <a:rPr lang="cs-CZ" dirty="0">
                <a:highlight>
                  <a:srgbClr val="FFFF00"/>
                </a:highlight>
              </a:rPr>
              <a:t>: SOLACE/</a:t>
            </a:r>
            <a:r>
              <a:rPr lang="cs-CZ" dirty="0" err="1">
                <a:highlight>
                  <a:srgbClr val="FFFF00"/>
                </a:highlight>
              </a:rPr>
              <a:t>eco</a:t>
            </a:r>
            <a:r>
              <a:rPr lang="cs-CZ" dirty="0">
                <a:highlight>
                  <a:srgbClr val="FFFF00"/>
                </a:highlight>
              </a:rPr>
              <a:t>/MN2023</a:t>
            </a:r>
          </a:p>
          <a:p>
            <a:r>
              <a:rPr lang="cs-CZ" dirty="0">
                <a:highlight>
                  <a:srgbClr val="FFFF00"/>
                </a:highlight>
              </a:rPr>
              <a:t>(</a:t>
            </a:r>
            <a:r>
              <a:rPr lang="cs-CZ" dirty="0" err="1">
                <a:highlight>
                  <a:srgbClr val="FFFF00"/>
                </a:highlight>
              </a:rPr>
              <a:t>recording</a:t>
            </a:r>
            <a:r>
              <a:rPr lang="cs-CZ" dirty="0">
                <a:highlight>
                  <a:srgbClr val="FFFF00"/>
                </a:highlight>
              </a:rPr>
              <a:t>) – </a:t>
            </a:r>
            <a:r>
              <a:rPr lang="cs-CZ" dirty="0" err="1"/>
              <a:t>empathy</a:t>
            </a:r>
            <a:r>
              <a:rPr lang="cs-CZ" dirty="0"/>
              <a:t> </a:t>
            </a:r>
            <a:r>
              <a:rPr lang="cs-CZ" dirty="0" err="1"/>
              <a:t>for</a:t>
            </a:r>
            <a:r>
              <a:rPr lang="cs-CZ" dirty="0"/>
              <a:t> </a:t>
            </a:r>
            <a:r>
              <a:rPr lang="cs-CZ" dirty="0" err="1"/>
              <a:t>trees</a:t>
            </a:r>
            <a:r>
              <a:rPr lang="cs-CZ" dirty="0"/>
              <a:t>.</a:t>
            </a:r>
          </a:p>
          <a:p>
            <a:pPr marL="0" indent="0">
              <a:buNone/>
            </a:pPr>
            <a:endParaRPr lang="cs-CZ" dirty="0"/>
          </a:p>
          <a:p>
            <a:endParaRPr lang="cs-CZ" dirty="0"/>
          </a:p>
        </p:txBody>
      </p:sp>
      <p:pic>
        <p:nvPicPr>
          <p:cNvPr id="6" name="Zástupný symbol pro obsah 5">
            <a:extLst>
              <a:ext uri="{FF2B5EF4-FFF2-40B4-BE49-F238E27FC236}">
                <a16:creationId xmlns:a16="http://schemas.microsoft.com/office/drawing/2014/main" id="{D3C0AD50-C9FD-45E5-80A7-38A99DA8423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47175" y="3586933"/>
            <a:ext cx="3374796" cy="2531097"/>
          </a:xfrm>
        </p:spPr>
      </p:pic>
      <p:pic>
        <p:nvPicPr>
          <p:cNvPr id="5" name="Obrázek 4">
            <a:extLst>
              <a:ext uri="{FF2B5EF4-FFF2-40B4-BE49-F238E27FC236}">
                <a16:creationId xmlns:a16="http://schemas.microsoft.com/office/drawing/2014/main" id="{41BDBF69-B608-441E-83F1-538892938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175" y="1870312"/>
            <a:ext cx="2306131" cy="1677186"/>
          </a:xfrm>
          <a:prstGeom prst="rect">
            <a:avLst/>
          </a:prstGeom>
        </p:spPr>
      </p:pic>
    </p:spTree>
    <p:extLst>
      <p:ext uri="{BB962C8B-B14F-4D97-AF65-F5344CB8AC3E}">
        <p14:creationId xmlns:p14="http://schemas.microsoft.com/office/powerpoint/2010/main" val="21415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1AF1CC-4F7D-49CA-A8EE-634BDB4446AA}"/>
              </a:ext>
            </a:extLst>
          </p:cNvPr>
          <p:cNvSpPr>
            <a:spLocks noGrp="1"/>
          </p:cNvSpPr>
          <p:nvPr>
            <p:ph type="title"/>
          </p:nvPr>
        </p:nvSpPr>
        <p:spPr/>
        <p:txBody>
          <a:bodyPr>
            <a:normAutofit fontScale="90000"/>
          </a:bodyPr>
          <a:lstStyle/>
          <a:p>
            <a:r>
              <a:rPr lang="cs-CZ" sz="4400" dirty="0"/>
              <a:t>DOPAD NA Akustický design nových koncertních síní</a:t>
            </a:r>
            <a:br>
              <a:rPr lang="cs-CZ" dirty="0"/>
            </a:br>
            <a:r>
              <a:rPr lang="cs-CZ" sz="4400" dirty="0">
                <a:solidFill>
                  <a:schemeClr val="accent1"/>
                </a:solidFill>
              </a:rPr>
              <a:t>IMPACT:</a:t>
            </a:r>
            <a:r>
              <a:rPr lang="cs-CZ" sz="4400" dirty="0"/>
              <a:t> </a:t>
            </a:r>
            <a:r>
              <a:rPr lang="cs-CZ" sz="4400" dirty="0" err="1">
                <a:solidFill>
                  <a:srgbClr val="00B0F0"/>
                </a:solidFill>
              </a:rPr>
              <a:t>acoustic</a:t>
            </a:r>
            <a:r>
              <a:rPr lang="cs-CZ" sz="4400" dirty="0">
                <a:solidFill>
                  <a:srgbClr val="00B0F0"/>
                </a:solidFill>
              </a:rPr>
              <a:t> design </a:t>
            </a:r>
            <a:r>
              <a:rPr lang="cs-CZ" sz="4400" dirty="0" err="1">
                <a:solidFill>
                  <a:srgbClr val="00B0F0"/>
                </a:solidFill>
              </a:rPr>
              <a:t>of</a:t>
            </a:r>
            <a:r>
              <a:rPr lang="cs-CZ" sz="4400" dirty="0">
                <a:solidFill>
                  <a:srgbClr val="00B0F0"/>
                </a:solidFill>
              </a:rPr>
              <a:t> </a:t>
            </a:r>
            <a:r>
              <a:rPr lang="cs-CZ" sz="4400" dirty="0" err="1">
                <a:solidFill>
                  <a:srgbClr val="00B0F0"/>
                </a:solidFill>
              </a:rPr>
              <a:t>new</a:t>
            </a:r>
            <a:r>
              <a:rPr lang="cs-CZ" sz="4400" dirty="0">
                <a:solidFill>
                  <a:srgbClr val="00B0F0"/>
                </a:solidFill>
              </a:rPr>
              <a:t> big concert </a:t>
            </a:r>
            <a:r>
              <a:rPr lang="cs-CZ" sz="4400" dirty="0" err="1">
                <a:solidFill>
                  <a:srgbClr val="00B0F0"/>
                </a:solidFill>
              </a:rPr>
              <a:t>hall</a:t>
            </a:r>
            <a:endParaRPr lang="cs-CZ" sz="4400" dirty="0"/>
          </a:p>
        </p:txBody>
      </p:sp>
      <p:pic>
        <p:nvPicPr>
          <p:cNvPr id="6" name="Zástupný symbol pro obsah 5">
            <a:extLst>
              <a:ext uri="{FF2B5EF4-FFF2-40B4-BE49-F238E27FC236}">
                <a16:creationId xmlns:a16="http://schemas.microsoft.com/office/drawing/2014/main" id="{75538115-E2EE-477C-954A-F2B50071B62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4128" y="1836449"/>
            <a:ext cx="3430773" cy="2212848"/>
          </a:xfrm>
        </p:spPr>
      </p:pic>
      <p:sp>
        <p:nvSpPr>
          <p:cNvPr id="4" name="Zástupný symbol pro obsah 3">
            <a:extLst>
              <a:ext uri="{FF2B5EF4-FFF2-40B4-BE49-F238E27FC236}">
                <a16:creationId xmlns:a16="http://schemas.microsoft.com/office/drawing/2014/main" id="{B618AB63-A48F-41DD-88E3-1354C8392AE2}"/>
              </a:ext>
            </a:extLst>
          </p:cNvPr>
          <p:cNvSpPr>
            <a:spLocks noGrp="1"/>
          </p:cNvSpPr>
          <p:nvPr>
            <p:ph sz="half" idx="2"/>
          </p:nvPr>
        </p:nvSpPr>
        <p:spPr/>
        <p:txBody>
          <a:bodyPr>
            <a:normAutofit fontScale="92500" lnSpcReduction="10000"/>
          </a:bodyPr>
          <a:lstStyle/>
          <a:p>
            <a:r>
              <a:rPr lang="cs-CZ" dirty="0"/>
              <a:t>NEW BIG  CONCERT HALLS IN CR</a:t>
            </a:r>
          </a:p>
          <a:p>
            <a:r>
              <a:rPr lang="cs-CZ" dirty="0"/>
              <a:t>- </a:t>
            </a:r>
            <a:r>
              <a:rPr lang="cs-CZ" dirty="0" err="1"/>
              <a:t>Yasuhisa</a:t>
            </a:r>
            <a:r>
              <a:rPr lang="cs-CZ" dirty="0"/>
              <a:t> Toyota – </a:t>
            </a:r>
            <a:r>
              <a:rPr lang="cs-CZ" dirty="0" err="1"/>
              <a:t>Nagata</a:t>
            </a:r>
            <a:r>
              <a:rPr lang="cs-CZ" dirty="0"/>
              <a:t> </a:t>
            </a:r>
            <a:r>
              <a:rPr lang="cs-CZ" dirty="0" err="1"/>
              <a:t>Acoustics</a:t>
            </a:r>
            <a:r>
              <a:rPr lang="cs-CZ" dirty="0"/>
              <a:t>   (ca 50 </a:t>
            </a:r>
            <a:r>
              <a:rPr lang="cs-CZ" dirty="0" err="1"/>
              <a:t>acoustic</a:t>
            </a:r>
            <a:r>
              <a:rPr lang="cs-CZ" dirty="0"/>
              <a:t> design </a:t>
            </a:r>
            <a:r>
              <a:rPr lang="cs-CZ" dirty="0" err="1"/>
              <a:t>of</a:t>
            </a:r>
            <a:r>
              <a:rPr lang="cs-CZ" dirty="0"/>
              <a:t> concert </a:t>
            </a:r>
            <a:r>
              <a:rPr lang="cs-CZ" dirty="0" err="1"/>
              <a:t>halls</a:t>
            </a:r>
            <a:r>
              <a:rPr lang="cs-CZ" dirty="0"/>
              <a:t>)</a:t>
            </a:r>
          </a:p>
          <a:p>
            <a:pPr marL="0" indent="0">
              <a:buNone/>
            </a:pPr>
            <a:r>
              <a:rPr lang="cs-CZ" dirty="0"/>
              <a:t> PRAHA – Vltava </a:t>
            </a:r>
            <a:r>
              <a:rPr lang="cs-CZ" dirty="0" err="1"/>
              <a:t>Philharmonic</a:t>
            </a:r>
            <a:r>
              <a:rPr lang="cs-CZ" dirty="0"/>
              <a:t>  </a:t>
            </a:r>
          </a:p>
          <a:p>
            <a:r>
              <a:rPr lang="cs-CZ" dirty="0"/>
              <a:t>BRNO, OSTRAVA</a:t>
            </a:r>
          </a:p>
          <a:p>
            <a:r>
              <a:rPr lang="cs-CZ" dirty="0"/>
              <a:t>GOAL: natural </a:t>
            </a:r>
            <a:r>
              <a:rPr lang="cs-CZ" dirty="0" err="1"/>
              <a:t>sound</a:t>
            </a:r>
            <a:r>
              <a:rPr lang="cs-CZ" dirty="0"/>
              <a:t>  in </a:t>
            </a:r>
            <a:r>
              <a:rPr lang="cs-CZ" dirty="0" err="1"/>
              <a:t>all</a:t>
            </a:r>
            <a:r>
              <a:rPr lang="cs-CZ" dirty="0"/>
              <a:t> </a:t>
            </a:r>
            <a:r>
              <a:rPr lang="cs-CZ" dirty="0" err="1"/>
              <a:t>seats</a:t>
            </a:r>
            <a:r>
              <a:rPr lang="cs-CZ" dirty="0"/>
              <a:t> in </a:t>
            </a:r>
            <a:r>
              <a:rPr lang="cs-CZ" dirty="0" err="1"/>
              <a:t>the</a:t>
            </a:r>
            <a:r>
              <a:rPr lang="cs-CZ" dirty="0"/>
              <a:t> </a:t>
            </a:r>
            <a:r>
              <a:rPr lang="cs-CZ" dirty="0" err="1"/>
              <a:t>hall</a:t>
            </a:r>
            <a:r>
              <a:rPr lang="cs-CZ" dirty="0"/>
              <a:t>, </a:t>
            </a:r>
            <a:r>
              <a:rPr lang="cs-CZ" dirty="0" err="1"/>
              <a:t>attractive</a:t>
            </a:r>
            <a:r>
              <a:rPr lang="cs-CZ" dirty="0"/>
              <a:t> </a:t>
            </a:r>
            <a:r>
              <a:rPr lang="cs-CZ" dirty="0" err="1"/>
              <a:t>architecture</a:t>
            </a:r>
            <a:r>
              <a:rPr lang="cs-CZ" dirty="0"/>
              <a:t>.</a:t>
            </a:r>
          </a:p>
          <a:p>
            <a:r>
              <a:rPr lang="cs-CZ" dirty="0"/>
              <a:t>X</a:t>
            </a:r>
          </a:p>
          <a:p>
            <a:r>
              <a:rPr lang="cs-CZ" dirty="0"/>
              <a:t>CONTEMPORARY MUSIC </a:t>
            </a:r>
            <a:r>
              <a:rPr lang="cs-CZ" dirty="0" err="1"/>
              <a:t>rather</a:t>
            </a:r>
            <a:r>
              <a:rPr lang="cs-CZ" dirty="0"/>
              <a:t> in </a:t>
            </a:r>
            <a:r>
              <a:rPr lang="cs-CZ" dirty="0" err="1"/>
              <a:t>the</a:t>
            </a:r>
            <a:r>
              <a:rPr lang="cs-CZ" dirty="0"/>
              <a:t> </a:t>
            </a:r>
            <a:r>
              <a:rPr lang="cs-CZ" dirty="0" err="1"/>
              <a:t>smaller</a:t>
            </a:r>
            <a:r>
              <a:rPr lang="cs-CZ" dirty="0"/>
              <a:t> </a:t>
            </a:r>
            <a:r>
              <a:rPr lang="cs-CZ" dirty="0" err="1"/>
              <a:t>simply</a:t>
            </a:r>
            <a:r>
              <a:rPr lang="cs-CZ" dirty="0"/>
              <a:t> </a:t>
            </a:r>
            <a:r>
              <a:rPr lang="cs-CZ" dirty="0" err="1"/>
              <a:t>halls</a:t>
            </a:r>
            <a:r>
              <a:rPr lang="cs-CZ" dirty="0"/>
              <a:t> </a:t>
            </a:r>
            <a:r>
              <a:rPr lang="cs-CZ" dirty="0" err="1"/>
              <a:t>with</a:t>
            </a:r>
            <a:r>
              <a:rPr lang="cs-CZ" dirty="0"/>
              <a:t> </a:t>
            </a:r>
            <a:r>
              <a:rPr lang="cs-CZ" dirty="0" err="1"/>
              <a:t>good</a:t>
            </a:r>
            <a:r>
              <a:rPr lang="cs-CZ" dirty="0"/>
              <a:t> mobile </a:t>
            </a:r>
            <a:r>
              <a:rPr lang="cs-CZ" dirty="0" err="1"/>
              <a:t>technologies</a:t>
            </a:r>
            <a:r>
              <a:rPr lang="cs-CZ" dirty="0"/>
              <a:t> (</a:t>
            </a:r>
            <a:r>
              <a:rPr lang="cs-CZ" dirty="0" err="1"/>
              <a:t>i.e</a:t>
            </a:r>
            <a:r>
              <a:rPr lang="cs-CZ" dirty="0"/>
              <a:t>. DOX+)</a:t>
            </a:r>
          </a:p>
          <a:p>
            <a:pPr marL="0" indent="0">
              <a:buNone/>
            </a:pPr>
            <a:endParaRPr lang="cs-CZ" dirty="0"/>
          </a:p>
        </p:txBody>
      </p:sp>
      <p:pic>
        <p:nvPicPr>
          <p:cNvPr id="5" name="Obrázek 4">
            <a:extLst>
              <a:ext uri="{FF2B5EF4-FFF2-40B4-BE49-F238E27FC236}">
                <a16:creationId xmlns:a16="http://schemas.microsoft.com/office/drawing/2014/main" id="{768E586E-69E8-4A23-A0EE-8B4938D43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4166058"/>
            <a:ext cx="3425324" cy="2282122"/>
          </a:xfrm>
          <a:prstGeom prst="rect">
            <a:avLst/>
          </a:prstGeom>
        </p:spPr>
      </p:pic>
    </p:spTree>
    <p:extLst>
      <p:ext uri="{BB962C8B-B14F-4D97-AF65-F5344CB8AC3E}">
        <p14:creationId xmlns:p14="http://schemas.microsoft.com/office/powerpoint/2010/main" val="159792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3610C9-34C1-412C-8BD2-42A391F5B431}"/>
              </a:ext>
            </a:extLst>
          </p:cNvPr>
          <p:cNvSpPr>
            <a:spLocks noGrp="1"/>
          </p:cNvSpPr>
          <p:nvPr>
            <p:ph type="title"/>
          </p:nvPr>
        </p:nvSpPr>
        <p:spPr/>
        <p:txBody>
          <a:bodyPr>
            <a:noAutofit/>
          </a:bodyPr>
          <a:lstStyle/>
          <a:p>
            <a:br>
              <a:rPr lang="cs-CZ" sz="4000" dirty="0"/>
            </a:br>
            <a:r>
              <a:rPr lang="cs-CZ" sz="4000" dirty="0"/>
              <a:t>CO A PRO KOHO SE BUDE HRÁT ve velkých sálech?</a:t>
            </a:r>
            <a:br>
              <a:rPr lang="cs-CZ" sz="4000" dirty="0"/>
            </a:br>
            <a:r>
              <a:rPr lang="cs-CZ" sz="4000" dirty="0">
                <a:solidFill>
                  <a:srgbClr val="00B0F0"/>
                </a:solidFill>
              </a:rPr>
              <a:t>WHAT AND FOR WHO </a:t>
            </a:r>
            <a:r>
              <a:rPr lang="cs-CZ" sz="4000" dirty="0" err="1">
                <a:solidFill>
                  <a:srgbClr val="00B0F0"/>
                </a:solidFill>
              </a:rPr>
              <a:t>will</a:t>
            </a:r>
            <a:r>
              <a:rPr lang="cs-CZ" sz="4000" dirty="0">
                <a:solidFill>
                  <a:srgbClr val="00B0F0"/>
                </a:solidFill>
              </a:rPr>
              <a:t> </a:t>
            </a:r>
            <a:r>
              <a:rPr lang="cs-CZ" sz="4000" dirty="0" err="1">
                <a:solidFill>
                  <a:srgbClr val="00B0F0"/>
                </a:solidFill>
              </a:rPr>
              <a:t>be</a:t>
            </a:r>
            <a:r>
              <a:rPr lang="cs-CZ" sz="4000" dirty="0">
                <a:solidFill>
                  <a:srgbClr val="00B0F0"/>
                </a:solidFill>
              </a:rPr>
              <a:t> </a:t>
            </a:r>
            <a:r>
              <a:rPr lang="cs-CZ" sz="4000" dirty="0" err="1">
                <a:solidFill>
                  <a:srgbClr val="00B0F0"/>
                </a:solidFill>
              </a:rPr>
              <a:t>performed</a:t>
            </a:r>
            <a:r>
              <a:rPr lang="cs-CZ" sz="4000" dirty="0">
                <a:solidFill>
                  <a:srgbClr val="00B0F0"/>
                </a:solidFill>
              </a:rPr>
              <a:t> </a:t>
            </a:r>
            <a:br>
              <a:rPr lang="cs-CZ" sz="4000" dirty="0">
                <a:solidFill>
                  <a:srgbClr val="00B0F0"/>
                </a:solidFill>
              </a:rPr>
            </a:br>
            <a:r>
              <a:rPr lang="cs-CZ" sz="4000" dirty="0">
                <a:solidFill>
                  <a:srgbClr val="00B0F0"/>
                </a:solidFill>
              </a:rPr>
              <a:t>in </a:t>
            </a:r>
            <a:r>
              <a:rPr lang="cs-CZ" sz="4000" dirty="0" err="1">
                <a:solidFill>
                  <a:srgbClr val="00B0F0"/>
                </a:solidFill>
              </a:rPr>
              <a:t>the</a:t>
            </a:r>
            <a:r>
              <a:rPr lang="cs-CZ" sz="4000" dirty="0">
                <a:solidFill>
                  <a:srgbClr val="00B0F0"/>
                </a:solidFill>
              </a:rPr>
              <a:t> big </a:t>
            </a:r>
            <a:r>
              <a:rPr lang="cs-CZ" sz="4000" dirty="0" err="1">
                <a:solidFill>
                  <a:srgbClr val="00B0F0"/>
                </a:solidFill>
              </a:rPr>
              <a:t>halls</a:t>
            </a:r>
            <a:r>
              <a:rPr lang="cs-CZ" sz="4000" dirty="0">
                <a:solidFill>
                  <a:srgbClr val="00B0F0"/>
                </a:solidFill>
              </a:rPr>
              <a:t>?</a:t>
            </a:r>
            <a:br>
              <a:rPr lang="cs-CZ" sz="4000" dirty="0"/>
            </a:br>
            <a:endParaRPr lang="cs-CZ" sz="4000" dirty="0"/>
          </a:p>
        </p:txBody>
      </p:sp>
      <p:sp>
        <p:nvSpPr>
          <p:cNvPr id="4" name="Zástupný symbol pro obsah 3">
            <a:extLst>
              <a:ext uri="{FF2B5EF4-FFF2-40B4-BE49-F238E27FC236}">
                <a16:creationId xmlns:a16="http://schemas.microsoft.com/office/drawing/2014/main" id="{E5BAA74F-6AA4-43FF-995A-8E2AFC9763B6}"/>
              </a:ext>
            </a:extLst>
          </p:cNvPr>
          <p:cNvSpPr>
            <a:spLocks noGrp="1"/>
          </p:cNvSpPr>
          <p:nvPr>
            <p:ph sz="half" idx="2"/>
          </p:nvPr>
        </p:nvSpPr>
        <p:spPr>
          <a:xfrm>
            <a:off x="4091233" y="2158739"/>
            <a:ext cx="6652968" cy="4150622"/>
          </a:xfrm>
        </p:spPr>
        <p:txBody>
          <a:bodyPr>
            <a:normAutofit fontScale="70000" lnSpcReduction="20000"/>
          </a:bodyPr>
          <a:lstStyle/>
          <a:p>
            <a:r>
              <a:rPr lang="cs-CZ" dirty="0">
                <a:highlight>
                  <a:srgbClr val="C0C0C0"/>
                </a:highlight>
              </a:rPr>
              <a:t>RISKS:</a:t>
            </a:r>
          </a:p>
          <a:p>
            <a:r>
              <a:rPr lang="cs-CZ" sz="1900" dirty="0"/>
              <a:t>LARG CAPACITY CA 1 200 SEATS</a:t>
            </a:r>
          </a:p>
          <a:p>
            <a:r>
              <a:rPr lang="cs-CZ" sz="1900" dirty="0"/>
              <a:t>AGING AUDIENCE and PRICE INCREASE </a:t>
            </a:r>
            <a:r>
              <a:rPr lang="en-US" dirty="0"/>
              <a:t>According to the </a:t>
            </a:r>
            <a:r>
              <a:rPr lang="en-US" dirty="0">
                <a:hlinkClick r:id="rId2"/>
              </a:rPr>
              <a:t>Association of British Orchestras</a:t>
            </a:r>
            <a:r>
              <a:rPr lang="en-US" dirty="0"/>
              <a:t>, nearly 80% of audience members at classical music concerts in 2018/2019 were over 50.</a:t>
            </a:r>
            <a:endParaRPr lang="cs-CZ" sz="1900" dirty="0"/>
          </a:p>
          <a:p>
            <a:r>
              <a:rPr lang="cs-CZ" sz="1900" dirty="0"/>
              <a:t>INTOLERANCE TO PASSIVE LONG ATTENTION OF PUBLIC.</a:t>
            </a:r>
          </a:p>
          <a:p>
            <a:r>
              <a:rPr lang="cs-CZ" sz="2000" dirty="0">
                <a:highlight>
                  <a:srgbClr val="C0C0C0"/>
                </a:highlight>
              </a:rPr>
              <a:t>MEASURES:</a:t>
            </a:r>
          </a:p>
          <a:p>
            <a:r>
              <a:rPr lang="cs-CZ" sz="1900" dirty="0"/>
              <a:t>INCREASING SOCIAL SERVICE</a:t>
            </a:r>
          </a:p>
          <a:p>
            <a:r>
              <a:rPr lang="cs-CZ" sz="1900" dirty="0"/>
              <a:t>MEETING PLACE</a:t>
            </a:r>
          </a:p>
          <a:p>
            <a:r>
              <a:rPr lang="cs-CZ" sz="1900" dirty="0"/>
              <a:t>SEARCHING FOR NEW AUDIENCE (FILM MUSIC)</a:t>
            </a:r>
          </a:p>
          <a:p>
            <a:r>
              <a:rPr lang="cs-CZ" sz="1900" dirty="0"/>
              <a:t>EXCLUSIVE GIFT AND TURISTS</a:t>
            </a:r>
          </a:p>
          <a:p>
            <a:r>
              <a:rPr lang="cs-CZ" sz="1900" dirty="0"/>
              <a:t>EXPANDING REPERTOIRE IN COMBINATION WITH RECORDING AND MULTIMEDIA/THEATRE, DANCE…</a:t>
            </a:r>
          </a:p>
          <a:p>
            <a:r>
              <a:rPr lang="cs-CZ" sz="2000" dirty="0"/>
              <a:t>https://tutanentertainment.com/reimagining-classical-music/</a:t>
            </a:r>
          </a:p>
          <a:p>
            <a:endParaRPr lang="cs-CZ" sz="1900" dirty="0"/>
          </a:p>
          <a:p>
            <a:endParaRPr lang="cs-CZ" sz="2000" dirty="0">
              <a:highlight>
                <a:srgbClr val="C0C0C0"/>
              </a:highlight>
            </a:endParaRPr>
          </a:p>
        </p:txBody>
      </p:sp>
      <p:pic>
        <p:nvPicPr>
          <p:cNvPr id="8" name="Zástupný symbol pro obsah 7">
            <a:extLst>
              <a:ext uri="{FF2B5EF4-FFF2-40B4-BE49-F238E27FC236}">
                <a16:creationId xmlns:a16="http://schemas.microsoft.com/office/drawing/2014/main" id="{14C906D8-09AD-4E2F-B877-83E45307C90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8651" y="2460395"/>
            <a:ext cx="2523843" cy="1590021"/>
          </a:xfrm>
        </p:spPr>
      </p:pic>
    </p:spTree>
    <p:extLst>
      <p:ext uri="{BB962C8B-B14F-4D97-AF65-F5344CB8AC3E}">
        <p14:creationId xmlns:p14="http://schemas.microsoft.com/office/powerpoint/2010/main" val="116849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D9E762-6DAF-4D84-BD02-2BA31101FB2C}"/>
              </a:ext>
            </a:extLst>
          </p:cNvPr>
          <p:cNvSpPr>
            <a:spLocks noGrp="1"/>
          </p:cNvSpPr>
          <p:nvPr>
            <p:ph type="title"/>
          </p:nvPr>
        </p:nvSpPr>
        <p:spPr>
          <a:xfrm>
            <a:off x="1024128" y="575789"/>
            <a:ext cx="9720072" cy="1499616"/>
          </a:xfrm>
        </p:spPr>
        <p:txBody>
          <a:bodyPr>
            <a:normAutofit fontScale="90000"/>
          </a:bodyPr>
          <a:lstStyle/>
          <a:p>
            <a:br>
              <a:rPr lang="cs-CZ" dirty="0"/>
            </a:br>
            <a:r>
              <a:rPr lang="cs-CZ" sz="4400" dirty="0" err="1"/>
              <a:t>Elektroshow</a:t>
            </a:r>
            <a:r>
              <a:rPr lang="cs-CZ" sz="4400" dirty="0"/>
              <a:t> na místech klasické hudby</a:t>
            </a:r>
            <a:br>
              <a:rPr lang="cs-CZ" sz="4400" dirty="0"/>
            </a:br>
            <a:r>
              <a:rPr lang="cs-CZ" sz="4400" dirty="0" err="1">
                <a:solidFill>
                  <a:srgbClr val="00B0F0"/>
                </a:solidFill>
              </a:rPr>
              <a:t>electro-shows</a:t>
            </a:r>
            <a:r>
              <a:rPr lang="cs-CZ" sz="4400" dirty="0">
                <a:solidFill>
                  <a:srgbClr val="00B0F0"/>
                </a:solidFill>
              </a:rPr>
              <a:t> in </a:t>
            </a:r>
            <a:r>
              <a:rPr lang="cs-CZ" sz="4400" dirty="0" err="1">
                <a:solidFill>
                  <a:srgbClr val="00B0F0"/>
                </a:solidFill>
              </a:rPr>
              <a:t>the</a:t>
            </a:r>
            <a:r>
              <a:rPr lang="cs-CZ" sz="4400" dirty="0">
                <a:solidFill>
                  <a:srgbClr val="00B0F0"/>
                </a:solidFill>
              </a:rPr>
              <a:t> </a:t>
            </a:r>
            <a:r>
              <a:rPr lang="cs-CZ" sz="4400" dirty="0" err="1">
                <a:solidFill>
                  <a:srgbClr val="00B0F0"/>
                </a:solidFill>
              </a:rPr>
              <a:t>places</a:t>
            </a:r>
            <a:r>
              <a:rPr lang="cs-CZ" sz="4400" dirty="0">
                <a:solidFill>
                  <a:srgbClr val="00B0F0"/>
                </a:solidFill>
              </a:rPr>
              <a:t> </a:t>
            </a:r>
            <a:r>
              <a:rPr lang="cs-CZ" sz="4400" dirty="0" err="1">
                <a:solidFill>
                  <a:srgbClr val="00B0F0"/>
                </a:solidFill>
              </a:rPr>
              <a:t>of</a:t>
            </a:r>
            <a:r>
              <a:rPr lang="cs-CZ" sz="4400" dirty="0">
                <a:solidFill>
                  <a:srgbClr val="00B0F0"/>
                </a:solidFill>
              </a:rPr>
              <a:t> </a:t>
            </a:r>
            <a:r>
              <a:rPr lang="cs-CZ" sz="4400" dirty="0" err="1">
                <a:solidFill>
                  <a:srgbClr val="00B0F0"/>
                </a:solidFill>
              </a:rPr>
              <a:t>classical</a:t>
            </a:r>
            <a:r>
              <a:rPr lang="cs-CZ" sz="4400" dirty="0">
                <a:solidFill>
                  <a:srgbClr val="00B0F0"/>
                </a:solidFill>
              </a:rPr>
              <a:t> music</a:t>
            </a:r>
            <a:br>
              <a:rPr lang="cs-CZ" sz="4400" dirty="0">
                <a:solidFill>
                  <a:srgbClr val="00B0F0"/>
                </a:solidFill>
              </a:rPr>
            </a:br>
            <a:r>
              <a:rPr lang="cs-CZ" sz="3200" dirty="0">
                <a:solidFill>
                  <a:srgbClr val="00B0F0"/>
                </a:solidFill>
              </a:rPr>
              <a:t>as a </a:t>
            </a:r>
            <a:r>
              <a:rPr lang="cs-CZ" sz="3200" dirty="0" err="1">
                <a:solidFill>
                  <a:srgbClr val="00B0F0"/>
                </a:solidFill>
              </a:rPr>
              <a:t>adaptation</a:t>
            </a:r>
            <a:r>
              <a:rPr lang="cs-CZ" sz="3200" dirty="0">
                <a:solidFill>
                  <a:srgbClr val="00B0F0"/>
                </a:solidFill>
              </a:rPr>
              <a:t> </a:t>
            </a:r>
            <a:r>
              <a:rPr lang="cs-CZ" sz="3200" dirty="0" err="1">
                <a:solidFill>
                  <a:srgbClr val="00B0F0"/>
                </a:solidFill>
              </a:rPr>
              <a:t>for</a:t>
            </a:r>
            <a:r>
              <a:rPr lang="cs-CZ" sz="3200" dirty="0">
                <a:solidFill>
                  <a:srgbClr val="00B0F0"/>
                </a:solidFill>
              </a:rPr>
              <a:t> business</a:t>
            </a:r>
            <a:br>
              <a:rPr lang="cs-CZ" dirty="0">
                <a:solidFill>
                  <a:srgbClr val="00B0F0"/>
                </a:solidFill>
              </a:rPr>
            </a:br>
            <a:endParaRPr lang="cs-CZ" dirty="0"/>
          </a:p>
        </p:txBody>
      </p:sp>
      <p:sp>
        <p:nvSpPr>
          <p:cNvPr id="8" name="AutoShape 8" descr="Zimní Let It Roll v plné palbě.">
            <a:extLst>
              <a:ext uri="{FF2B5EF4-FFF2-40B4-BE49-F238E27FC236}">
                <a16:creationId xmlns:a16="http://schemas.microsoft.com/office/drawing/2014/main" id="{5868BDB7-85B9-4936-81AC-38A2D712F0E0}"/>
              </a:ext>
            </a:extLst>
          </p:cNvPr>
          <p:cNvSpPr>
            <a:spLocks noGrp="1" noChangeAspect="1" noChangeArrowheads="1"/>
          </p:cNvSpPr>
          <p:nvPr>
            <p:ph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cs-CZ" dirty="0" err="1"/>
              <a:t>April</a:t>
            </a:r>
            <a:r>
              <a:rPr lang="cs-CZ" dirty="0"/>
              <a:t> 2019 in </a:t>
            </a:r>
            <a:r>
              <a:rPr lang="cs-CZ" dirty="0" err="1"/>
              <a:t>the</a:t>
            </a:r>
            <a:r>
              <a:rPr lang="cs-CZ" dirty="0"/>
              <a:t> </a:t>
            </a:r>
            <a:r>
              <a:rPr lang="cs-CZ" dirty="0" err="1"/>
              <a:t>hall</a:t>
            </a:r>
            <a:r>
              <a:rPr lang="cs-CZ" dirty="0"/>
              <a:t> </a:t>
            </a:r>
            <a:r>
              <a:rPr lang="cs-CZ" dirty="0" err="1"/>
              <a:t>of</a:t>
            </a:r>
            <a:r>
              <a:rPr lang="cs-CZ" dirty="0"/>
              <a:t> Orchestre de Paris – PSYCHEDELIC HOUSE MUSIC SHOW.</a:t>
            </a:r>
            <a:endParaRPr lang="en-US" dirty="0"/>
          </a:p>
          <a:p>
            <a:r>
              <a:rPr lang="en-US" sz="1600" cap="all" dirty="0"/>
              <a:t>A HIGH-WIRE SHOW</a:t>
            </a:r>
            <a:endParaRPr lang="cs-CZ" sz="1600" cap="all" dirty="0"/>
          </a:p>
          <a:p>
            <a:r>
              <a:rPr lang="en-US" sz="1600" cap="all" dirty="0"/>
              <a:t>https://www.doitinparis.com/en/show-philharmonie-24346</a:t>
            </a:r>
          </a:p>
          <a:p>
            <a:pPr marL="0" indent="0">
              <a:buNone/>
            </a:pPr>
            <a:endParaRPr lang="cs-CZ" dirty="0"/>
          </a:p>
        </p:txBody>
      </p:sp>
      <p:pic>
        <p:nvPicPr>
          <p:cNvPr id="1038" name="Picture 14" descr="Electro Exhibition at the Philarmonie in Paris">
            <a:extLst>
              <a:ext uri="{FF2B5EF4-FFF2-40B4-BE49-F238E27FC236}">
                <a16:creationId xmlns:a16="http://schemas.microsoft.com/office/drawing/2014/main" id="{5F1DF5BB-EAF5-48A5-984D-55F8A5443EF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2230" y="2265308"/>
            <a:ext cx="5591933" cy="248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22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47FF7-807F-4D79-8A5B-6E2851A43C0F}"/>
              </a:ext>
            </a:extLst>
          </p:cNvPr>
          <p:cNvSpPr>
            <a:spLocks noGrp="1"/>
          </p:cNvSpPr>
          <p:nvPr>
            <p:ph type="title"/>
          </p:nvPr>
        </p:nvSpPr>
        <p:spPr>
          <a:xfrm>
            <a:off x="1093508" y="115485"/>
            <a:ext cx="9549353" cy="2091204"/>
          </a:xfrm>
        </p:spPr>
        <p:txBody>
          <a:bodyPr>
            <a:normAutofit fontScale="90000"/>
          </a:bodyPr>
          <a:lstStyle/>
          <a:p>
            <a:br>
              <a:rPr lang="cs-CZ" sz="3600" dirty="0"/>
            </a:br>
            <a:r>
              <a:rPr lang="cs-CZ" sz="3600" dirty="0"/>
              <a:t>Festivaly jako místo setkávání a společných zážitků – </a:t>
            </a:r>
            <a:br>
              <a:rPr lang="cs-CZ" sz="3600" dirty="0"/>
            </a:br>
            <a:r>
              <a:rPr lang="cs-CZ" sz="3600" dirty="0"/>
              <a:t>jiné publikum</a:t>
            </a:r>
            <a:br>
              <a:rPr lang="cs-CZ" sz="3600" dirty="0"/>
            </a:br>
            <a:r>
              <a:rPr lang="cs-CZ" sz="3600" dirty="0" err="1">
                <a:solidFill>
                  <a:srgbClr val="00B0F0"/>
                </a:solidFill>
              </a:rPr>
              <a:t>festivals</a:t>
            </a:r>
            <a:r>
              <a:rPr lang="cs-CZ" sz="3600" dirty="0">
                <a:solidFill>
                  <a:srgbClr val="00B0F0"/>
                </a:solidFill>
              </a:rPr>
              <a:t> as a meeting point </a:t>
            </a:r>
            <a:r>
              <a:rPr lang="cs-CZ" sz="3600" dirty="0" err="1">
                <a:solidFill>
                  <a:srgbClr val="00B0F0"/>
                </a:solidFill>
              </a:rPr>
              <a:t>with</a:t>
            </a:r>
            <a:r>
              <a:rPr lang="cs-CZ" sz="3600" dirty="0">
                <a:solidFill>
                  <a:srgbClr val="00B0F0"/>
                </a:solidFill>
              </a:rPr>
              <a:t> </a:t>
            </a:r>
            <a:r>
              <a:rPr lang="cs-CZ" sz="3600" dirty="0" err="1">
                <a:solidFill>
                  <a:srgbClr val="00B0F0"/>
                </a:solidFill>
              </a:rPr>
              <a:t>shared</a:t>
            </a:r>
            <a:r>
              <a:rPr lang="cs-CZ" sz="3600" dirty="0">
                <a:solidFill>
                  <a:srgbClr val="00B0F0"/>
                </a:solidFill>
              </a:rPr>
              <a:t> </a:t>
            </a:r>
            <a:r>
              <a:rPr lang="cs-CZ" sz="3600" dirty="0" err="1">
                <a:solidFill>
                  <a:srgbClr val="00B0F0"/>
                </a:solidFill>
              </a:rPr>
              <a:t>experiences</a:t>
            </a:r>
            <a:r>
              <a:rPr lang="cs-CZ" sz="3600" dirty="0">
                <a:solidFill>
                  <a:srgbClr val="00B0F0"/>
                </a:solidFill>
              </a:rPr>
              <a:t> – </a:t>
            </a:r>
            <a:br>
              <a:rPr lang="cs-CZ" sz="3600" dirty="0">
                <a:solidFill>
                  <a:srgbClr val="00B0F0"/>
                </a:solidFill>
              </a:rPr>
            </a:br>
            <a:r>
              <a:rPr lang="cs-CZ" sz="3600" dirty="0">
                <a:solidFill>
                  <a:srgbClr val="00B0F0"/>
                </a:solidFill>
              </a:rPr>
              <a:t>a </a:t>
            </a:r>
            <a:r>
              <a:rPr lang="cs-CZ" sz="3600" dirty="0" err="1">
                <a:solidFill>
                  <a:srgbClr val="00B0F0"/>
                </a:solidFill>
              </a:rPr>
              <a:t>special</a:t>
            </a:r>
            <a:r>
              <a:rPr lang="cs-CZ" sz="3600" dirty="0">
                <a:solidFill>
                  <a:srgbClr val="00B0F0"/>
                </a:solidFill>
              </a:rPr>
              <a:t> audience</a:t>
            </a:r>
            <a:br>
              <a:rPr lang="cs-CZ" dirty="0">
                <a:solidFill>
                  <a:srgbClr val="00B0F0"/>
                </a:solidFill>
              </a:rPr>
            </a:br>
            <a:endParaRPr lang="cs-CZ" dirty="0"/>
          </a:p>
        </p:txBody>
      </p:sp>
      <p:sp>
        <p:nvSpPr>
          <p:cNvPr id="4" name="Zástupný symbol pro obsah 3">
            <a:extLst>
              <a:ext uri="{FF2B5EF4-FFF2-40B4-BE49-F238E27FC236}">
                <a16:creationId xmlns:a16="http://schemas.microsoft.com/office/drawing/2014/main" id="{C1AFDB80-968C-407B-9B73-7883178E595F}"/>
              </a:ext>
            </a:extLst>
          </p:cNvPr>
          <p:cNvSpPr>
            <a:spLocks noGrp="1"/>
          </p:cNvSpPr>
          <p:nvPr>
            <p:ph sz="half" idx="2"/>
          </p:nvPr>
        </p:nvSpPr>
        <p:spPr>
          <a:xfrm>
            <a:off x="4826524" y="2286000"/>
            <a:ext cx="5917676" cy="4023360"/>
          </a:xfrm>
        </p:spPr>
        <p:txBody>
          <a:bodyPr>
            <a:normAutofit/>
          </a:bodyPr>
          <a:lstStyle/>
          <a:p>
            <a:r>
              <a:rPr lang="cs-CZ" dirty="0"/>
              <a:t>1/ </a:t>
            </a:r>
            <a:r>
              <a:rPr lang="cs-CZ" dirty="0">
                <a:highlight>
                  <a:srgbClr val="C0C0C0"/>
                </a:highlight>
              </a:rPr>
              <a:t>POP MUSIC </a:t>
            </a:r>
            <a:r>
              <a:rPr lang="cs-CZ" dirty="0"/>
              <a:t> </a:t>
            </a:r>
          </a:p>
          <a:p>
            <a:r>
              <a:rPr lang="cs-CZ" sz="1900" dirty="0"/>
              <a:t>MASS EVENTS, SOCIAL FACTOR PREDOMINATES, A SENCE OF COMMUNITY BELONGING. </a:t>
            </a:r>
          </a:p>
          <a:p>
            <a:r>
              <a:rPr lang="cs-CZ" dirty="0"/>
              <a:t>EFFECTS BY TECHNOLOGIES. At </a:t>
            </a:r>
            <a:r>
              <a:rPr lang="cs-CZ" dirty="0" err="1"/>
              <a:t>the</a:t>
            </a:r>
            <a:r>
              <a:rPr lang="cs-CZ" dirty="0"/>
              <a:t> </a:t>
            </a:r>
            <a:r>
              <a:rPr lang="cs-CZ" dirty="0" err="1"/>
              <a:t>same</a:t>
            </a:r>
            <a:r>
              <a:rPr lang="cs-CZ" dirty="0"/>
              <a:t> </a:t>
            </a:r>
            <a:r>
              <a:rPr lang="cs-CZ" dirty="0" err="1"/>
              <a:t>time</a:t>
            </a:r>
            <a:r>
              <a:rPr lang="cs-CZ" dirty="0"/>
              <a:t>. SOUND </a:t>
            </a:r>
            <a:r>
              <a:rPr lang="cs-CZ" dirty="0" err="1"/>
              <a:t>often</a:t>
            </a:r>
            <a:r>
              <a:rPr lang="cs-CZ" dirty="0"/>
              <a:t> </a:t>
            </a:r>
            <a:r>
              <a:rPr lang="cs-CZ" dirty="0" err="1"/>
              <a:t>unbalanced</a:t>
            </a:r>
            <a:r>
              <a:rPr lang="cs-CZ" dirty="0"/>
              <a:t> and </a:t>
            </a:r>
            <a:r>
              <a:rPr lang="cs-CZ" dirty="0" err="1"/>
              <a:t>overexcited</a:t>
            </a:r>
            <a:r>
              <a:rPr lang="cs-CZ" dirty="0"/>
              <a:t>.</a:t>
            </a:r>
          </a:p>
          <a:p>
            <a:pPr>
              <a:lnSpc>
                <a:spcPct val="100000"/>
              </a:lnSpc>
              <a:spcBef>
                <a:spcPts val="600"/>
              </a:spcBef>
            </a:pPr>
            <a:r>
              <a:rPr lang="cs-CZ" sz="1900" dirty="0"/>
              <a:t>2/ </a:t>
            </a:r>
            <a:r>
              <a:rPr lang="cs-CZ" sz="1900" dirty="0">
                <a:highlight>
                  <a:srgbClr val="C0C0C0"/>
                </a:highlight>
              </a:rPr>
              <a:t>SERIOUS/CLASSICAL MUSIC</a:t>
            </a:r>
          </a:p>
          <a:p>
            <a:pPr>
              <a:lnSpc>
                <a:spcPct val="100000"/>
              </a:lnSpc>
              <a:spcBef>
                <a:spcPts val="600"/>
              </a:spcBef>
            </a:pPr>
            <a:r>
              <a:rPr lang="cs-CZ" sz="1900" dirty="0"/>
              <a:t>TOP ARTISTS</a:t>
            </a:r>
          </a:p>
          <a:p>
            <a:pPr>
              <a:lnSpc>
                <a:spcPct val="100000"/>
              </a:lnSpc>
              <a:spcBef>
                <a:spcPts val="600"/>
              </a:spcBef>
            </a:pPr>
            <a:r>
              <a:rPr lang="cs-CZ" sz="1900" dirty="0"/>
              <a:t>SPECIAL SPACES</a:t>
            </a:r>
          </a:p>
          <a:p>
            <a:pPr>
              <a:lnSpc>
                <a:spcPct val="100000"/>
              </a:lnSpc>
              <a:spcBef>
                <a:spcPts val="600"/>
              </a:spcBef>
            </a:pPr>
            <a:r>
              <a:rPr lang="cs-CZ" sz="1900" dirty="0"/>
              <a:t>COMPLEMENTARY ACTIVITIES: meeting </a:t>
            </a:r>
            <a:r>
              <a:rPr lang="cs-CZ" sz="1900" dirty="0" err="1"/>
              <a:t>with</a:t>
            </a:r>
            <a:r>
              <a:rPr lang="cs-CZ" sz="1900" dirty="0"/>
              <a:t> </a:t>
            </a:r>
            <a:r>
              <a:rPr lang="cs-CZ" sz="1900" dirty="0" err="1"/>
              <a:t>artists</a:t>
            </a:r>
            <a:r>
              <a:rPr lang="cs-CZ" sz="1900" dirty="0"/>
              <a:t>, </a:t>
            </a:r>
            <a:r>
              <a:rPr lang="cs-CZ" sz="1900" dirty="0" err="1"/>
              <a:t>discussion</a:t>
            </a:r>
            <a:r>
              <a:rPr lang="cs-CZ" sz="1900" dirty="0"/>
              <a:t>, </a:t>
            </a:r>
            <a:r>
              <a:rPr lang="cs-CZ" sz="1900" dirty="0" err="1"/>
              <a:t>conferences</a:t>
            </a:r>
            <a:r>
              <a:rPr lang="cs-CZ" sz="1900" dirty="0"/>
              <a:t>, </a:t>
            </a:r>
            <a:r>
              <a:rPr lang="cs-CZ" sz="1900" dirty="0" err="1"/>
              <a:t>exhibitions</a:t>
            </a:r>
            <a:r>
              <a:rPr lang="cs-CZ" sz="1900" dirty="0"/>
              <a:t>, event. </a:t>
            </a:r>
            <a:r>
              <a:rPr lang="cs-CZ" sz="1900" dirty="0" err="1"/>
              <a:t>for</a:t>
            </a:r>
            <a:r>
              <a:rPr lang="cs-CZ" sz="1900" dirty="0"/>
              <a:t> </a:t>
            </a:r>
            <a:r>
              <a:rPr lang="cs-CZ" sz="1900" dirty="0" err="1"/>
              <a:t>children</a:t>
            </a:r>
            <a:r>
              <a:rPr lang="cs-CZ" sz="1900" dirty="0"/>
              <a:t>…(</a:t>
            </a:r>
            <a:r>
              <a:rPr lang="cs-CZ" sz="1900" dirty="0" err="1"/>
              <a:t>s.c</a:t>
            </a:r>
            <a:r>
              <a:rPr lang="cs-CZ" sz="1900" dirty="0"/>
              <a:t>. OFF)</a:t>
            </a:r>
          </a:p>
        </p:txBody>
      </p:sp>
      <p:pic>
        <p:nvPicPr>
          <p:cNvPr id="10" name="Zástupný symbol pro obsah 9">
            <a:extLst>
              <a:ext uri="{FF2B5EF4-FFF2-40B4-BE49-F238E27FC236}">
                <a16:creationId xmlns:a16="http://schemas.microsoft.com/office/drawing/2014/main" id="{9D0B5603-3DFE-411B-9B01-925CE7F1B1B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4128" y="2286000"/>
            <a:ext cx="3142519" cy="2091204"/>
          </a:xfrm>
        </p:spPr>
      </p:pic>
      <p:pic>
        <p:nvPicPr>
          <p:cNvPr id="12" name="Obrázek 11">
            <a:extLst>
              <a:ext uri="{FF2B5EF4-FFF2-40B4-BE49-F238E27FC236}">
                <a16:creationId xmlns:a16="http://schemas.microsoft.com/office/drawing/2014/main" id="{B89FE0D9-E116-42D7-BFED-8C887202D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33" y="4578372"/>
            <a:ext cx="3246214" cy="2164143"/>
          </a:xfrm>
          <a:prstGeom prst="rect">
            <a:avLst/>
          </a:prstGeom>
        </p:spPr>
      </p:pic>
    </p:spTree>
    <p:extLst>
      <p:ext uri="{BB962C8B-B14F-4D97-AF65-F5344CB8AC3E}">
        <p14:creationId xmlns:p14="http://schemas.microsoft.com/office/powerpoint/2010/main" val="2721671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13046</TotalTime>
  <Words>2393</Words>
  <Application>Microsoft Office PowerPoint</Application>
  <PresentationFormat>Širokoúhlá obrazovka</PresentationFormat>
  <Paragraphs>235</Paragraphs>
  <Slides>29</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29</vt:i4>
      </vt:variant>
    </vt:vector>
  </HeadingPairs>
  <TitlesOfParts>
    <vt:vector size="36" baseType="lpstr">
      <vt:lpstr>Arial</vt:lpstr>
      <vt:lpstr>Arial Nova</vt:lpstr>
      <vt:lpstr>Segoe UI Web (East European)</vt:lpstr>
      <vt:lpstr>Tw Cen MT</vt:lpstr>
      <vt:lpstr>Tw Cen MT Condensed</vt:lpstr>
      <vt:lpstr>Wingdings 3</vt:lpstr>
      <vt:lpstr>Integrál</vt:lpstr>
      <vt:lpstr>Prezentace aplikace PowerPoint</vt:lpstr>
      <vt:lpstr>CO OČEKÁVÁ DNEŠNÍ POSLUCHAČ HUDBY WHAT DOES TODAY´S LISTENER EXPECT FROM MUSIC?  IN TECHNOLOGY, CONCERT LIFE, EVOLUTION OF STYLES?</vt:lpstr>
      <vt:lpstr>PŘED ZÁVORKOU – KVALITNÍ ZVUK before the bracket – quality sound RELEVANT COMPESATION – SOCIAL/EMOTIONAL INTENSIVE IMPACT</vt:lpstr>
      <vt:lpstr>Výzkum sluchu, zvukové projekce, zvuková tvorba hearing research, sound projection, sound creation MOTIVATED THE RESEARCH AND INFLUANCED NEW AESTHETICS OF MUSIC </vt:lpstr>
      <vt:lpstr>Zvukový realismus x zvukový surrealismus sound realism x sound sur/HYPERrealism</vt:lpstr>
      <vt:lpstr>DOPAD NA Akustický design nových koncertních síní IMPACT: acoustic design of new big concert hall</vt:lpstr>
      <vt:lpstr> CO A PRO KOHO SE BUDE HRÁT ve velkých sálech? WHAT AND FOR WHO will be performed  in the big halls? </vt:lpstr>
      <vt:lpstr> Elektroshow na místech klasické hudby electro-shows in the places of classical music as a adaptation for business </vt:lpstr>
      <vt:lpstr> Festivaly jako místo setkávání a společných zážitků –  jiné publikum festivals as a meeting point with shared experiences –  a special audience </vt:lpstr>
      <vt:lpstr> rozvoj neprofesionálních kolektivních aktivit boom of collective non-profesional activities  </vt:lpstr>
      <vt:lpstr>Komunitní, klubové lokální aktivity mimo centrum FOLKLÓR Community, club Local activites in regions, folklore as a conterbalance to big mass events</vt:lpstr>
      <vt:lpstr>Umělci hledají svoji vyživující bublinu Artists seek a nurturing bubles of public</vt:lpstr>
      <vt:lpstr>Elektro/technologie/AI? – nové možnosti? ELECTRO/TECHNOLOGIES/ai? – new possibilites?</vt:lpstr>
      <vt:lpstr>ELEKTRO /MULTIMEDIA FESTIVALY – TECHNOLOGIE (ai)  ELECTRO/MULTIMEDIAL FESTIVALS-TECHNOLOGIES/ai</vt:lpstr>
      <vt:lpstr>EXAMPLES</vt:lpstr>
      <vt:lpstr>EXAMPLES</vt:lpstr>
      <vt:lpstr> Rozšíření témat, struktur, funkcí – zvuková tvorba sonic art-new topics, perspectives, structures, functions </vt:lpstr>
      <vt:lpstr>FUNKCE-hudba jako náladotvorná/droga? FUNCTION – MUSIC AS A MOOD MODULANS/DRUG?</vt:lpstr>
      <vt:lpstr>Ai Téma ars eletronica – future lab ai TOPIC OF ARS ELECTRONICA – FUTURE LAB AI – as a social and philosophical reflection</vt:lpstr>
      <vt:lpstr>Laická tvorba non-professional creativity</vt:lpstr>
      <vt:lpstr>CZ – EX: FROM THE FUTURE WORLD</vt:lpstr>
      <vt:lpstr>TÉMATA SPOJENÁ S technologiemi a AI TOPICS RELATED TO technologies and AI</vt:lpstr>
      <vt:lpstr>Historie: Sonifikace matematiky/fyziky/KVADRIVIUM? History: Sonification of math/physics/quadrivium?</vt:lpstr>
      <vt:lpstr>VÝVOJ? Kontrasty/bubliny/nebo syntéza? perspecTive? Contrasts/style bubles or synthesis?</vt:lpstr>
      <vt:lpstr>Jinými slovy: Depersonalizace x osobitost other words: DEPERSONALISATION X INDIVIDUALITY</vt:lpstr>
      <vt:lpstr>AI a kreativní humanismus ai AND CREATIVE HUMANISM</vt:lpstr>
      <vt:lpstr>Prezentace aplikace PowerPoint</vt:lpstr>
      <vt:lpstr>Závěr? UDRŽITELNOST?  Conclusion? sustainability think globally act locally– Patrick Geddes (+ 1932)</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UPLATNITELNOST NA TRHU PRÁCE</dc:title>
  <dc:creator>Lenka Dohnalová</dc:creator>
  <cp:lastModifiedBy>Dohnalová Lenka</cp:lastModifiedBy>
  <cp:revision>424</cp:revision>
  <dcterms:created xsi:type="dcterms:W3CDTF">2023-03-13T15:18:49Z</dcterms:created>
  <dcterms:modified xsi:type="dcterms:W3CDTF">2024-07-12T07:36:59Z</dcterms:modified>
</cp:coreProperties>
</file>