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55" r:id="rId1"/>
  </p:sldMasterIdLst>
  <p:sldIdLst>
    <p:sldId id="354" r:id="rId2"/>
    <p:sldId id="256" r:id="rId3"/>
    <p:sldId id="321" r:id="rId4"/>
    <p:sldId id="264" r:id="rId5"/>
    <p:sldId id="300" r:id="rId6"/>
    <p:sldId id="305" r:id="rId7"/>
    <p:sldId id="306" r:id="rId8"/>
    <p:sldId id="307" r:id="rId9"/>
    <p:sldId id="320" r:id="rId10"/>
    <p:sldId id="291" r:id="rId11"/>
    <p:sldId id="295" r:id="rId12"/>
    <p:sldId id="317" r:id="rId13"/>
    <p:sldId id="303" r:id="rId14"/>
    <p:sldId id="324" r:id="rId15"/>
    <p:sldId id="350" r:id="rId16"/>
    <p:sldId id="322" r:id="rId17"/>
    <p:sldId id="323" r:id="rId18"/>
    <p:sldId id="313" r:id="rId19"/>
    <p:sldId id="311" r:id="rId20"/>
    <p:sldId id="341" r:id="rId21"/>
    <p:sldId id="346" r:id="rId22"/>
    <p:sldId id="351" r:id="rId23"/>
    <p:sldId id="353" r:id="rId24"/>
    <p:sldId id="347" r:id="rId25"/>
    <p:sldId id="314" r:id="rId26"/>
    <p:sldId id="315" r:id="rId27"/>
    <p:sldId id="316" r:id="rId28"/>
    <p:sldId id="312" r:id="rId29"/>
    <p:sldId id="304" r:id="rId30"/>
    <p:sldId id="318" r:id="rId31"/>
    <p:sldId id="319" r:id="rId32"/>
    <p:sldId id="301" r:id="rId33"/>
    <p:sldId id="325" r:id="rId34"/>
    <p:sldId id="343" r:id="rId35"/>
    <p:sldId id="342" r:id="rId36"/>
    <p:sldId id="327" r:id="rId37"/>
    <p:sldId id="328" r:id="rId38"/>
    <p:sldId id="329" r:id="rId39"/>
    <p:sldId id="330" r:id="rId40"/>
    <p:sldId id="331" r:id="rId41"/>
    <p:sldId id="332" r:id="rId42"/>
    <p:sldId id="333" r:id="rId43"/>
    <p:sldId id="334" r:id="rId44"/>
    <p:sldId id="337" r:id="rId45"/>
    <p:sldId id="338" r:id="rId46"/>
    <p:sldId id="339" r:id="rId47"/>
    <p:sldId id="352" r:id="rId48"/>
    <p:sldId id="344" r:id="rId49"/>
    <p:sldId id="340" r:id="rId50"/>
    <p:sldId id="345" r:id="rId51"/>
    <p:sldId id="309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ka Dohnalová" initials="LD" lastIdx="1" clrIdx="0">
    <p:extLst>
      <p:ext uri="{19B8F6BF-5375-455C-9EA6-DF929625EA0E}">
        <p15:presenceInfo xmlns:p15="http://schemas.microsoft.com/office/powerpoint/2012/main" userId="Lenka Dohnal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7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47E8A2D-71B2-4D2B-A860-96E48E36E044}" type="datetimeFigureOut">
              <a:rPr lang="cs-CZ" smtClean="0"/>
              <a:t>06.06.2024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AEB4F-3F3F-45F3-8576-41F96B468DF3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806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8A2D-71B2-4D2B-A860-96E48E36E044}" type="datetimeFigureOut">
              <a:rPr lang="cs-CZ" smtClean="0"/>
              <a:t>06.06.2024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AEB4F-3F3F-45F3-8576-41F96B468D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7397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8A2D-71B2-4D2B-A860-96E48E36E044}" type="datetimeFigureOut">
              <a:rPr lang="cs-CZ" smtClean="0"/>
              <a:t>06.06.2024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AEB4F-3F3F-45F3-8576-41F96B468DF3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809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8A2D-71B2-4D2B-A860-96E48E36E044}" type="datetimeFigureOut">
              <a:rPr lang="cs-CZ" smtClean="0"/>
              <a:t>06.06.2024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AEB4F-3F3F-45F3-8576-41F96B468D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1904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8A2D-71B2-4D2B-A860-96E48E36E044}" type="datetimeFigureOut">
              <a:rPr lang="cs-CZ" smtClean="0"/>
              <a:t>06.06.2024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AEB4F-3F3F-45F3-8576-41F96B468DF3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669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8A2D-71B2-4D2B-A860-96E48E36E044}" type="datetimeFigureOut">
              <a:rPr lang="cs-CZ" smtClean="0"/>
              <a:t>06.06.2024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AEB4F-3F3F-45F3-8576-41F96B468D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97030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8A2D-71B2-4D2B-A860-96E48E36E044}" type="datetimeFigureOut">
              <a:rPr lang="cs-CZ" smtClean="0"/>
              <a:t>06.06.2024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AEB4F-3F3F-45F3-8576-41F96B468D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76723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8A2D-71B2-4D2B-A860-96E48E36E044}" type="datetimeFigureOut">
              <a:rPr lang="cs-CZ" smtClean="0"/>
              <a:t>06.06.2024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AEB4F-3F3F-45F3-8576-41F96B468D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9925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8A2D-71B2-4D2B-A860-96E48E36E044}" type="datetimeFigureOut">
              <a:rPr lang="cs-CZ" smtClean="0"/>
              <a:t>06.06.2024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AEB4F-3F3F-45F3-8576-41F96B468D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4595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8A2D-71B2-4D2B-A860-96E48E36E044}" type="datetimeFigureOut">
              <a:rPr lang="cs-CZ" smtClean="0"/>
              <a:t>06.06.2024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AEB4F-3F3F-45F3-8576-41F96B468D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87801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8A2D-71B2-4D2B-A860-96E48E36E044}" type="datetimeFigureOut">
              <a:rPr lang="cs-CZ" smtClean="0"/>
              <a:t>06.06.2024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AEB4F-3F3F-45F3-8576-41F96B468DF3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10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47E8A2D-71B2-4D2B-A860-96E48E36E044}" type="datetimeFigureOut">
              <a:rPr lang="cs-CZ" smtClean="0"/>
              <a:t>06.06.2024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14AEB4F-3F3F-45F3-8576-41F96B468DF3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604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6" r:id="rId1"/>
    <p:sldLayoutId id="2147484657" r:id="rId2"/>
    <p:sldLayoutId id="2147484658" r:id="rId3"/>
    <p:sldLayoutId id="2147484659" r:id="rId4"/>
    <p:sldLayoutId id="2147484660" r:id="rId5"/>
    <p:sldLayoutId id="2147484661" r:id="rId6"/>
    <p:sldLayoutId id="2147484662" r:id="rId7"/>
    <p:sldLayoutId id="2147484663" r:id="rId8"/>
    <p:sldLayoutId id="2147484664" r:id="rId9"/>
    <p:sldLayoutId id="2147484665" r:id="rId10"/>
    <p:sldLayoutId id="2147484666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rnovametoda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lady.decorexpro.com/cs/dyhatelnaya-gimnastika-strelnikovoj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mailto:lenka.dohnalova@idu.cz" TargetMode="External"/><Relationship Id="rId2" Type="http://schemas.openxmlformats.org/officeDocument/2006/relationships/hyperlink" Target="http://www.chr-cmc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ld@npx.cz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202260-03A7-42AF-B85E-E5DCF67D5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2B4A8CE2-ECD4-435A-ACD1-64A2C104D1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78" y="585216"/>
            <a:ext cx="7884369" cy="2039939"/>
          </a:xfrm>
        </p:spPr>
      </p:pic>
    </p:spTree>
    <p:extLst>
      <p:ext uri="{BB962C8B-B14F-4D97-AF65-F5344CB8AC3E}">
        <p14:creationId xmlns:p14="http://schemas.microsoft.com/office/powerpoint/2010/main" val="1923396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F88C13-D065-46A3-B0C6-D96A2A4C4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Uplatnitelnost – ČR</a:t>
            </a:r>
            <a:br>
              <a:rPr lang="cs-CZ" dirty="0"/>
            </a:br>
            <a:r>
              <a:rPr lang="cs-CZ" sz="3200" dirty="0"/>
              <a:t>REALITA „stálých pozic“(permanent </a:t>
            </a:r>
            <a:r>
              <a:rPr lang="cs-CZ" sz="3200" dirty="0" err="1"/>
              <a:t>positions</a:t>
            </a:r>
            <a:r>
              <a:rPr lang="cs-CZ" sz="3200" dirty="0"/>
              <a:t>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7CCBB16-B60B-44AF-83C5-38D57F29E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Vztahují se k diskutovanému Statusu umělce a prioritám obsah- práce a ekonomické zájmy</a:t>
            </a:r>
          </a:p>
          <a:p>
            <a:r>
              <a:rPr lang="cs-CZ" dirty="0"/>
              <a:t>1/ </a:t>
            </a:r>
            <a:r>
              <a:rPr lang="cs-CZ" dirty="0">
                <a:highlight>
                  <a:srgbClr val="C0C0C0"/>
                </a:highlight>
              </a:rPr>
              <a:t>POZICE ZAMĚSTNANCE </a:t>
            </a:r>
            <a:r>
              <a:rPr lang="cs-CZ" dirty="0"/>
              <a:t>nejčastěji: </a:t>
            </a:r>
          </a:p>
          <a:p>
            <a:r>
              <a:rPr lang="cs-CZ" dirty="0"/>
              <a:t>A/ </a:t>
            </a:r>
            <a:r>
              <a:rPr lang="cs-CZ" dirty="0">
                <a:highlight>
                  <a:srgbClr val="C0C0C0"/>
                </a:highlight>
              </a:rPr>
              <a:t>v orchestrech </a:t>
            </a:r>
            <a:r>
              <a:rPr lang="cs-CZ" dirty="0"/>
              <a:t>s relativně stálým místem cca </a:t>
            </a:r>
            <a:r>
              <a:rPr lang="cs-CZ" dirty="0">
                <a:highlight>
                  <a:srgbClr val="C0C0C0"/>
                </a:highlight>
              </a:rPr>
              <a:t>3 tis. pozic</a:t>
            </a:r>
            <a:r>
              <a:rPr lang="cs-CZ" dirty="0"/>
              <a:t>, většinou na dobu neurčitou,</a:t>
            </a:r>
          </a:p>
          <a:p>
            <a:r>
              <a:rPr lang="cs-CZ" dirty="0"/>
              <a:t>max. plat v nejčastějším zařazení </a:t>
            </a:r>
            <a:r>
              <a:rPr lang="cs-CZ" dirty="0" err="1"/>
              <a:t>tutti</a:t>
            </a:r>
            <a:r>
              <a:rPr lang="cs-CZ" dirty="0"/>
              <a:t> hráče je v r. 2022 </a:t>
            </a:r>
            <a:r>
              <a:rPr lang="cs-CZ" dirty="0">
                <a:highlight>
                  <a:srgbClr val="C0C0C0"/>
                </a:highlight>
              </a:rPr>
              <a:t>32 450,- Kč (</a:t>
            </a:r>
            <a:r>
              <a:rPr lang="cs-CZ" dirty="0"/>
              <a:t>celkem v hudbě u nás cca 7 500 pozic podle statistiky EUROSTATU v r. 2021).</a:t>
            </a:r>
          </a:p>
          <a:p>
            <a:pPr marL="0" indent="0">
              <a:buNone/>
            </a:pPr>
            <a:r>
              <a:rPr lang="cs-CZ" dirty="0"/>
              <a:t>B/ </a:t>
            </a:r>
            <a:r>
              <a:rPr lang="cs-CZ" dirty="0">
                <a:highlight>
                  <a:srgbClr val="C0C0C0"/>
                </a:highlight>
              </a:rPr>
              <a:t>pozice zaměstnance v ZUŠ</a:t>
            </a:r>
            <a:r>
              <a:rPr lang="cs-CZ" dirty="0"/>
              <a:t>, celkem v hudebním oboru  2021/22 </a:t>
            </a:r>
            <a:r>
              <a:rPr lang="cs-CZ" dirty="0">
                <a:highlight>
                  <a:srgbClr val="C0C0C0"/>
                </a:highlight>
              </a:rPr>
              <a:t>7 672,3</a:t>
            </a:r>
          </a:p>
          <a:p>
            <a:pPr marL="0" indent="0">
              <a:buNone/>
            </a:pPr>
            <a:r>
              <a:rPr lang="cs-CZ" dirty="0"/>
              <a:t>Průměrný plat: 2021/ </a:t>
            </a:r>
            <a:r>
              <a:rPr lang="cs-CZ" dirty="0">
                <a:highlight>
                  <a:srgbClr val="C0C0C0"/>
                </a:highlight>
              </a:rPr>
              <a:t>45 121,- Kč</a:t>
            </a:r>
          </a:p>
          <a:p>
            <a:pPr marL="0" indent="0">
              <a:buNone/>
            </a:pPr>
            <a:r>
              <a:rPr lang="cs-CZ" dirty="0"/>
              <a:t>C/ </a:t>
            </a:r>
            <a:r>
              <a:rPr lang="cs-CZ" dirty="0">
                <a:highlight>
                  <a:srgbClr val="C0C0C0"/>
                </a:highlight>
              </a:rPr>
              <a:t>pozice zaměstnance na konzervatoři</a:t>
            </a:r>
            <a:r>
              <a:rPr lang="cs-CZ" dirty="0"/>
              <a:t>, celkem v hudebním oboru 2021/22 cca </a:t>
            </a:r>
            <a:r>
              <a:rPr lang="cs-CZ" dirty="0">
                <a:highlight>
                  <a:srgbClr val="C0C0C0"/>
                </a:highlight>
              </a:rPr>
              <a:t>750 pozic </a:t>
            </a:r>
            <a:r>
              <a:rPr lang="cs-CZ" dirty="0"/>
              <a:t>na dobu neurčitou. Plat 2022/ </a:t>
            </a:r>
            <a:r>
              <a:rPr lang="cs-CZ" dirty="0">
                <a:highlight>
                  <a:srgbClr val="C0C0C0"/>
                </a:highlight>
              </a:rPr>
              <a:t>45 154,- 54 904,- </a:t>
            </a:r>
            <a:r>
              <a:rPr lang="cs-CZ" dirty="0"/>
              <a:t>(podle statistik).</a:t>
            </a:r>
          </a:p>
          <a:p>
            <a:pPr lvl="1"/>
            <a:endParaRPr lang="cs-CZ" dirty="0">
              <a:highlight>
                <a:srgbClr val="00FFFF"/>
              </a:highlight>
            </a:endParaRPr>
          </a:p>
          <a:p>
            <a:pPr lvl="1"/>
            <a:r>
              <a:rPr lang="cs-CZ" sz="2600" dirty="0">
                <a:highlight>
                  <a:srgbClr val="C0C0C0"/>
                </a:highlight>
              </a:rPr>
              <a:t>Problém rozdíly platů. </a:t>
            </a:r>
            <a:r>
              <a:rPr lang="cs-CZ" sz="2600" dirty="0"/>
              <a:t>Ekonomické váhy obrací zájem umělců k pedagogické práci, nebo práci v médiích. Pro orchestry logistický problém (L. </a:t>
            </a:r>
            <a:r>
              <a:rPr lang="cs-CZ" sz="2600" dirty="0" err="1"/>
              <a:t>Kavalová</a:t>
            </a:r>
            <a:r>
              <a:rPr lang="cs-CZ" sz="2600" dirty="0"/>
              <a:t>).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8166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653247-ED6A-4A81-8E89-EC427A02B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PRAXE  FORMÁTŮ</a:t>
            </a:r>
            <a:endParaRPr lang="cs-CZ" sz="3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DE6EBE7-253F-4569-8ADC-46A8D92E5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cs-CZ" sz="2400" dirty="0"/>
          </a:p>
          <a:p>
            <a:r>
              <a:rPr lang="cs-CZ" sz="2400" dirty="0">
                <a:highlight>
                  <a:srgbClr val="C0C0C0"/>
                </a:highlight>
              </a:rPr>
              <a:t>FORMÁT KLASICKÉHO KONCERTU </a:t>
            </a:r>
            <a:r>
              <a:rPr lang="cs-CZ" sz="2400" dirty="0"/>
              <a:t>S KMENOVÝM REPERTOÁREM jako „nehmotná památka.“ (podobně jako vinylové desky nebude vytlačen). Bude záležet na celkové atmosféře, volbě prostředí. Publikum stárne.</a:t>
            </a:r>
          </a:p>
          <a:p>
            <a:r>
              <a:rPr lang="cs-CZ" sz="2400" dirty="0">
                <a:highlight>
                  <a:srgbClr val="C0C0C0"/>
                </a:highlight>
              </a:rPr>
              <a:t>FORMÁT INOVATIVNÍHO KONCERTU</a:t>
            </a:r>
            <a:r>
              <a:rPr lang="cs-CZ" sz="2400" dirty="0"/>
              <a:t>/zejména současná hudba – své publikum</a:t>
            </a:r>
          </a:p>
          <a:p>
            <a:r>
              <a:rPr lang="cs-CZ" sz="2400" dirty="0">
                <a:highlight>
                  <a:srgbClr val="C0C0C0"/>
                </a:highlight>
              </a:rPr>
              <a:t>FORMÁTY S PRIORITOU SPOLEČENSKÉ UDÁLOSTI - FESTIVALY </a:t>
            </a:r>
            <a:r>
              <a:rPr lang="cs-CZ" sz="2400" dirty="0"/>
              <a:t>s dominantou sdílení, doplňkových vzdělávacích a zábavných aktivit. Přichylování/pohlcování/kastrování nápaditých malých projektů. (perspektiva funkcí).</a:t>
            </a:r>
          </a:p>
          <a:p>
            <a:pPr marL="0" indent="0">
              <a:buNone/>
            </a:pPr>
            <a:r>
              <a:rPr lang="cs-CZ" sz="2400" dirty="0">
                <a:highlight>
                  <a:srgbClr val="C0C0C0"/>
                </a:highlight>
              </a:rPr>
              <a:t>MALOFORMÁTOVÁ ŽIVÁ VYSTOUPENÍ </a:t>
            </a:r>
            <a:r>
              <a:rPr lang="cs-CZ" sz="2400" dirty="0"/>
              <a:t>– potenciál regionálních místních akcí, oživení alternativních, folklorních, sborových, klubových aktivit, ale za skromnějších podmínek (význam možnosti výdělku v příbuzných a jiných činnostech) viz vývoj stylu.</a:t>
            </a:r>
          </a:p>
          <a:p>
            <a:r>
              <a:rPr lang="cs-CZ" sz="2400" dirty="0">
                <a:highlight>
                  <a:srgbClr val="C0C0C0"/>
                </a:highlight>
              </a:rPr>
              <a:t>MULTIMEDIÁLNÍ SHOW  </a:t>
            </a:r>
            <a:r>
              <a:rPr lang="cs-CZ" sz="2400" dirty="0"/>
              <a:t>souvisí s obchodem s emocemi a pozorností až k šokování (</a:t>
            </a:r>
            <a:r>
              <a:rPr lang="cs-CZ" sz="2400" dirty="0" err="1"/>
              <a:t>Adorno</a:t>
            </a:r>
            <a:r>
              <a:rPr lang="cs-CZ" sz="2400" dirty="0"/>
              <a:t>) – stav Eurovize.</a:t>
            </a:r>
          </a:p>
          <a:p>
            <a:r>
              <a:rPr lang="cs-CZ" sz="2400" dirty="0">
                <a:highlight>
                  <a:srgbClr val="C0C0C0"/>
                </a:highlight>
              </a:rPr>
              <a:t>SOUND DESIGN – účelová hudba (s užitím AI) </a:t>
            </a:r>
            <a:r>
              <a:rPr lang="cs-CZ" sz="2400" dirty="0"/>
              <a:t>– 80% lidí se učí, cvičí, čtou výhradně s hudbou.</a:t>
            </a:r>
          </a:p>
          <a:p>
            <a:endParaRPr lang="cs-CZ" sz="2400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7436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AFB811-8912-40EF-BC98-0A23F3BEF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Trend požadavků pracovního trhu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9FA9B14-5E0F-4E05-ABA8-573A88F6B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 v hudebních institucích se posiluje téma </a:t>
            </a:r>
            <a:r>
              <a:rPr lang="cs-CZ" dirty="0">
                <a:highlight>
                  <a:srgbClr val="C0C0C0"/>
                </a:highlight>
              </a:rPr>
              <a:t>SOCIÁLNÍ FUNKCE A ODPOVĚDNOSTI.  PRÁCE S TECHNOLOGIEMI</a:t>
            </a:r>
          </a:p>
          <a:p>
            <a:r>
              <a:rPr lang="cs-CZ" dirty="0"/>
              <a:t>Tj. lze očekávat širší schopnosti, než čistě interpretační, zejména v menších souborech.</a:t>
            </a:r>
          </a:p>
          <a:p>
            <a:r>
              <a:rPr lang="cs-CZ" dirty="0"/>
              <a:t>- schopnost práce s publikem v méně obvyklých formátech (např. vystupování ve veřejných prostorech, publika, které je sociálně znevýhodněno – dětské domovy, nemocnice, vězení – viz projekty Berlínské filharmonie, Varšavské filharmonie apod.)</a:t>
            </a:r>
          </a:p>
          <a:p>
            <a:r>
              <a:rPr lang="cs-CZ" dirty="0"/>
              <a:t>-  schopnost vystupovat na diskusích s publikem</a:t>
            </a:r>
          </a:p>
          <a:p>
            <a:r>
              <a:rPr lang="cs-CZ" dirty="0"/>
              <a:t>-  pracovat s technologiemi </a:t>
            </a:r>
          </a:p>
          <a:p>
            <a:r>
              <a:rPr lang="cs-CZ" dirty="0"/>
              <a:t>Tj. </a:t>
            </a:r>
            <a:r>
              <a:rPr lang="cs-CZ" dirty="0">
                <a:highlight>
                  <a:srgbClr val="C0C0C0"/>
                </a:highlight>
              </a:rPr>
              <a:t>POTŘEBA ROZŠIŘOVÁNÍ VĚDOMOSTÍ Z JINÝCH OBORŮ, DOVEDNOSTÍ, FLEXIBILITY </a:t>
            </a:r>
            <a:r>
              <a:rPr lang="cs-CZ" dirty="0"/>
              <a:t>– KOUČINK/ najít takový formát, který mne baví…</a:t>
            </a:r>
          </a:p>
        </p:txBody>
      </p:sp>
    </p:spTree>
    <p:extLst>
      <p:ext uri="{BB962C8B-B14F-4D97-AF65-F5344CB8AC3E}">
        <p14:creationId xmlns:p14="http://schemas.microsoft.com/office/powerpoint/2010/main" val="2338303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BFFB79-2300-41E4-9490-66DFDCF86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NOVÁ TVORBA – STYLOVÝ VÝVOJ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5F894F4-2CA9-4307-B497-520DA8E72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>
                <a:highlight>
                  <a:srgbClr val="C0C0C0"/>
                </a:highlight>
              </a:rPr>
              <a:t>POSÍLENÍ </a:t>
            </a:r>
            <a:r>
              <a:rPr lang="cs-CZ" dirty="0"/>
              <a:t>hudby náladotvorné, </a:t>
            </a:r>
            <a:r>
              <a:rPr lang="cs-CZ" dirty="0" err="1"/>
              <a:t>sónické</a:t>
            </a:r>
            <a:r>
              <a:rPr lang="cs-CZ" dirty="0"/>
              <a:t>, meditativní, relaxační a stimulační, rezonanční s elektronickou složkou. Ústup „příběhových“ (subjekt hrdina – instrumentální koncert, román, hudba-filosofie-symfonie – </a:t>
            </a:r>
            <a:r>
              <a:rPr lang="cs-CZ" dirty="0" err="1"/>
              <a:t>Hegel</a:t>
            </a:r>
            <a:r>
              <a:rPr lang="cs-CZ" dirty="0"/>
              <a:t>).</a:t>
            </a:r>
          </a:p>
          <a:p>
            <a:r>
              <a:rPr lang="cs-CZ" dirty="0">
                <a:highlight>
                  <a:srgbClr val="C0C0C0"/>
                </a:highlight>
              </a:rPr>
              <a:t>MOŽNOST VÝDĚLKU </a:t>
            </a:r>
            <a:r>
              <a:rPr lang="cs-CZ" dirty="0"/>
              <a:t>hudby užitné (počítačové hry, reklamy, film, video, </a:t>
            </a:r>
            <a:r>
              <a:rPr lang="cs-CZ" dirty="0" err="1"/>
              <a:t>podkresové</a:t>
            </a:r>
            <a:r>
              <a:rPr lang="cs-CZ" dirty="0"/>
              <a:t> apod.)</a:t>
            </a:r>
          </a:p>
          <a:p>
            <a:r>
              <a:rPr lang="cs-CZ" dirty="0"/>
              <a:t>Trend předznamenaný ve vážné hudbě </a:t>
            </a:r>
            <a:r>
              <a:rPr lang="cs-CZ" dirty="0" err="1"/>
              <a:t>Stockhausenovou</a:t>
            </a:r>
            <a:r>
              <a:rPr lang="cs-CZ" dirty="0"/>
              <a:t> </a:t>
            </a:r>
            <a:r>
              <a:rPr lang="cs-CZ" dirty="0" err="1"/>
              <a:t>process</a:t>
            </a:r>
            <a:r>
              <a:rPr lang="cs-CZ" dirty="0"/>
              <a:t> music, minimalismem, </a:t>
            </a:r>
            <a:r>
              <a:rPr lang="cs-CZ" dirty="0" err="1"/>
              <a:t>sonic</a:t>
            </a:r>
            <a:r>
              <a:rPr lang="cs-CZ" dirty="0"/>
              <a:t> art. Charakter hudby počítačových her (Tomáš Dvořák – </a:t>
            </a:r>
            <a:r>
              <a:rPr lang="cs-CZ" dirty="0" err="1"/>
              <a:t>Machinarium</a:t>
            </a:r>
            <a:r>
              <a:rPr lang="cs-CZ" dirty="0"/>
              <a:t>, Samorost ad.), </a:t>
            </a:r>
          </a:p>
          <a:p>
            <a:r>
              <a:rPr lang="cs-CZ" dirty="0">
                <a:highlight>
                  <a:srgbClr val="C0C0C0"/>
                </a:highlight>
              </a:rPr>
              <a:t>ZMĚNY VKUSU </a:t>
            </a:r>
            <a:r>
              <a:rPr lang="cs-CZ" dirty="0"/>
              <a:t>v </a:t>
            </a:r>
            <a:r>
              <a:rPr lang="cs-CZ" dirty="0" err="1"/>
              <a:t>podkresové</a:t>
            </a:r>
            <a:r>
              <a:rPr lang="cs-CZ" dirty="0"/>
              <a:t> hudbě: př. Design Blok – Anna von </a:t>
            </a:r>
            <a:r>
              <a:rPr lang="cs-CZ" dirty="0" err="1"/>
              <a:t>Hausswolff</a:t>
            </a:r>
            <a:r>
              <a:rPr lang="cs-CZ" dirty="0"/>
              <a:t> – </a:t>
            </a:r>
            <a:r>
              <a:rPr lang="cs-CZ" dirty="0" err="1"/>
              <a:t>org</a:t>
            </a:r>
            <a:r>
              <a:rPr lang="cs-CZ" dirty="0"/>
              <a:t>.,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Thoughts</a:t>
            </a:r>
            <a:r>
              <a:rPr lang="cs-CZ" dirty="0"/>
              <a:t> </a:t>
            </a:r>
            <a:r>
              <a:rPr lang="cs-CZ" dirty="0" err="1"/>
              <a:t>Fly</a:t>
            </a:r>
            <a:r>
              <a:rPr lang="cs-CZ" dirty="0"/>
              <a:t> </a:t>
            </a:r>
          </a:p>
          <a:p>
            <a:r>
              <a:rPr lang="cs-CZ" dirty="0">
                <a:highlight>
                  <a:srgbClr val="C0C0C0"/>
                </a:highlight>
              </a:rPr>
              <a:t>UDÍLENÍ CEN</a:t>
            </a:r>
            <a:r>
              <a:rPr lang="cs-CZ" dirty="0"/>
              <a:t>: Brian </a:t>
            </a:r>
            <a:r>
              <a:rPr lang="cs-CZ" dirty="0" err="1"/>
              <a:t>Eno</a:t>
            </a:r>
            <a:r>
              <a:rPr lang="cs-CZ" dirty="0"/>
              <a:t> (na </a:t>
            </a:r>
            <a:r>
              <a:rPr lang="cs-CZ" dirty="0" err="1"/>
              <a:t>Biennale</a:t>
            </a:r>
            <a:r>
              <a:rPr lang="cs-CZ" dirty="0"/>
              <a:t> Musica 2023 „pro jeho koncepci akustického prostoru jako kompozičního nástroje“, předtím to byla </a:t>
            </a:r>
            <a:r>
              <a:rPr lang="cs-CZ" dirty="0" err="1"/>
              <a:t>Kaija</a:t>
            </a:r>
            <a:r>
              <a:rPr lang="cs-CZ" dirty="0"/>
              <a:t> </a:t>
            </a:r>
            <a:r>
              <a:rPr lang="cs-CZ" dirty="0" err="1"/>
              <a:t>Saariaho</a:t>
            </a:r>
            <a:r>
              <a:rPr lang="cs-CZ" dirty="0"/>
              <a:t> (+ 2023).</a:t>
            </a:r>
          </a:p>
          <a:p>
            <a:r>
              <a:rPr lang="cs-CZ" dirty="0"/>
              <a:t>Živé performance, mix stylu a technik.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781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529D1A-77E8-44A9-B985-76CD0166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FED9BBC-E4C8-408A-8237-4A90D6EEB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Zároveň zřejmě vzroste HODNOTA OSOBITOSTI, VZÁJEMNOSTI, NAPOJENÍ NA PŘÍRODNÍ ZDROJE př. Tomáš Žižka – hra na kořen</a:t>
            </a:r>
            <a:endParaRPr lang="cs-CZ" dirty="0">
              <a:highlight>
                <a:srgbClr val="C0C0C0"/>
              </a:highlight>
            </a:endParaRPr>
          </a:p>
          <a:p>
            <a:pPr marL="128016" lvl="1" indent="0">
              <a:buNone/>
            </a:pPr>
            <a:endParaRPr lang="cs-CZ" dirty="0">
              <a:highlight>
                <a:srgbClr val="00FFFF"/>
              </a:highlight>
            </a:endParaRP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3F5DDBB-24EA-4D73-A9F6-105C9F8D2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728" y="548640"/>
            <a:ext cx="2008250" cy="175590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E8B5A65-A40C-469D-AB78-4E8F50DAC5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728" y="3505835"/>
            <a:ext cx="41910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569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AFA66C-FD24-4C53-BB61-A4BA7E79E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X DEPERSONALIZACE - AI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C8BCC82-5004-4C30-BED2-07621290B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highlight>
                  <a:srgbClr val="C0C0C0"/>
                </a:highlight>
              </a:rPr>
              <a:t> </a:t>
            </a:r>
            <a:r>
              <a:rPr lang="cs-CZ" sz="2400" dirty="0">
                <a:highlight>
                  <a:srgbClr val="C0C0C0"/>
                </a:highlight>
              </a:rPr>
              <a:t>Depersonalizace v propojení na AI </a:t>
            </a:r>
            <a:r>
              <a:rPr lang="cs-CZ" sz="2400" dirty="0"/>
              <a:t>(tj. připojení umění </a:t>
            </a:r>
          </a:p>
          <a:p>
            <a:pPr marL="0" indent="0">
              <a:buNone/>
            </a:pPr>
            <a:r>
              <a:rPr lang="cs-CZ" sz="2400" dirty="0"/>
              <a:t>k principům globálního průmyslu.) </a:t>
            </a:r>
          </a:p>
          <a:p>
            <a:pPr marL="0" indent="0">
              <a:buNone/>
            </a:pPr>
            <a:r>
              <a:rPr lang="cs-CZ" sz="2400" dirty="0">
                <a:highlight>
                  <a:srgbClr val="C0C0C0"/>
                </a:highlight>
              </a:rPr>
              <a:t>Laicizace tvorby a odlišné postavení „umělce</a:t>
            </a:r>
            <a:r>
              <a:rPr lang="cs-CZ" sz="2400" dirty="0"/>
              <a:t>“ s důsledky podobnými vývoj vztahu řemesla a hromadné výroby. Peněžní toky (licence velkých poskytovatelů AI?)</a:t>
            </a:r>
          </a:p>
          <a:p>
            <a:r>
              <a:rPr lang="cs-CZ" sz="2400" dirty="0">
                <a:highlight>
                  <a:srgbClr val="C0C0C0"/>
                </a:highlight>
              </a:rPr>
              <a:t>Přehodnocení toho „co je publikum“ a jeho chování </a:t>
            </a:r>
            <a:r>
              <a:rPr lang="cs-CZ" sz="2400" dirty="0"/>
              <a:t>(předpoklad více způsobů vztahu díla/</a:t>
            </a:r>
            <a:r>
              <a:rPr lang="cs-CZ" sz="2400" dirty="0" err="1"/>
              <a:t>sound</a:t>
            </a:r>
            <a:r>
              <a:rPr lang="cs-CZ" sz="2400" dirty="0"/>
              <a:t> designu a uživatele.</a:t>
            </a:r>
          </a:p>
          <a:p>
            <a:r>
              <a:rPr lang="cs-CZ" sz="2400" dirty="0"/>
              <a:t>Pro umělce: </a:t>
            </a:r>
            <a:r>
              <a:rPr lang="cs-CZ" sz="2400" dirty="0">
                <a:highlight>
                  <a:srgbClr val="C0C0C0"/>
                </a:highlight>
              </a:rPr>
              <a:t>hledání si své vyživující (lidsky i finančně) bubliny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9CE38DB-DD9F-4159-AAF3-B9172B289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700" y="347662"/>
            <a:ext cx="2200274" cy="183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906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DFE016-DCCF-4853-81EF-7786E12FC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 pozice hudebníka   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1FFA718F-CF27-4B89-A77D-0650119453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07" y="2084832"/>
            <a:ext cx="4053123" cy="4022725"/>
          </a:xfrm>
        </p:spPr>
      </p:pic>
      <p:sp>
        <p:nvSpPr>
          <p:cNvPr id="3" name="AutoShape 2" descr="How Does AI Music Work">
            <a:extLst>
              <a:ext uri="{FF2B5EF4-FFF2-40B4-BE49-F238E27FC236}">
                <a16:creationId xmlns:a16="http://schemas.microsoft.com/office/drawing/2014/main" id="{0CBFB906-0A67-4D37-9B86-9394E0702D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2" name="Picture 8" descr="https://www.unite.ai/wp-content/uploads/2023/08/Alex_Mc_AI_music_generation._963d0c2b-4f0e-4645-8b7b-d2b1b236d621-1.jpg">
            <a:extLst>
              <a:ext uri="{FF2B5EF4-FFF2-40B4-BE49-F238E27FC236}">
                <a16:creationId xmlns:a16="http://schemas.microsoft.com/office/drawing/2014/main" id="{6AE5394C-CDA9-47A3-95EE-CB2A0A659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832" y="2112264"/>
            <a:ext cx="4700831" cy="263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217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08E1AC-3C4C-4100-8930-2BAB6891C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 výzkumu GB 2018/2020-22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240FA00-0506-4BC3-9C7A-AB60F4A9F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Dotazník, </a:t>
            </a:r>
            <a:r>
              <a:rPr lang="cs-CZ" sz="2800" dirty="0">
                <a:highlight>
                  <a:srgbClr val="C0C0C0"/>
                </a:highlight>
              </a:rPr>
              <a:t>co umělci nejvíce oceňují a co jim nejvíce vadí na kariéře umělce</a:t>
            </a:r>
            <a:r>
              <a:rPr lang="cs-CZ" sz="2800" dirty="0"/>
              <a:t>:</a:t>
            </a:r>
          </a:p>
          <a:p>
            <a:r>
              <a:rPr lang="cs-CZ" dirty="0"/>
              <a:t>+</a:t>
            </a:r>
          </a:p>
          <a:p>
            <a:r>
              <a:rPr lang="cs-CZ" sz="2600" dirty="0">
                <a:highlight>
                  <a:srgbClr val="C0C0C0"/>
                </a:highlight>
              </a:rPr>
              <a:t>Možnost sebevyjádření, </a:t>
            </a:r>
            <a:r>
              <a:rPr lang="cs-CZ" sz="2600" dirty="0" err="1">
                <a:highlight>
                  <a:srgbClr val="C0C0C0"/>
                </a:highlight>
              </a:rPr>
              <a:t>performing</a:t>
            </a:r>
            <a:r>
              <a:rPr lang="cs-CZ" dirty="0"/>
              <a:t>, </a:t>
            </a:r>
            <a:r>
              <a:rPr lang="cs-CZ" sz="2400" dirty="0"/>
              <a:t>není to výdělek (na rozdíl od většiny profesí), ale </a:t>
            </a:r>
            <a:r>
              <a:rPr lang="cs-CZ" sz="2400" i="1" dirty="0"/>
              <a:t>je možná deformace postoje v rámci šetření (chci tak být vnímán a očekává to i dotazující jako specifikum kreativních prací)</a:t>
            </a:r>
          </a:p>
          <a:p>
            <a:r>
              <a:rPr lang="cs-CZ" sz="2400" i="1" dirty="0"/>
              <a:t>-</a:t>
            </a:r>
          </a:p>
          <a:p>
            <a:r>
              <a:rPr lang="cs-CZ" sz="2600" dirty="0">
                <a:highlight>
                  <a:srgbClr val="C0C0C0"/>
                </a:highlight>
              </a:rPr>
              <a:t>Finanční nejistota, propagace sebe sama a neznámý vývoj kariéry</a:t>
            </a:r>
          </a:p>
          <a:p>
            <a:r>
              <a:rPr lang="cs-CZ" dirty="0"/>
              <a:t>2022 se přesunula do výrazného plus z mírného minus hodnota spolupráce</a:t>
            </a:r>
          </a:p>
          <a:p>
            <a:r>
              <a:rPr lang="cs-CZ" dirty="0"/>
              <a:t>Zdroj: </a:t>
            </a:r>
            <a:r>
              <a:rPr lang="cs-CZ" i="1" dirty="0" err="1"/>
              <a:t>Cameron</a:t>
            </a:r>
            <a:r>
              <a:rPr lang="cs-CZ" i="1" dirty="0"/>
              <a:t> M. Weber; </a:t>
            </a:r>
            <a:r>
              <a:rPr lang="cs-CZ" i="1" dirty="0" err="1"/>
              <a:t>Ying</a:t>
            </a:r>
            <a:r>
              <a:rPr lang="cs-CZ" i="1" dirty="0"/>
              <a:t> </a:t>
            </a:r>
            <a:r>
              <a:rPr lang="cs-CZ" i="1" dirty="0" err="1"/>
              <a:t>Zhen</a:t>
            </a:r>
            <a:r>
              <a:rPr lang="cs-CZ" i="1" dirty="0"/>
              <a:t>; J.J. </a:t>
            </a:r>
            <a:r>
              <a:rPr lang="cs-CZ" i="1" dirty="0" err="1"/>
              <a:t>Arias</a:t>
            </a:r>
            <a:r>
              <a:rPr lang="cs-CZ" i="1" dirty="0"/>
              <a:t>: </a:t>
            </a:r>
            <a:r>
              <a:rPr lang="cs-CZ" i="1" dirty="0" err="1"/>
              <a:t>Artists</a:t>
            </a:r>
            <a:r>
              <a:rPr lang="cs-CZ" i="1" dirty="0"/>
              <a:t> and </a:t>
            </a:r>
            <a:r>
              <a:rPr lang="cs-CZ" i="1" dirty="0" err="1"/>
              <a:t>Markets</a:t>
            </a:r>
            <a:r>
              <a:rPr lang="cs-CZ" i="1" dirty="0"/>
              <a:t> in Music, </a:t>
            </a:r>
            <a:r>
              <a:rPr lang="cs-CZ" i="1" dirty="0" err="1"/>
              <a:t>Routledge</a:t>
            </a:r>
            <a:r>
              <a:rPr lang="cs-CZ" i="1" dirty="0"/>
              <a:t> 2024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8126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E59D14-9D34-43E8-B71F-C9BC9579F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mentoring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A8B14E0-AE33-49F3-B48B-8C9FBA741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S MENTOREM MŮŽEME:</a:t>
            </a:r>
          </a:p>
          <a:p>
            <a:r>
              <a:rPr lang="cs-CZ" sz="2800" dirty="0"/>
              <a:t>1/ zlepšovat techniku hry, zpěvu, skladby,</a:t>
            </a:r>
          </a:p>
          <a:p>
            <a:r>
              <a:rPr lang="cs-CZ" sz="2800" dirty="0"/>
              <a:t>2/ připravit sebeprezentaci v různých formátech,</a:t>
            </a:r>
          </a:p>
          <a:p>
            <a:r>
              <a:rPr lang="cs-CZ" sz="2800" dirty="0"/>
              <a:t>3/ spolupracovat na budování podpůrné sítě v oboru,</a:t>
            </a:r>
          </a:p>
          <a:p>
            <a:r>
              <a:rPr lang="cs-CZ" sz="2800" dirty="0"/>
              <a:t>4/  naučit se konkrétní rehabilitační a kompenzační techniky pro udržení fyzické a psychické kondice v souvislosti s konkrétní zátěží hry na nástroj, nebo hlasové techniky apod. </a:t>
            </a:r>
          </a:p>
        </p:txBody>
      </p:sp>
    </p:spTree>
    <p:extLst>
      <p:ext uri="{BB962C8B-B14F-4D97-AF65-F5344CB8AC3E}">
        <p14:creationId xmlns:p14="http://schemas.microsoft.com/office/powerpoint/2010/main" val="761633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B5B5037B-92E2-4C09-9298-EB7D911D77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81" y="2384228"/>
            <a:ext cx="1889759" cy="146547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FC406B5-10F5-4C24-970D-0494B7F23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otázek – </a:t>
            </a:r>
            <a:r>
              <a:rPr lang="cs-CZ" dirty="0" err="1"/>
              <a:t>koučink</a:t>
            </a:r>
            <a:r>
              <a:rPr lang="cs-CZ" dirty="0"/>
              <a:t>/co řeším?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B653AFD-7343-4330-A926-39E1B1D39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882" y="2286000"/>
            <a:ext cx="992632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                 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                                       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b="1" dirty="0"/>
              <a:t>WELL-BEING</a:t>
            </a:r>
            <a:r>
              <a:rPr lang="cs-CZ" dirty="0"/>
              <a:t>/</a:t>
            </a:r>
            <a:r>
              <a:rPr lang="cs-CZ" b="1" dirty="0"/>
              <a:t>UDRŽITELNOST V ROVNOVÁZE </a:t>
            </a:r>
          </a:p>
          <a:p>
            <a:pPr marL="0" indent="0">
              <a:buNone/>
            </a:pPr>
            <a:r>
              <a:rPr lang="cs-CZ" b="1" dirty="0"/>
              <a:t>na úrovni tělesné a psychické </a:t>
            </a:r>
          </a:p>
          <a:p>
            <a:pPr>
              <a:buFontTx/>
              <a:buChar char="-"/>
            </a:pPr>
            <a:r>
              <a:rPr lang="cs-CZ" b="1" dirty="0"/>
              <a:t>na úrovni sociální </a:t>
            </a:r>
          </a:p>
          <a:p>
            <a:pPr>
              <a:buFontTx/>
              <a:buChar char="-"/>
            </a:pPr>
            <a:r>
              <a:rPr lang="cs-CZ" b="1" dirty="0"/>
              <a:t>na úrovni ekonomické</a:t>
            </a: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917E8A7C-E6E1-42B7-8078-D53284D01E78}"/>
              </a:ext>
            </a:extLst>
          </p:cNvPr>
          <p:cNvSpPr/>
          <p:nvPr/>
        </p:nvSpPr>
        <p:spPr>
          <a:xfrm>
            <a:off x="3054284" y="2425192"/>
            <a:ext cx="65799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ZÁKLAD:</a:t>
            </a:r>
            <a:r>
              <a:rPr lang="cs-CZ" dirty="0"/>
              <a:t> CO SE KE MNĚ HODÍ? CO POTŘEBUJI K POCITU BEZPEČÍ?</a:t>
            </a:r>
          </a:p>
          <a:p>
            <a:r>
              <a:rPr lang="cs-CZ" dirty="0"/>
              <a:t>             vnitřní a vnější podmínky </a:t>
            </a:r>
          </a:p>
          <a:p>
            <a:r>
              <a:rPr lang="cs-CZ" b="1" dirty="0"/>
              <a:t>KOUČINK</a:t>
            </a:r>
            <a:r>
              <a:rPr lang="cs-CZ" dirty="0"/>
              <a:t> trvá na postupném testování záměru</a:t>
            </a:r>
          </a:p>
        </p:txBody>
      </p:sp>
    </p:spTree>
    <p:extLst>
      <p:ext uri="{BB962C8B-B14F-4D97-AF65-F5344CB8AC3E}">
        <p14:creationId xmlns:p14="http://schemas.microsoft.com/office/powerpoint/2010/main" val="1007349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Nadpis 1">
            <a:extLst>
              <a:ext uri="{FF2B5EF4-FFF2-40B4-BE49-F238E27FC236}">
                <a16:creationId xmlns:a16="http://schemas.microsoft.com/office/drawing/2014/main" id="{ED19E165-BED5-47D1-A4AB-5D01CC1499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344716"/>
            <a:ext cx="8825658" cy="4166648"/>
          </a:xfrm>
        </p:spPr>
        <p:txBody>
          <a:bodyPr/>
          <a:lstStyle/>
          <a:p>
            <a:r>
              <a:rPr lang="cs-CZ" sz="2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46D215F-8134-4241-99BB-C0D0D40F3A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8542" y="4960137"/>
            <a:ext cx="8002487" cy="831063"/>
          </a:xfrm>
        </p:spPr>
        <p:txBody>
          <a:bodyPr>
            <a:noAutofit/>
          </a:bodyPr>
          <a:lstStyle/>
          <a:p>
            <a:r>
              <a:rPr lang="cs-CZ" sz="3200" dirty="0">
                <a:solidFill>
                  <a:schemeClr val="tx1"/>
                </a:solidFill>
              </a:rPr>
              <a:t>SMYSL KOUČINKU  - WELL-BEING</a:t>
            </a:r>
          </a:p>
          <a:p>
            <a:r>
              <a:rPr lang="cs-CZ" sz="2400" dirty="0">
                <a:solidFill>
                  <a:schemeClr val="tx1"/>
                </a:solidFill>
              </a:rPr>
              <a:t>PŘI VÝVOJI PRACOVNÍHO TRHU/SUBJEKTIVNÍ UDRŽITELNOST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EC575EB-9346-4049-9401-A37C09A39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542" y="887757"/>
            <a:ext cx="8057266" cy="397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262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8389C6-DC82-41C2-A289-181B38E49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Téma – </a:t>
            </a:r>
            <a:r>
              <a:rPr lang="cs-CZ" dirty="0" err="1"/>
              <a:t>well-being</a:t>
            </a:r>
            <a:r>
              <a:rPr lang="cs-CZ" dirty="0"/>
              <a:t>/ </a:t>
            </a:r>
            <a:r>
              <a:rPr lang="cs-CZ" sz="3600" dirty="0"/>
              <a:t>POHODA/PÉČE O SEBE? </a:t>
            </a:r>
            <a:br>
              <a:rPr lang="cs-CZ" sz="3600" dirty="0"/>
            </a:br>
            <a:r>
              <a:rPr lang="cs-CZ" sz="3600" dirty="0"/>
              <a:t>VÍCE PERSPEKTIV PRO POCHOPENÍ?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80B2AED-6DDA-4C3C-8F62-CD99E18AF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highlight>
                  <a:srgbClr val="C0C0C0"/>
                </a:highlight>
              </a:rPr>
              <a:t>WELL-BEING jako POLITIKUM</a:t>
            </a:r>
          </a:p>
          <a:p>
            <a:r>
              <a:rPr lang="cs-CZ" sz="2800" dirty="0"/>
              <a:t>RIZIKO: – riziko politizace/moralizování, které je totalizující </a:t>
            </a:r>
          </a:p>
          <a:p>
            <a:r>
              <a:rPr lang="cs-CZ" sz="2800" dirty="0"/>
              <a:t>(Konrad </a:t>
            </a:r>
            <a:r>
              <a:rPr lang="cs-CZ" sz="2800" dirty="0" err="1"/>
              <a:t>Liessmann</a:t>
            </a:r>
            <a:r>
              <a:rPr lang="cs-CZ" sz="2800" dirty="0"/>
              <a:t> – „</a:t>
            </a:r>
            <a:r>
              <a:rPr lang="cs-CZ" sz="2800" dirty="0" err="1"/>
              <a:t>cancel</a:t>
            </a:r>
            <a:r>
              <a:rPr lang="cs-CZ" sz="2800" dirty="0"/>
              <a:t> </a:t>
            </a:r>
            <a:r>
              <a:rPr lang="cs-CZ" sz="2800" dirty="0" err="1"/>
              <a:t>culture</a:t>
            </a:r>
            <a:r>
              <a:rPr lang="cs-CZ" sz="2800" dirty="0"/>
              <a:t>“ ) </a:t>
            </a:r>
          </a:p>
          <a:p>
            <a:r>
              <a:rPr lang="cs-CZ" sz="2800" dirty="0"/>
              <a:t>- „</a:t>
            </a:r>
            <a:r>
              <a:rPr lang="cs-CZ" sz="2800" i="1" dirty="0"/>
              <a:t>my víme, co je pro vás dobré</a:t>
            </a:r>
            <a:r>
              <a:rPr lang="cs-CZ" sz="2800" dirty="0"/>
              <a:t>“.</a:t>
            </a:r>
          </a:p>
          <a:p>
            <a:r>
              <a:rPr lang="cs-CZ" sz="2800" dirty="0"/>
              <a:t>-  „ </a:t>
            </a:r>
            <a:r>
              <a:rPr lang="cs-CZ" sz="2800" i="1" dirty="0"/>
              <a:t>XY, neděláte pro blaho lidstva příliš mnoho?“ </a:t>
            </a:r>
            <a:r>
              <a:rPr lang="cs-CZ" sz="2800" dirty="0"/>
              <a:t>(J. Jiránek)</a:t>
            </a:r>
          </a:p>
          <a:p>
            <a:r>
              <a:rPr lang="cs-CZ" sz="2800" dirty="0"/>
              <a:t>Tj. důležité je ponechat některé záležitosti na volbě jednotlivce.</a:t>
            </a:r>
          </a:p>
          <a:p>
            <a:pPr marL="0" indent="0">
              <a:buNone/>
            </a:pPr>
            <a:endParaRPr lang="cs-CZ" sz="3800" dirty="0"/>
          </a:p>
          <a:p>
            <a:pPr marL="0" indent="0">
              <a:buNone/>
            </a:pPr>
            <a:endParaRPr lang="cs-CZ" sz="38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7636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C9DB17-7A69-47B8-9D47-699BDE78D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Výstupy šetření – </a:t>
            </a:r>
            <a:r>
              <a:rPr lang="cs-CZ" sz="2400" dirty="0"/>
              <a:t>1 </a:t>
            </a:r>
            <a:r>
              <a:rPr lang="cs-CZ" sz="2400" dirty="0" err="1"/>
              <a:t>lf</a:t>
            </a:r>
            <a:r>
              <a:rPr lang="cs-CZ" sz="2400" dirty="0"/>
              <a:t> </a:t>
            </a:r>
            <a:r>
              <a:rPr lang="cs-CZ" sz="2400" dirty="0" err="1"/>
              <a:t>uk</a:t>
            </a:r>
            <a:r>
              <a:rPr lang="cs-CZ" sz="2400" dirty="0"/>
              <a:t>, VED. VÝZKUMU PROF. Radek Ptáček</a:t>
            </a:r>
            <a:br>
              <a:rPr lang="cs-CZ" sz="2400" dirty="0"/>
            </a:br>
            <a:r>
              <a:rPr lang="cs-CZ" sz="2400" dirty="0"/>
              <a:t>psychický stav mladých dospělých 18-30 let, 2014-2024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4F726DC-B083-4C84-9C7F-4E9211A2D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                                        </a:t>
            </a:r>
          </a:p>
          <a:p>
            <a:pPr marL="0" indent="0">
              <a:buNone/>
            </a:pPr>
            <a:r>
              <a:rPr lang="cs-CZ" sz="2800" dirty="0"/>
              <a:t>1 z 10 mladých má nějaký projev deprese</a:t>
            </a:r>
          </a:p>
          <a:p>
            <a:pPr marL="0" indent="0">
              <a:buNone/>
            </a:pPr>
            <a:r>
              <a:rPr lang="cs-CZ" sz="2800" dirty="0"/>
              <a:t>Přes 40% nějaké obtíže</a:t>
            </a:r>
          </a:p>
          <a:p>
            <a:pPr marL="0" indent="0">
              <a:buNone/>
            </a:pPr>
            <a:r>
              <a:rPr lang="cs-CZ" sz="2800" dirty="0"/>
              <a:t>40% </a:t>
            </a:r>
            <a:r>
              <a:rPr lang="cs-CZ" sz="2800" b="1" dirty="0"/>
              <a:t>nedodržuje zdravý životní styl </a:t>
            </a:r>
            <a:r>
              <a:rPr lang="cs-CZ" sz="2800" dirty="0"/>
              <a:t>(málo přirozeného pohybu, reálného sociálního kontaktu, protektivní výchova, příliš pobytu u obrazovek a mobilů, strach z budoucnosti…)</a:t>
            </a:r>
          </a:p>
          <a:p>
            <a:pPr marL="0" indent="0">
              <a:buNone/>
            </a:pPr>
            <a:r>
              <a:rPr lang="cs-CZ" sz="2800" dirty="0"/>
              <a:t>Drobné, ale pravidelné změny v životosprávě jsou důležité</a:t>
            </a:r>
          </a:p>
          <a:p>
            <a:pPr marL="0" indent="0">
              <a:buNone/>
            </a:pPr>
            <a:r>
              <a:rPr lang="cs-CZ" sz="2800" dirty="0"/>
              <a:t>(ubrat -, přidat +…)</a:t>
            </a:r>
          </a:p>
        </p:txBody>
      </p:sp>
    </p:spTree>
    <p:extLst>
      <p:ext uri="{BB962C8B-B14F-4D97-AF65-F5344CB8AC3E}">
        <p14:creationId xmlns:p14="http://schemas.microsoft.com/office/powerpoint/2010/main" val="1382593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B521B1-1E90-4162-9E39-0ED3418F2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Dítě v dešti…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E52FAB38-29B0-4108-A5E2-AF4E3BEA3DC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390775"/>
            <a:ext cx="4022783" cy="2811462"/>
          </a:xfrm>
        </p:spPr>
      </p:pic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6D1F204-3F72-4A6E-8618-C0052DACC70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Z NÁSLECHU ROZHOVORU </a:t>
            </a:r>
          </a:p>
          <a:p>
            <a:r>
              <a:rPr lang="cs-CZ" dirty="0"/>
              <a:t>9LETÝCH DĚTÍ:</a:t>
            </a:r>
          </a:p>
          <a:p>
            <a:r>
              <a:rPr lang="cs-CZ" sz="3200" i="1" dirty="0"/>
              <a:t>Je lepší </a:t>
            </a:r>
            <a:r>
              <a:rPr lang="cs-CZ" sz="3200" i="1" dirty="0" err="1"/>
              <a:t>bejt</a:t>
            </a:r>
            <a:r>
              <a:rPr lang="cs-CZ" sz="3200" i="1" dirty="0"/>
              <a:t> </a:t>
            </a:r>
            <a:r>
              <a:rPr lang="cs-CZ" sz="3200" i="1" dirty="0" err="1"/>
              <a:t>živej</a:t>
            </a:r>
            <a:r>
              <a:rPr lang="cs-CZ" sz="3200" i="1" dirty="0"/>
              <a:t> a mokrej jako já teď, než </a:t>
            </a:r>
            <a:r>
              <a:rPr lang="cs-CZ" sz="3200" i="1" dirty="0" err="1"/>
              <a:t>mrtvej</a:t>
            </a:r>
            <a:r>
              <a:rPr lang="cs-CZ" sz="3200" i="1" dirty="0"/>
              <a:t> a </a:t>
            </a:r>
            <a:r>
              <a:rPr lang="cs-CZ" sz="3200" i="1" dirty="0" err="1"/>
              <a:t>suchej</a:t>
            </a:r>
            <a:r>
              <a:rPr lang="cs-CZ" sz="3200" i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666270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28B809-9492-4EC5-BC48-2B2BB7CB1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mindset</a:t>
            </a:r>
            <a:endParaRPr 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3E266614-4265-4213-BA9B-DA920E4B749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694" y="2382837"/>
            <a:ext cx="3067050" cy="3829050"/>
          </a:xfrm>
        </p:spPr>
      </p:pic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882B5A8-F5CC-4F6A-95B7-BF48BFCBC8C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EKONOMIE POZORNOSTI</a:t>
            </a:r>
          </a:p>
          <a:p>
            <a:r>
              <a:rPr lang="cs-CZ" dirty="0"/>
              <a:t>Nový frekventovaný termín</a:t>
            </a:r>
          </a:p>
          <a:p>
            <a:r>
              <a:rPr lang="cs-CZ" dirty="0"/>
              <a:t>(boj o pozornost)</a:t>
            </a:r>
          </a:p>
          <a:p>
            <a:r>
              <a:rPr lang="cs-CZ" dirty="0"/>
              <a:t>SBĚR INFORMACÍ místo systémového vzdělávání, </a:t>
            </a:r>
          </a:p>
          <a:p>
            <a:r>
              <a:rPr lang="cs-CZ" dirty="0"/>
              <a:t>viz </a:t>
            </a:r>
            <a:r>
              <a:rPr lang="cs-CZ" dirty="0" err="1"/>
              <a:t>Liessmann</a:t>
            </a:r>
            <a:r>
              <a:rPr lang="cs-CZ" dirty="0"/>
              <a:t> – teorie nevzdělanosti</a:t>
            </a:r>
          </a:p>
          <a:p>
            <a:r>
              <a:rPr lang="cs-CZ" dirty="0"/>
              <a:t>Hodně informací, dojem vzdělanosti, ale snadná manipulovatelnost, rozbití vzájemných vztahů informací, logiky myšlení.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1009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336DA2-33C6-4B37-AEBD-5A30A4E4B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32120"/>
          </a:xfrm>
        </p:spPr>
        <p:txBody>
          <a:bodyPr>
            <a:normAutofit fontScale="90000"/>
          </a:bodyPr>
          <a:lstStyle/>
          <a:p>
            <a:r>
              <a:rPr lang="cs-CZ" dirty="0"/>
              <a:t>Obecný rámec K zamyšlení…EGO jako perspektiva?</a:t>
            </a:r>
            <a:br>
              <a:rPr lang="cs-CZ" dirty="0"/>
            </a:br>
            <a:r>
              <a:rPr lang="cs-CZ" sz="3600" dirty="0"/>
              <a:t>JAK CHÁPAT OSOBNÍ SVOBODU/ODPOVĚDNOST</a:t>
            </a:r>
            <a:br>
              <a:rPr lang="cs-CZ" sz="5400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2670DB1-D32D-4EE2-85C0-CEADB03CD4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endParaRPr lang="cs-CZ" dirty="0"/>
          </a:p>
          <a:p>
            <a:r>
              <a:rPr lang="cs-CZ" sz="4400" dirty="0"/>
              <a:t>A</a:t>
            </a:r>
            <a:r>
              <a:rPr lang="cs-CZ" sz="4600" dirty="0"/>
              <a:t>/ </a:t>
            </a:r>
            <a:r>
              <a:rPr lang="cs-CZ" sz="4600" b="1" dirty="0"/>
              <a:t>A. Schopenhauer </a:t>
            </a:r>
            <a:r>
              <a:rPr lang="cs-CZ" sz="4600" dirty="0"/>
              <a:t>(+1860) – ego bez vůle</a:t>
            </a:r>
          </a:p>
          <a:p>
            <a:r>
              <a:rPr lang="cs-CZ" sz="4600" dirty="0"/>
              <a:t>B/ </a:t>
            </a:r>
            <a:r>
              <a:rPr lang="cs-CZ" sz="4600" b="1" dirty="0"/>
              <a:t>F. Nietzsche </a:t>
            </a:r>
            <a:r>
              <a:rPr lang="cs-CZ" sz="4600" dirty="0"/>
              <a:t>(+1900) – překonání ega </a:t>
            </a:r>
            <a:r>
              <a:rPr lang="cs-CZ" sz="4600" dirty="0">
                <a:highlight>
                  <a:srgbClr val="C0C0C0"/>
                </a:highlight>
              </a:rPr>
              <a:t>otevřením se více perspektivám</a:t>
            </a:r>
            <a:r>
              <a:rPr lang="cs-CZ" sz="4600" dirty="0"/>
              <a:t>, které si přivtělím k dobrému soužití i umělecké interpretaci.</a:t>
            </a:r>
          </a:p>
          <a:p>
            <a:pPr marL="0" indent="0">
              <a:buNone/>
            </a:pPr>
            <a:r>
              <a:rPr lang="cs-CZ" sz="4600" dirty="0"/>
              <a:t>Máme jít po vlastních nohách, ale ve šlépějích svých otců…+ V. Bělohradský (1944)</a:t>
            </a:r>
          </a:p>
          <a:p>
            <a:pPr marL="0" indent="0">
              <a:buNone/>
            </a:pPr>
            <a:r>
              <a:rPr lang="cs-CZ" sz="4600" dirty="0"/>
              <a:t>Vše bezpodmínečné patří do blázince.</a:t>
            </a:r>
          </a:p>
          <a:p>
            <a:pPr marL="0" indent="0">
              <a:buNone/>
            </a:pPr>
            <a:r>
              <a:rPr lang="cs-CZ" sz="4600" dirty="0"/>
              <a:t>C/ </a:t>
            </a:r>
            <a:r>
              <a:rPr lang="cs-CZ" sz="4600" b="1" dirty="0" err="1"/>
              <a:t>Joe</a:t>
            </a:r>
            <a:r>
              <a:rPr lang="cs-CZ" sz="4600" b="1" dirty="0"/>
              <a:t> </a:t>
            </a:r>
            <a:r>
              <a:rPr lang="cs-CZ" sz="4600" b="1" dirty="0" err="1"/>
              <a:t>Dispenza</a:t>
            </a:r>
            <a:r>
              <a:rPr lang="cs-CZ" sz="4600" dirty="0"/>
              <a:t>: </a:t>
            </a:r>
            <a:r>
              <a:rPr lang="cs-CZ" sz="4600" i="1" dirty="0"/>
              <a:t>Zbavte se zvyku být sami sebou (jak si vytvořit novou mysl)? </a:t>
            </a:r>
            <a:r>
              <a:rPr lang="cs-CZ" sz="4600" dirty="0"/>
              <a:t>2012</a:t>
            </a:r>
          </a:p>
          <a:p>
            <a:pPr marL="0" indent="0">
              <a:buNone/>
            </a:pPr>
            <a:r>
              <a:rPr lang="cs-CZ" sz="4600" dirty="0"/>
              <a:t>Tj. mentální konstruktivismus…NLP</a:t>
            </a:r>
          </a:p>
          <a:p>
            <a:pPr marL="0" indent="0">
              <a:buNone/>
            </a:pPr>
            <a:r>
              <a:rPr lang="cs-CZ" sz="4600" dirty="0"/>
              <a:t>D/ </a:t>
            </a:r>
            <a:r>
              <a:rPr lang="cs-CZ" sz="4600" b="1" dirty="0"/>
              <a:t>Přistup autohypnózy </a:t>
            </a:r>
            <a:r>
              <a:rPr lang="cs-CZ" sz="4600" dirty="0"/>
              <a:t>(?) Mozek ví víc, než my, dáme mu vybrat, uděláme mu podmínky.</a:t>
            </a:r>
          </a:p>
          <a:p>
            <a:pPr marL="0" indent="0">
              <a:buNone/>
            </a:pPr>
            <a:r>
              <a:rPr lang="cs-CZ" sz="4600" dirty="0"/>
              <a:t>    </a:t>
            </a:r>
          </a:p>
          <a:p>
            <a:pPr marL="0" indent="0">
              <a:buNone/>
            </a:pPr>
            <a:endParaRPr lang="cs-CZ" sz="4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2261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823059-AEB5-4A9F-AA00-35E9C0B7F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FYZICKÉ a psychické úrovni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C2CCD9A-EEC8-4107-A485-74D7027DE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>
                <a:highlight>
                  <a:srgbClr val="C0C0C0"/>
                </a:highlight>
              </a:rPr>
              <a:t>PŘÍKLADY OTÁZEK PRO VLASTNÍ SMĚŘOVÁNÍ</a:t>
            </a:r>
            <a:r>
              <a:rPr lang="cs-CZ" dirty="0"/>
              <a:t>:  dvě podotázky (NLP) </a:t>
            </a:r>
          </a:p>
          <a:p>
            <a:r>
              <a:rPr lang="cs-CZ" dirty="0"/>
              <a:t>1/JAK TO KONKRÉTNĚ VYPADÁ U MNĚ 2/K ČEMU TO SLOUŽÍ?  </a:t>
            </a:r>
          </a:p>
          <a:p>
            <a:r>
              <a:rPr lang="cs-CZ" sz="2500" b="1" dirty="0"/>
              <a:t>Jsem dostatečně odolný/á</a:t>
            </a:r>
            <a:r>
              <a:rPr lang="cs-CZ" sz="2500" dirty="0"/>
              <a:t>, nebo křehčí, závislý/á na pravidelném režimu, určité stravě? Snáším dobře cestování? Důvěřuji druhým? (organizátorům, agentům)</a:t>
            </a:r>
          </a:p>
          <a:p>
            <a:r>
              <a:rPr lang="cs-CZ" sz="2500" b="1" dirty="0"/>
              <a:t>Orientuji se dobře v cizím prostředí? Jsem z toho ve stresu?</a:t>
            </a:r>
            <a:endParaRPr lang="cs-CZ" sz="2500" dirty="0"/>
          </a:p>
          <a:p>
            <a:r>
              <a:rPr lang="cs-CZ" sz="2500" dirty="0"/>
              <a:t>Psychosomatika: </a:t>
            </a:r>
            <a:r>
              <a:rPr lang="cs-CZ" sz="2500" b="1" dirty="0"/>
              <a:t>projevuje se mi stres na fyzické úrovni? Kde? </a:t>
            </a:r>
            <a:r>
              <a:rPr lang="cs-CZ" sz="2500" dirty="0"/>
              <a:t>Jsem ochoten/ochotna k cvičení, tréninku, </a:t>
            </a:r>
            <a:r>
              <a:rPr lang="cs-CZ" sz="2500" dirty="0" err="1"/>
              <a:t>psycho-technikám</a:t>
            </a:r>
            <a:r>
              <a:rPr lang="cs-CZ" sz="2500" dirty="0"/>
              <a:t>? (př. NLP, autohypnóza apod.)</a:t>
            </a:r>
          </a:p>
          <a:p>
            <a:pPr marL="0" indent="0">
              <a:buNone/>
            </a:pPr>
            <a:r>
              <a:rPr lang="cs-CZ" sz="2500" dirty="0"/>
              <a:t>  </a:t>
            </a:r>
            <a:r>
              <a:rPr lang="cs-CZ" sz="2500" b="1" dirty="0"/>
              <a:t>Snesu zátěž sólisty</a:t>
            </a:r>
            <a:r>
              <a:rPr lang="cs-CZ" sz="2500" dirty="0"/>
              <a:t>? Vím, co to znamená? – Moje míra úzkostnosti, být ve </a:t>
            </a:r>
            <a:r>
              <a:rPr lang="cs-CZ" sz="2500" dirty="0" err="1"/>
              <a:t>flow</a:t>
            </a:r>
            <a:endParaRPr lang="cs-CZ" sz="2500" dirty="0"/>
          </a:p>
          <a:p>
            <a:r>
              <a:rPr lang="cs-CZ" sz="2500" b="1" dirty="0"/>
              <a:t>Učím se rád a mám rád nové věci</a:t>
            </a:r>
            <a:r>
              <a:rPr lang="cs-CZ" sz="2500" dirty="0"/>
              <a:t>, seznamování s novými lidmi?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06266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7553BD-3D1B-4E75-BF02-86137C786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</a:t>
            </a:r>
            <a:r>
              <a:rPr lang="cs-CZ" dirty="0" err="1"/>
              <a:t>psycho-sociální</a:t>
            </a:r>
            <a:r>
              <a:rPr lang="cs-CZ" dirty="0"/>
              <a:t> úrovni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016CF60-103C-4FE7-A364-5E1ECD7AA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Jsem orientovaný na výkon/projekt</a:t>
            </a:r>
            <a:r>
              <a:rPr lang="cs-CZ" dirty="0"/>
              <a:t>, nebo jsem spíš orientovaný na vztahy?</a:t>
            </a:r>
          </a:p>
          <a:p>
            <a:pPr marL="0" indent="0">
              <a:buNone/>
            </a:pPr>
            <a:r>
              <a:rPr lang="cs-CZ" dirty="0"/>
              <a:t> Tj. </a:t>
            </a:r>
            <a:r>
              <a:rPr lang="cs-CZ" b="1" dirty="0"/>
              <a:t>Raději pracuji sám/ raději budu pracovat v souboru </a:t>
            </a:r>
            <a:r>
              <a:rPr lang="cs-CZ" dirty="0"/>
              <a:t>(kde mi stoupá/klesá energie). Změny v době </a:t>
            </a:r>
            <a:r>
              <a:rPr lang="cs-CZ" dirty="0" err="1"/>
              <a:t>Covidu</a:t>
            </a:r>
            <a:r>
              <a:rPr lang="cs-CZ" dirty="0"/>
              <a:t>.</a:t>
            </a:r>
          </a:p>
          <a:p>
            <a:r>
              <a:rPr lang="cs-CZ" b="1" dirty="0"/>
              <a:t>Rád pracuji s dětmi</a:t>
            </a:r>
            <a:r>
              <a:rPr lang="cs-CZ" dirty="0"/>
              <a:t>, učím je něco nového? NEBO</a:t>
            </a:r>
          </a:p>
          <a:p>
            <a:r>
              <a:rPr lang="cs-CZ" b="1" dirty="0"/>
              <a:t>Snesu u druhých (dětí) malou snahu, chyby?</a:t>
            </a:r>
            <a:endParaRPr lang="cs-CZ" dirty="0"/>
          </a:p>
          <a:p>
            <a:r>
              <a:rPr lang="cs-CZ" b="1" dirty="0"/>
              <a:t>Chci mít rodinu/děti</a:t>
            </a:r>
            <a:r>
              <a:rPr lang="cs-CZ" dirty="0"/>
              <a:t>. Kdy? Mám, kdo by se o ně postaral při nepravidelném režimu?</a:t>
            </a:r>
          </a:p>
          <a:p>
            <a:r>
              <a:rPr lang="cs-CZ" b="1" dirty="0"/>
              <a:t>Snesu tlak médií, veřejnosti</a:t>
            </a:r>
            <a:r>
              <a:rPr lang="cs-CZ" dirty="0"/>
              <a:t>, rád se předvádím a nevadí mi to?</a:t>
            </a:r>
          </a:p>
          <a:p>
            <a:r>
              <a:rPr lang="cs-CZ" b="1" dirty="0"/>
              <a:t>Chci pracovat sám, nebo raději pod agenturou, jako zaměstnanec</a:t>
            </a:r>
            <a:r>
              <a:rPr lang="cs-CZ" dirty="0"/>
              <a:t>? Tj. stresuje mne </a:t>
            </a:r>
            <a:r>
              <a:rPr lang="cs-CZ" dirty="0" err="1"/>
              <a:t>self</a:t>
            </a:r>
            <a:r>
              <a:rPr lang="cs-CZ" dirty="0"/>
              <a:t>-management?</a:t>
            </a:r>
          </a:p>
          <a:p>
            <a:r>
              <a:rPr lang="cs-CZ" b="1" dirty="0"/>
              <a:t>Jsem ochoten měnit způsob, nebo charakter práce</a:t>
            </a:r>
            <a:r>
              <a:rPr lang="cs-CZ" dirty="0"/>
              <a:t>? Začínat znovu?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82867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1EFB3C-96BE-4480-AA2A-89638A9C4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ekonomické úrovni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65983E-46D7-4C80-84AF-838EA3963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</a:t>
            </a:r>
            <a:r>
              <a:rPr lang="cs-CZ" dirty="0">
                <a:highlight>
                  <a:srgbClr val="C0C0C0"/>
                </a:highlight>
              </a:rPr>
              <a:t>UVĚDOMIT SI SPECIFIKA VÝDĚLKU</a:t>
            </a:r>
            <a:r>
              <a:rPr lang="cs-CZ" dirty="0"/>
              <a:t>:</a:t>
            </a:r>
          </a:p>
          <a:p>
            <a:r>
              <a:rPr lang="cs-CZ" b="1" dirty="0"/>
              <a:t>Celkový výdělek </a:t>
            </a:r>
            <a:r>
              <a:rPr lang="cs-CZ" dirty="0"/>
              <a:t>– velké rozdíly při obdobném výkonu a kvalifikaci (až 100násobně), možnost frustrace</a:t>
            </a:r>
          </a:p>
          <a:p>
            <a:r>
              <a:rPr lang="cs-CZ" b="1" dirty="0"/>
              <a:t>Pravidelnost</a:t>
            </a:r>
            <a:r>
              <a:rPr lang="cs-CZ" dirty="0"/>
              <a:t> – stálé pozice (trend úbytku), projektová práce</a:t>
            </a:r>
          </a:p>
          <a:p>
            <a:r>
              <a:rPr lang="cs-CZ" b="1" dirty="0"/>
              <a:t>Spolehlivost</a:t>
            </a:r>
            <a:r>
              <a:rPr lang="cs-CZ" dirty="0"/>
              <a:t> – dostupnost dotací, soukromých zdrojů, výše vlastních příjmů</a:t>
            </a:r>
          </a:p>
          <a:p>
            <a:r>
              <a:rPr lang="cs-CZ" b="1" dirty="0"/>
              <a:t>Náročnost podmínek </a:t>
            </a:r>
            <a:r>
              <a:rPr lang="cs-CZ" dirty="0"/>
              <a:t>– portfoliová kariéra, </a:t>
            </a:r>
            <a:r>
              <a:rPr lang="cs-CZ" dirty="0" err="1"/>
              <a:t>job</a:t>
            </a:r>
            <a:r>
              <a:rPr lang="cs-CZ" dirty="0"/>
              <a:t> </a:t>
            </a:r>
            <a:r>
              <a:rPr lang="cs-CZ" dirty="0" err="1"/>
              <a:t>hopping</a:t>
            </a:r>
            <a:r>
              <a:rPr lang="cs-CZ" dirty="0"/>
              <a:t>, pracovní doba, nepravidelnost, turné, změny prostředí, jednostranná zátěž, rutina nebo stále nové?</a:t>
            </a:r>
          </a:p>
          <a:p>
            <a:r>
              <a:rPr lang="cs-CZ" dirty="0"/>
              <a:t>(Hodinová přezaměstnanost a současně ekonomická </a:t>
            </a:r>
            <a:r>
              <a:rPr lang="cs-CZ" dirty="0" err="1"/>
              <a:t>podzaměnstanost</a:t>
            </a:r>
            <a:r>
              <a:rPr lang="cs-CZ" dirty="0"/>
              <a:t>)</a:t>
            </a:r>
          </a:p>
          <a:p>
            <a:r>
              <a:rPr lang="cs-CZ" dirty="0"/>
              <a:t>L: Zuzana Dostálová: Karneval zvířat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74203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95DA29-F154-4CB8-8738-02CD255C2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Ověřovací přístup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6F330A8-F00A-40E6-864F-1F674D194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ighlight>
                  <a:srgbClr val="C0C0C0"/>
                </a:highlight>
              </a:rPr>
              <a:t>TESTOVÁNÍ SEBEREFLEXE v </a:t>
            </a:r>
            <a:r>
              <a:rPr lang="cs-CZ" dirty="0" err="1">
                <a:highlight>
                  <a:srgbClr val="C0C0C0"/>
                </a:highlight>
              </a:rPr>
              <a:t>koučinku</a:t>
            </a:r>
            <a:r>
              <a:rPr lang="cs-CZ" dirty="0">
                <a:highlight>
                  <a:srgbClr val="C0C0C0"/>
                </a:highlight>
              </a:rPr>
              <a:t>:</a:t>
            </a:r>
            <a:r>
              <a:rPr lang="cs-CZ" dirty="0"/>
              <a:t> </a:t>
            </a:r>
          </a:p>
          <a:p>
            <a:r>
              <a:rPr lang="cs-CZ" dirty="0"/>
              <a:t>Zkusme si zvolený plán (model) na krátkém úseku, projektu.</a:t>
            </a:r>
          </a:p>
          <a:p>
            <a:r>
              <a:rPr lang="cs-CZ" dirty="0"/>
              <a:t>Otestujme své schopnosti a dovednosti i na jiných činnostech. </a:t>
            </a:r>
          </a:p>
          <a:p>
            <a:r>
              <a:rPr lang="cs-CZ" dirty="0"/>
              <a:t>ADAPTUJME se podle VÝSLEDKU.</a:t>
            </a:r>
          </a:p>
          <a:p>
            <a:r>
              <a:rPr lang="cs-CZ" b="1" dirty="0"/>
              <a:t>Tj. </a:t>
            </a:r>
            <a:r>
              <a:rPr lang="cs-CZ" b="1" dirty="0" err="1"/>
              <a:t>koučink</a:t>
            </a:r>
            <a:r>
              <a:rPr lang="cs-CZ" b="1" dirty="0"/>
              <a:t>/a </a:t>
            </a:r>
            <a:r>
              <a:rPr lang="cs-CZ" b="1" dirty="0" err="1"/>
              <a:t>sebekoučink</a:t>
            </a:r>
            <a:r>
              <a:rPr lang="cs-CZ" b="1" dirty="0"/>
              <a:t> lze chápat jako průběžný proces provázený</a:t>
            </a:r>
          </a:p>
          <a:p>
            <a:r>
              <a:rPr lang="cs-CZ" dirty="0"/>
              <a:t>s vlastním vzděláváním o kontextu, </a:t>
            </a:r>
            <a:r>
              <a:rPr lang="cs-CZ" b="1" dirty="0"/>
              <a:t>pozornosti k signálům a konotacím</a:t>
            </a:r>
            <a:r>
              <a:rPr lang="cs-CZ" dirty="0"/>
              <a:t>…</a:t>
            </a:r>
          </a:p>
          <a:p>
            <a:r>
              <a:rPr lang="cs-CZ" dirty="0"/>
              <a:t>Např. konotacím: sebeprezentace (já jako zboží? Rizika/Příležitosti, autenticita, humanistický individualismus – Kant/Masaryk/</a:t>
            </a:r>
            <a:r>
              <a:rPr lang="cs-CZ" dirty="0" err="1"/>
              <a:t>McTaggart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644168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C4301D-0301-447D-9758-A4AE15048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OTÁZKy</a:t>
            </a:r>
            <a:r>
              <a:rPr lang="cs-CZ" dirty="0"/>
              <a:t> subjektu</a:t>
            </a:r>
            <a:r>
              <a:rPr lang="cs-CZ" sz="3200" dirty="0"/>
              <a:t> – </a:t>
            </a:r>
            <a:br>
              <a:rPr lang="cs-CZ" sz="3200" dirty="0"/>
            </a:br>
            <a:r>
              <a:rPr lang="cs-CZ" sz="3200" dirty="0"/>
              <a:t>které </a:t>
            </a:r>
            <a:r>
              <a:rPr lang="cs-CZ" sz="3200" dirty="0" err="1"/>
              <a:t>ma</a:t>
            </a:r>
            <a:r>
              <a:rPr lang="cs-CZ" sz="3200" dirty="0"/>
              <a:t> smysl si položit při startu kariéry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C1E7833-E1E7-43B8-B921-ADA27E450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ighlight>
                  <a:srgbClr val="C0C0C0"/>
                </a:highlight>
              </a:rPr>
              <a:t>JE PRO MNE REÁLNÉ:</a:t>
            </a:r>
          </a:p>
          <a:p>
            <a:r>
              <a:rPr lang="cs-CZ" dirty="0"/>
              <a:t>1/ DĚLAT CO POVAŽUJI ZA TVŮRČÍ, KVALITNÍ, ZAJÍMAVÉ ALESPOŇ S NĚJAKÝM HONORÁŘEM? NEBO PŘIJMU /PREFERUJI RUTINU?</a:t>
            </a:r>
          </a:p>
          <a:p>
            <a:r>
              <a:rPr lang="cs-CZ" dirty="0"/>
              <a:t>2/ MOHU TO DOPLNIT NĚJAKÝM SPOLEHLUVĚJŠÍM PŘÍJMEM ALESPOŇ </a:t>
            </a:r>
          </a:p>
          <a:p>
            <a:r>
              <a:rPr lang="cs-CZ" dirty="0"/>
              <a:t>Z PŘÍBUZNÉHO OBORU (UČENÍ, VÝZKUM, MÉDIA, UŽITKOVÁ HUDBA)?</a:t>
            </a:r>
          </a:p>
          <a:p>
            <a:r>
              <a:rPr lang="cs-CZ" dirty="0"/>
              <a:t>3/ JE TO SLUČITELNÉ S NORMÁLNÍM ŽIVOTEM, TJ. NEBUDE MNE JOB HOPPING A PORTFOLIOVÁ KARIÉRA, NEPRAVIDELNÁ ŽIVOTOSPRÁVA A ZMĚNY PROSTŘEDNÍ VYČERPÁVAT? JAKÉ JE ZÁLOŽNÍ ŘEŠENÍ?</a:t>
            </a:r>
          </a:p>
        </p:txBody>
      </p:sp>
    </p:spTree>
    <p:extLst>
      <p:ext uri="{BB962C8B-B14F-4D97-AF65-F5344CB8AC3E}">
        <p14:creationId xmlns:p14="http://schemas.microsoft.com/office/powerpoint/2010/main" val="2322987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670EF7-3C39-4D8C-A7EF-BE982939F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PRACOVNÍ TRH - TREND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5BA5A752-3363-4E62-92F2-6DF3188CA8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143" y="2286000"/>
            <a:ext cx="5689851" cy="4022725"/>
          </a:xfrm>
        </p:spPr>
      </p:pic>
    </p:spTree>
    <p:extLst>
      <p:ext uri="{BB962C8B-B14F-4D97-AF65-F5344CB8AC3E}">
        <p14:creationId xmlns:p14="http://schemas.microsoft.com/office/powerpoint/2010/main" val="29830313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103315-F2B9-4E99-8648-B07473E5B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OBNÁŠÍ TZV. WELL-BEING/POHODA</a:t>
            </a:r>
            <a:br>
              <a:rPr lang="cs-CZ" dirty="0"/>
            </a:br>
            <a:r>
              <a:rPr lang="cs-CZ" sz="4000" dirty="0"/>
              <a:t>MINDSET, ŽIVOTOSPRÁVA, VZTAHY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56743FB-E97F-4493-B62C-1C888B34C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2400" b="1" dirty="0"/>
              <a:t>Termín, se kterým se pracuje v pozitivní psychologii, </a:t>
            </a:r>
            <a:r>
              <a:rPr lang="cs-CZ" sz="2400" b="1" dirty="0" err="1"/>
              <a:t>koučinku</a:t>
            </a:r>
            <a:r>
              <a:rPr lang="cs-CZ" sz="2400" b="1" dirty="0"/>
              <a:t> i v politických kruzích</a:t>
            </a:r>
            <a:r>
              <a:rPr lang="cs-CZ" sz="2400" dirty="0"/>
              <a:t>. Napětí jednotlivec a jeho svoboda – společnost a politika </a:t>
            </a:r>
            <a:r>
              <a:rPr lang="cs-CZ" sz="2400" dirty="0" err="1"/>
              <a:t>socioinženýringu</a:t>
            </a:r>
            <a:r>
              <a:rPr lang="cs-CZ" sz="2400" dirty="0"/>
              <a:t>.</a:t>
            </a:r>
          </a:p>
          <a:p>
            <a:r>
              <a:rPr lang="cs-CZ" sz="2400" dirty="0"/>
              <a:t>Široké pojetí souvisí s udržitelností společnosti (pozor na stoupající míru moralizování a normování jazyka, chování, kontroly na soc. sítích…)</a:t>
            </a:r>
          </a:p>
          <a:p>
            <a:r>
              <a:rPr lang="cs-CZ" sz="2400" dirty="0"/>
              <a:t>- </a:t>
            </a:r>
            <a:r>
              <a:rPr lang="cs-CZ" sz="2400" b="1" dirty="0"/>
              <a:t>na fyzické a psychické úrovni dlouhodobý pocit zdraví a pohody</a:t>
            </a:r>
            <a:r>
              <a:rPr lang="cs-CZ" sz="2400" dirty="0"/>
              <a:t>. Dostupnost informací a pomoci různých kompenzačních a rehabilitačních technik</a:t>
            </a:r>
          </a:p>
          <a:p>
            <a:r>
              <a:rPr lang="cs-CZ" sz="2400" dirty="0"/>
              <a:t>- na psychosociální úrovni: </a:t>
            </a:r>
            <a:r>
              <a:rPr lang="cs-CZ" sz="2400" b="1" dirty="0"/>
              <a:t>slučitelnost povolání s osobním životem</a:t>
            </a:r>
            <a:r>
              <a:rPr lang="cs-CZ" sz="2400" dirty="0"/>
              <a:t>, na osobní úrovni, u zaměstnavatele, na úrovni politické (úroveň platů, služeb, dostupnost pomoci), citlivost pro druhé, přejícností vyvážit tlak konkurence.</a:t>
            </a:r>
          </a:p>
          <a:p>
            <a:r>
              <a:rPr lang="cs-CZ" sz="2400" dirty="0"/>
              <a:t>- na úrovni právně-ekonomické: </a:t>
            </a:r>
            <a:r>
              <a:rPr lang="cs-CZ" sz="2400" b="1" dirty="0"/>
              <a:t>pracovní podmínky, úroveň služeb, bydlení </a:t>
            </a:r>
            <a:r>
              <a:rPr lang="cs-CZ" sz="2400" dirty="0"/>
              <a:t>apod.</a:t>
            </a:r>
          </a:p>
          <a:p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29787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AB0513-E8DC-438D-B03D-2FF5B3F05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Pomoc na/při vysokých školách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3F5958-A2C0-49B7-9C2E-0817D78C8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ighlight>
                  <a:srgbClr val="C0C0C0"/>
                </a:highlight>
              </a:rPr>
              <a:t>FLEXIBILITA VÝUKOVÉHO REŽIMU </a:t>
            </a:r>
            <a:r>
              <a:rPr lang="cs-CZ" dirty="0"/>
              <a:t>(pro studenty s dětmi, podpora matek, kurzy </a:t>
            </a:r>
            <a:r>
              <a:rPr lang="cs-CZ" dirty="0" err="1"/>
              <a:t>self</a:t>
            </a:r>
            <a:r>
              <a:rPr lang="cs-CZ" dirty="0"/>
              <a:t>-managementu, moderované diskuse k tématu vyhoření, mezigeneračnímu porozumění apod.)</a:t>
            </a:r>
          </a:p>
          <a:p>
            <a:r>
              <a:rPr lang="cs-CZ" dirty="0">
                <a:highlight>
                  <a:srgbClr val="C0C0C0"/>
                </a:highlight>
              </a:rPr>
              <a:t>CVIČENÍ PRO STUDENTY A ZAMĚSTNANCE</a:t>
            </a:r>
            <a:r>
              <a:rPr lang="cs-CZ" dirty="0"/>
              <a:t>: K prevenci fyzických problémů z jednostranného zatížení, jazykové kurzy, poradenství v obtížných životních situacích.</a:t>
            </a:r>
          </a:p>
          <a:p>
            <a:r>
              <a:rPr lang="cs-CZ" dirty="0"/>
              <a:t>Na AMU i JAMU funkce ombudsmana a psychologa</a:t>
            </a:r>
          </a:p>
          <a:p>
            <a:r>
              <a:rPr lang="cs-CZ" dirty="0"/>
              <a:t>V r. 2023 vzdělávání:</a:t>
            </a:r>
          </a:p>
          <a:p>
            <a:r>
              <a:rPr lang="cs-CZ" dirty="0"/>
              <a:t>Aktivity: k osobnímu rozvoji, vztahům na pracovišti, mocenské nerovnováze, relaxaci, autenticitě, stresu.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85124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47B829-0401-4BE4-BBE9-D815CD156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Ochutnávky a inspirace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A61D69B-4C88-4E9F-99F4-E76B8FFD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Zde techniky rehabilitační a kompenzační:</a:t>
            </a:r>
          </a:p>
          <a:p>
            <a:r>
              <a:rPr lang="cs-CZ" sz="2400" dirty="0"/>
              <a:t>Př.: </a:t>
            </a:r>
            <a:r>
              <a:rPr lang="cs-CZ" sz="2400" dirty="0" err="1"/>
              <a:t>Dornova</a:t>
            </a:r>
            <a:r>
              <a:rPr lang="cs-CZ" sz="2400" dirty="0"/>
              <a:t> metoda </a:t>
            </a:r>
          </a:p>
          <a:p>
            <a:r>
              <a:rPr lang="cs-CZ" sz="2400" dirty="0"/>
              <a:t>      Alexandrova metoda</a:t>
            </a:r>
          </a:p>
          <a:p>
            <a:r>
              <a:rPr lang="cs-CZ" sz="2400" dirty="0"/>
              <a:t>      </a:t>
            </a:r>
            <a:r>
              <a:rPr lang="cs-CZ" sz="2400" dirty="0" err="1"/>
              <a:t>Jakobsonova</a:t>
            </a:r>
            <a:r>
              <a:rPr lang="cs-CZ" sz="2400" dirty="0"/>
              <a:t> progresivní metoda</a:t>
            </a:r>
          </a:p>
          <a:p>
            <a:r>
              <a:rPr lang="cs-CZ" sz="2400" dirty="0"/>
              <a:t>      Dechová </a:t>
            </a:r>
            <a:r>
              <a:rPr lang="cs-CZ" sz="2400" dirty="0" err="1"/>
              <a:t>gymastika</a:t>
            </a:r>
            <a:r>
              <a:rPr lang="cs-CZ" sz="2400" dirty="0"/>
              <a:t> </a:t>
            </a:r>
            <a:r>
              <a:rPr lang="cs-CZ" sz="2400" dirty="0" err="1"/>
              <a:t>Strelnikova</a:t>
            </a:r>
            <a:endParaRPr lang="cs-CZ" sz="2400" dirty="0"/>
          </a:p>
          <a:p>
            <a:r>
              <a:rPr lang="cs-CZ" sz="2400" dirty="0"/>
              <a:t>PSYCHIKA:  </a:t>
            </a:r>
          </a:p>
          <a:p>
            <a:r>
              <a:rPr lang="cs-CZ" sz="2400" dirty="0"/>
              <a:t>            Techniky autohypnózy, NLP (přerámování, kotvení atd.)</a:t>
            </a:r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625622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167C3B-BB2A-455F-B1A3-7E28E99FA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ighlight>
                  <a:srgbClr val="C0C0C0"/>
                </a:highlight>
              </a:rPr>
              <a:t>DORNOVA METODA </a:t>
            </a:r>
            <a:r>
              <a:rPr lang="cs-CZ" dirty="0"/>
              <a:t>– </a:t>
            </a:r>
            <a:r>
              <a:rPr lang="cs-CZ" sz="2800" dirty="0"/>
              <a:t>jemná interaktivní manuální terapie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4E62ACB-C25A-4F3C-B720-D3F51770F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ighlight>
                  <a:srgbClr val="C0C0C0"/>
                </a:highlight>
              </a:rPr>
              <a:t>PŮVOD</a:t>
            </a:r>
            <a:r>
              <a:rPr lang="cs-CZ" dirty="0"/>
              <a:t> - Metoda lidového původu v Německu, systemizovaná Dieterem </a:t>
            </a:r>
            <a:r>
              <a:rPr lang="cs-CZ" dirty="0" err="1"/>
              <a:t>Dornem</a:t>
            </a:r>
            <a:r>
              <a:rPr lang="cs-CZ" dirty="0"/>
              <a:t> a dále rozvíjena fyzioterapeuty a lékaři.  Pozorování praxe, pohybové návyky. </a:t>
            </a:r>
          </a:p>
          <a:p>
            <a:r>
              <a:rPr lang="cs-CZ" dirty="0">
                <a:highlight>
                  <a:srgbClr val="C0C0C0"/>
                </a:highlight>
              </a:rPr>
              <a:t>PRINCIPY</a:t>
            </a:r>
            <a:r>
              <a:rPr lang="cs-CZ" dirty="0"/>
              <a:t>– jemná manuální terapie, vychází z </a:t>
            </a:r>
            <a:r>
              <a:rPr lang="cs-CZ" b="1" dirty="0"/>
              <a:t>VÝZNAMU a fyzikální znalosti statiky a dynamiky kostry</a:t>
            </a:r>
            <a:r>
              <a:rPr lang="cs-CZ" dirty="0"/>
              <a:t> a způsobu, jakým kostra vyrovnává kompenzačně vychýlení, souvislost – svaly, nervy, endokrinologie. </a:t>
            </a:r>
          </a:p>
          <a:p>
            <a:r>
              <a:rPr lang="cs-CZ" b="1" dirty="0"/>
              <a:t>Jemná</a:t>
            </a:r>
            <a:r>
              <a:rPr lang="cs-CZ" dirty="0"/>
              <a:t> –nedochází k prudkým pohybům, ve spolupráci s klientem. </a:t>
            </a:r>
            <a:r>
              <a:rPr lang="cs-CZ" b="1" dirty="0"/>
              <a:t>Obchází se „svalová ochrana.“  </a:t>
            </a:r>
            <a:r>
              <a:rPr lang="cs-CZ" dirty="0"/>
              <a:t>Uvolnění kývavým pohybem a dechem, </a:t>
            </a:r>
            <a:r>
              <a:rPr lang="cs-CZ" dirty="0" err="1"/>
              <a:t>Breussovou</a:t>
            </a:r>
            <a:r>
              <a:rPr lang="cs-CZ" dirty="0"/>
              <a:t> masáží. Schopnost nalézt hlavní zdroj vychylování, které je spojeno s opotřebením kosterních spojů, zánětů, kompenzačních svalových kontrakcí, neurologických problémů, nerovnoměrností prokrvení orgánů atd.</a:t>
            </a:r>
          </a:p>
        </p:txBody>
      </p:sp>
    </p:spTree>
    <p:extLst>
      <p:ext uri="{BB962C8B-B14F-4D97-AF65-F5344CB8AC3E}">
        <p14:creationId xmlns:p14="http://schemas.microsoft.com/office/powerpoint/2010/main" val="15938979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BDCFCB-3AC3-46EC-9667-53166D546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32B885B-7E69-485B-A419-D3DB47402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OBRATLE – předozadní vystoupení/zanoření, </a:t>
            </a:r>
            <a:r>
              <a:rPr lang="cs-CZ" dirty="0" err="1"/>
              <a:t>levopravé</a:t>
            </a:r>
            <a:r>
              <a:rPr lang="cs-CZ" dirty="0"/>
              <a:t> vychýlení</a:t>
            </a:r>
          </a:p>
          <a:p>
            <a:r>
              <a:rPr lang="cs-CZ" dirty="0"/>
              <a:t>KLOUBY – vytažení, vychýlení ke straně (kyčle, ramena..)</a:t>
            </a:r>
          </a:p>
          <a:p>
            <a:r>
              <a:rPr lang="cs-CZ" dirty="0"/>
              <a:t>PÁNEV –  zásadní význam postavení pánve jako středu těla. U většiny hudebníků   předsazena.</a:t>
            </a:r>
          </a:p>
          <a:p>
            <a:pPr marL="0" indent="0">
              <a:buNone/>
            </a:pPr>
            <a:r>
              <a:rPr lang="cs-CZ" dirty="0"/>
              <a:t> ZPŮSOB – vracení do přirozené polohy vede k regeneraci tkání a ústupu bolesti.</a:t>
            </a:r>
          </a:p>
          <a:p>
            <a:pPr marL="0" indent="0">
              <a:buNone/>
            </a:pPr>
            <a:r>
              <a:rPr lang="cs-CZ" dirty="0"/>
              <a:t> SPECIFIKUM – obcházení svalové ochrany (zatažení svalů) uvolňovacími </a:t>
            </a:r>
            <a:r>
              <a:rPr lang="cs-CZ" dirty="0" err="1"/>
              <a:t>cviki</a:t>
            </a:r>
            <a:r>
              <a:rPr lang="cs-CZ" dirty="0"/>
              <a:t> – tj. houpáním protilehlou končetinou, dechem.</a:t>
            </a:r>
          </a:p>
          <a:p>
            <a:pPr marL="0" indent="0">
              <a:buNone/>
            </a:pPr>
            <a:r>
              <a:rPr lang="cs-CZ" dirty="0"/>
              <a:t>KONTROLA – vždy se kontrolují související obratle, klouby, na paměti mít vzdálené efekty </a:t>
            </a:r>
            <a:r>
              <a:rPr lang="cs-CZ" dirty="0" err="1"/>
              <a:t>disbalance</a:t>
            </a:r>
            <a:r>
              <a:rPr lang="cs-CZ" dirty="0"/>
              <a:t> (to je velmi zajímavé).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2379116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986C01-8C18-4B1E-BEF7-BB6CF0798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Ukázky výsledků nápravy vychýlení páteře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ED4C6765-6D9A-4918-811B-52BAF2AD63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594" y="2946400"/>
            <a:ext cx="3951446" cy="3161157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9C26E67-7EC0-49A0-A79A-2F29261A7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962" y="3019468"/>
            <a:ext cx="3374960" cy="308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2348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A880A3-8E2D-48B6-ACB0-EB15D9D46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PODSTATNÉ?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5792A66-3BBD-4CA6-886B-AD6C476C2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1/ </a:t>
            </a:r>
            <a:r>
              <a:rPr lang="cs-CZ" b="1" dirty="0"/>
              <a:t>Věnuje se problémům kostry celého těla </a:t>
            </a:r>
            <a:r>
              <a:rPr lang="cs-CZ" dirty="0"/>
              <a:t>a ke všem částem existují domácí udržovací jednoduchá cvičení, ke kterým nic nepotřebujeme (jen ručník – viz Průvodce galaxií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r>
              <a:rPr lang="cs-CZ" dirty="0"/>
              <a:t> </a:t>
            </a:r>
          </a:p>
          <a:p>
            <a:r>
              <a:rPr lang="cs-CZ" dirty="0"/>
              <a:t>2/ </a:t>
            </a:r>
            <a:r>
              <a:rPr lang="cs-CZ" b="1" dirty="0"/>
              <a:t>Ustálený postup </a:t>
            </a:r>
            <a:r>
              <a:rPr lang="cs-CZ" dirty="0"/>
              <a:t>(od postavení pánve – délka nohou, k páteři), po uvolnění, </a:t>
            </a:r>
            <a:r>
              <a:rPr lang="cs-CZ" dirty="0" err="1"/>
              <a:t>myofasciální</a:t>
            </a:r>
            <a:r>
              <a:rPr lang="cs-CZ" dirty="0"/>
              <a:t> masáž, kývání... </a:t>
            </a:r>
          </a:p>
          <a:p>
            <a:r>
              <a:rPr lang="cs-CZ" dirty="0"/>
              <a:t>3/</a:t>
            </a:r>
            <a:r>
              <a:rPr lang="cs-CZ" b="1" dirty="0"/>
              <a:t>Zkušenosti o velké regenerační schopnosti tkání </a:t>
            </a:r>
            <a:r>
              <a:rPr lang="cs-CZ" dirty="0"/>
              <a:t>v okolí kosterních spojů (kloubů a obratlů), pokud přestane být drážděna. </a:t>
            </a:r>
          </a:p>
          <a:p>
            <a:r>
              <a:rPr lang="cs-CZ" dirty="0"/>
              <a:t>4/</a:t>
            </a:r>
            <a:r>
              <a:rPr lang="cs-CZ" b="1" dirty="0"/>
              <a:t>Již dohledatelná přesvědčivá kazuistika</a:t>
            </a:r>
            <a:r>
              <a:rPr lang="cs-CZ" dirty="0"/>
              <a:t>, která má v tomto případě velký význam. </a:t>
            </a:r>
          </a:p>
          <a:p>
            <a:r>
              <a:rPr lang="cs-CZ" dirty="0"/>
              <a:t>5/ </a:t>
            </a:r>
            <a:r>
              <a:rPr lang="cs-CZ" b="1" dirty="0"/>
              <a:t>Seznam doporučených terapeutů a literatura</a:t>
            </a:r>
            <a:r>
              <a:rPr lang="cs-CZ" dirty="0"/>
              <a:t>, kurzy. https://www.dornova-metoda.com/dornova-metoda-masaz-bolesti-zadterapeute.htm </a:t>
            </a:r>
          </a:p>
          <a:p>
            <a:r>
              <a:rPr lang="cs-CZ" dirty="0"/>
              <a:t>6/ </a:t>
            </a:r>
            <a:r>
              <a:rPr lang="cs-CZ" b="1" dirty="0"/>
              <a:t>Znalost kontraindikací a doporučení </a:t>
            </a:r>
            <a:r>
              <a:rPr lang="cs-CZ" dirty="0"/>
              <a:t>(běžná praxe, posilování)</a:t>
            </a:r>
          </a:p>
        </p:txBody>
      </p:sp>
    </p:spTree>
    <p:extLst>
      <p:ext uri="{BB962C8B-B14F-4D97-AF65-F5344CB8AC3E}">
        <p14:creationId xmlns:p14="http://schemas.microsoft.com/office/powerpoint/2010/main" val="26271055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42C77C-7109-4C5D-9CEC-1F2ABE9E4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PŘ. HOUSLISTA – </a:t>
            </a:r>
            <a:r>
              <a:rPr lang="cs-CZ" sz="3600" dirty="0"/>
              <a:t>převzatá kazuistika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57F04AB-90FC-4AC3-AD7A-C34D0A6DF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Dolní úhel levé lopatky výše, pravá lopatka odstává </a:t>
            </a:r>
          </a:p>
          <a:p>
            <a:r>
              <a:rPr lang="cs-CZ" b="1" dirty="0"/>
              <a:t>Levé rameno o 2 cm výše </a:t>
            </a:r>
            <a:r>
              <a:rPr lang="cs-CZ" dirty="0"/>
              <a:t>- Lehké skoliotické držení s </a:t>
            </a:r>
            <a:r>
              <a:rPr lang="cs-CZ" b="1" dirty="0"/>
              <a:t>nakloněním trupu doleva </a:t>
            </a:r>
            <a:r>
              <a:rPr lang="cs-CZ" dirty="0"/>
              <a:t>- </a:t>
            </a:r>
            <a:r>
              <a:rPr lang="cs-CZ" b="1" dirty="0"/>
              <a:t>Hlava ukloněná doprava </a:t>
            </a:r>
          </a:p>
          <a:p>
            <a:r>
              <a:rPr lang="cs-CZ" dirty="0"/>
              <a:t>Zepředu - </a:t>
            </a:r>
            <a:r>
              <a:rPr lang="cs-CZ" b="1" dirty="0"/>
              <a:t>Levé rameno je výše</a:t>
            </a:r>
            <a:r>
              <a:rPr lang="cs-CZ" dirty="0"/>
              <a:t>, pravý klíček je více prominentní- Obličej trochu </a:t>
            </a:r>
            <a:r>
              <a:rPr lang="cs-CZ" dirty="0" err="1"/>
              <a:t>oploštělý</a:t>
            </a:r>
            <a:r>
              <a:rPr lang="cs-CZ" dirty="0"/>
              <a:t> na levé straně spodní čelisti. • </a:t>
            </a:r>
          </a:p>
          <a:p>
            <a:r>
              <a:rPr lang="cs-CZ" dirty="0"/>
              <a:t>Z boku - </a:t>
            </a:r>
            <a:r>
              <a:rPr lang="cs-CZ" b="1" dirty="0" err="1"/>
              <a:t>Anteverze</a:t>
            </a:r>
            <a:r>
              <a:rPr lang="cs-CZ" b="1" dirty="0"/>
              <a:t> pánve s velkou </a:t>
            </a:r>
            <a:r>
              <a:rPr lang="cs-CZ" b="1" dirty="0" err="1"/>
              <a:t>hyperlordózou</a:t>
            </a:r>
            <a:r>
              <a:rPr lang="cs-CZ" b="1" dirty="0"/>
              <a:t> bederní páteře </a:t>
            </a:r>
            <a:r>
              <a:rPr lang="cs-CZ" dirty="0"/>
              <a:t>- </a:t>
            </a:r>
            <a:r>
              <a:rPr lang="cs-CZ" b="1" dirty="0"/>
              <a:t>Protrakce obou ramen</a:t>
            </a:r>
            <a:r>
              <a:rPr lang="cs-CZ" dirty="0"/>
              <a:t> (tj. dopředu a trochu dopředu) větší na pravé straně - </a:t>
            </a:r>
            <a:r>
              <a:rPr lang="cs-CZ" b="1" dirty="0"/>
              <a:t>Předsun hlavy </a:t>
            </a:r>
          </a:p>
          <a:p>
            <a:r>
              <a:rPr lang="cs-CZ" dirty="0"/>
              <a:t>• (</a:t>
            </a:r>
            <a:r>
              <a:rPr lang="cs-CZ" dirty="0" err="1"/>
              <a:t>Macigová</a:t>
            </a:r>
            <a:r>
              <a:rPr lang="cs-CZ" dirty="0"/>
              <a:t> Lucie Vliv hry na housle na vznik svalových </a:t>
            </a:r>
            <a:r>
              <a:rPr lang="cs-CZ" dirty="0" err="1"/>
              <a:t>dysbalancí</a:t>
            </a:r>
            <a:r>
              <a:rPr lang="cs-CZ" dirty="0"/>
              <a:t> a jejich rehabilitace, ČVUT, 2017) – navržená terapie je jen svalová!)</a:t>
            </a:r>
          </a:p>
        </p:txBody>
      </p:sp>
    </p:spTree>
    <p:extLst>
      <p:ext uri="{BB962C8B-B14F-4D97-AF65-F5344CB8AC3E}">
        <p14:creationId xmlns:p14="http://schemas.microsoft.com/office/powerpoint/2010/main" val="1766408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22F0F0-46CA-4583-9D52-74E84F775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Př. violoncello, varhany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4D1BE53-5631-432F-B4E5-58571C1E0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VIOLONCELLISTA – typické: vychýlená pozice kyčelních kloubů, podsazení pánve, vychýlení TH1</a:t>
            </a:r>
          </a:p>
          <a:p>
            <a:r>
              <a:rPr lang="cs-CZ" dirty="0"/>
              <a:t>L. B. </a:t>
            </a:r>
            <a:r>
              <a:rPr lang="cs-CZ" dirty="0" err="1"/>
              <a:t>Kasanová</a:t>
            </a:r>
            <a:r>
              <a:rPr lang="cs-CZ" dirty="0"/>
              <a:t>: Analýza svalové činnosti při hře na violoncello, FTS UK, Praha 2018</a:t>
            </a:r>
          </a:p>
          <a:p>
            <a:r>
              <a:rPr lang="cs-CZ" dirty="0"/>
              <a:t>VARHANY – balancování na kostrčí – podsazení pánve. Bolesti předloktí, kulatá záda, postavení hlavy.</a:t>
            </a:r>
          </a:p>
        </p:txBody>
      </p:sp>
    </p:spTree>
    <p:extLst>
      <p:ext uri="{BB962C8B-B14F-4D97-AF65-F5344CB8AC3E}">
        <p14:creationId xmlns:p14="http://schemas.microsoft.com/office/powerpoint/2010/main" val="40376018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E7F045-BD80-4839-8F79-59EBA0869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6D7D698-427B-4C2A-9DB8-DADED82AD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Málo pozornosti se věnuje kosterní soustavně a inervace, spíše se srovnávají svalové kompenzace.</a:t>
            </a:r>
          </a:p>
          <a:p>
            <a:r>
              <a:rPr lang="cs-CZ" dirty="0">
                <a:hlinkClick r:id="rId2"/>
              </a:rPr>
              <a:t>www.dornovametoda.com</a:t>
            </a:r>
            <a:r>
              <a:rPr lang="cs-CZ" dirty="0"/>
              <a:t> (Zuzana Prouzová, Jozef </a:t>
            </a:r>
            <a:r>
              <a:rPr lang="cs-CZ" dirty="0" err="1"/>
              <a:t>Púry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6546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CD8096-17B6-496B-B82B-7DF97DCC5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EUROSTAT – počty hudebníků</a:t>
            </a:r>
          </a:p>
        </p:txBody>
      </p:sp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126C1FF9-0204-4C89-9F6F-44D7D9FFD2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0836891"/>
              </p:ext>
            </p:extLst>
          </p:nvPr>
        </p:nvGraphicFramePr>
        <p:xfrm>
          <a:off x="2237013" y="1918607"/>
          <a:ext cx="8659588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897">
                  <a:extLst>
                    <a:ext uri="{9D8B030D-6E8A-4147-A177-3AD203B41FA5}">
                      <a16:colId xmlns:a16="http://schemas.microsoft.com/office/drawing/2014/main" val="4000979856"/>
                    </a:ext>
                  </a:extLst>
                </a:gridCol>
                <a:gridCol w="2164897">
                  <a:extLst>
                    <a:ext uri="{9D8B030D-6E8A-4147-A177-3AD203B41FA5}">
                      <a16:colId xmlns:a16="http://schemas.microsoft.com/office/drawing/2014/main" val="1749315507"/>
                    </a:ext>
                  </a:extLst>
                </a:gridCol>
                <a:gridCol w="2164897">
                  <a:extLst>
                    <a:ext uri="{9D8B030D-6E8A-4147-A177-3AD203B41FA5}">
                      <a16:colId xmlns:a16="http://schemas.microsoft.com/office/drawing/2014/main" val="3009918747"/>
                    </a:ext>
                  </a:extLst>
                </a:gridCol>
                <a:gridCol w="2164897">
                  <a:extLst>
                    <a:ext uri="{9D8B030D-6E8A-4147-A177-3AD203B41FA5}">
                      <a16:colId xmlns:a16="http://schemas.microsoft.com/office/drawing/2014/main" val="1572714791"/>
                    </a:ext>
                  </a:extLst>
                </a:gridCol>
              </a:tblGrid>
              <a:tr h="354466">
                <a:tc>
                  <a:txBody>
                    <a:bodyPr/>
                    <a:lstStyle/>
                    <a:p>
                      <a:r>
                        <a:rPr lang="cs-CZ" dirty="0"/>
                        <a:t>Země</a:t>
                      </a:r>
                    </a:p>
                  </a:txBody>
                  <a:tcPr marL="83490" marR="83490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2019</a:t>
                      </a:r>
                    </a:p>
                  </a:txBody>
                  <a:tcPr marL="83490" marR="83490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2020</a:t>
                      </a:r>
                    </a:p>
                  </a:txBody>
                  <a:tcPr marL="83490" marR="83490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2021</a:t>
                      </a:r>
                    </a:p>
                  </a:txBody>
                  <a:tcPr marL="83490" marR="83490"/>
                </a:tc>
                <a:extLst>
                  <a:ext uri="{0D108BD9-81ED-4DB2-BD59-A6C34878D82A}">
                    <a16:rowId xmlns:a16="http://schemas.microsoft.com/office/drawing/2014/main" val="1429935576"/>
                  </a:ext>
                </a:extLst>
              </a:tr>
              <a:tr h="354466">
                <a:tc>
                  <a:txBody>
                    <a:bodyPr/>
                    <a:lstStyle/>
                    <a:p>
                      <a:r>
                        <a:rPr lang="cs-CZ" dirty="0"/>
                        <a:t>EU</a:t>
                      </a:r>
                    </a:p>
                  </a:txBody>
                  <a:tcPr marL="83490" marR="83490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236 500</a:t>
                      </a:r>
                    </a:p>
                  </a:txBody>
                  <a:tcPr marL="83490" marR="83490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206 900</a:t>
                      </a:r>
                    </a:p>
                  </a:txBody>
                  <a:tcPr marL="83490" marR="83490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222 000</a:t>
                      </a:r>
                    </a:p>
                  </a:txBody>
                  <a:tcPr marL="83490" marR="83490"/>
                </a:tc>
                <a:extLst>
                  <a:ext uri="{0D108BD9-81ED-4DB2-BD59-A6C34878D82A}">
                    <a16:rowId xmlns:a16="http://schemas.microsoft.com/office/drawing/2014/main" val="2931383874"/>
                  </a:ext>
                </a:extLst>
              </a:tr>
              <a:tr h="354466">
                <a:tc>
                  <a:txBody>
                    <a:bodyPr/>
                    <a:lstStyle/>
                    <a:p>
                      <a:r>
                        <a:rPr lang="cs-CZ" dirty="0"/>
                        <a:t>ČR</a:t>
                      </a:r>
                    </a:p>
                  </a:txBody>
                  <a:tcPr marL="83490" marR="83490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5 700</a:t>
                      </a:r>
                    </a:p>
                  </a:txBody>
                  <a:tcPr marL="83490" marR="83490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5 700</a:t>
                      </a:r>
                    </a:p>
                  </a:txBody>
                  <a:tcPr marL="83490" marR="83490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7 500</a:t>
                      </a:r>
                    </a:p>
                  </a:txBody>
                  <a:tcPr marL="83490" marR="83490"/>
                </a:tc>
                <a:extLst>
                  <a:ext uri="{0D108BD9-81ED-4DB2-BD59-A6C34878D82A}">
                    <a16:rowId xmlns:a16="http://schemas.microsoft.com/office/drawing/2014/main" val="1363102136"/>
                  </a:ext>
                </a:extLst>
              </a:tr>
              <a:tr h="354466">
                <a:tc>
                  <a:txBody>
                    <a:bodyPr/>
                    <a:lstStyle/>
                    <a:p>
                      <a:r>
                        <a:rPr lang="cs-CZ" dirty="0"/>
                        <a:t>Finsko</a:t>
                      </a:r>
                    </a:p>
                  </a:txBody>
                  <a:tcPr marL="83490" marR="83490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5 800</a:t>
                      </a:r>
                    </a:p>
                  </a:txBody>
                  <a:tcPr marL="83490" marR="83490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5 300</a:t>
                      </a:r>
                    </a:p>
                  </a:txBody>
                  <a:tcPr marL="83490" marR="83490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5 600</a:t>
                      </a:r>
                    </a:p>
                  </a:txBody>
                  <a:tcPr marL="83490" marR="83490"/>
                </a:tc>
                <a:extLst>
                  <a:ext uri="{0D108BD9-81ED-4DB2-BD59-A6C34878D82A}">
                    <a16:rowId xmlns:a16="http://schemas.microsoft.com/office/drawing/2014/main" val="240336936"/>
                  </a:ext>
                </a:extLst>
              </a:tr>
              <a:tr h="354466">
                <a:tc>
                  <a:txBody>
                    <a:bodyPr/>
                    <a:lstStyle/>
                    <a:p>
                      <a:r>
                        <a:rPr lang="cs-CZ" dirty="0"/>
                        <a:t>Francie</a:t>
                      </a:r>
                    </a:p>
                  </a:txBody>
                  <a:tcPr marL="83490" marR="83490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34 100</a:t>
                      </a:r>
                    </a:p>
                  </a:txBody>
                  <a:tcPr marL="83490" marR="83490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27 200</a:t>
                      </a:r>
                    </a:p>
                  </a:txBody>
                  <a:tcPr marL="83490" marR="83490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26 600</a:t>
                      </a:r>
                    </a:p>
                  </a:txBody>
                  <a:tcPr marL="83490" marR="83490"/>
                </a:tc>
                <a:extLst>
                  <a:ext uri="{0D108BD9-81ED-4DB2-BD59-A6C34878D82A}">
                    <a16:rowId xmlns:a16="http://schemas.microsoft.com/office/drawing/2014/main" val="1857479656"/>
                  </a:ext>
                </a:extLst>
              </a:tr>
              <a:tr h="354466">
                <a:tc>
                  <a:txBody>
                    <a:bodyPr/>
                    <a:lstStyle/>
                    <a:p>
                      <a:r>
                        <a:rPr lang="cs-CZ" dirty="0"/>
                        <a:t>Chorvatsko</a:t>
                      </a:r>
                    </a:p>
                  </a:txBody>
                  <a:tcPr marL="83490" marR="83490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3 600</a:t>
                      </a:r>
                    </a:p>
                  </a:txBody>
                  <a:tcPr marL="83490" marR="83490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4 200</a:t>
                      </a:r>
                    </a:p>
                  </a:txBody>
                  <a:tcPr marL="83490" marR="83490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1 900</a:t>
                      </a:r>
                    </a:p>
                  </a:txBody>
                  <a:tcPr marL="83490" marR="83490"/>
                </a:tc>
                <a:extLst>
                  <a:ext uri="{0D108BD9-81ED-4DB2-BD59-A6C34878D82A}">
                    <a16:rowId xmlns:a16="http://schemas.microsoft.com/office/drawing/2014/main" val="2459585306"/>
                  </a:ext>
                </a:extLst>
              </a:tr>
              <a:tr h="354466">
                <a:tc>
                  <a:txBody>
                    <a:bodyPr/>
                    <a:lstStyle/>
                    <a:p>
                      <a:r>
                        <a:rPr lang="cs-CZ" dirty="0"/>
                        <a:t>Itálie</a:t>
                      </a:r>
                    </a:p>
                  </a:txBody>
                  <a:tcPr marL="83490" marR="83490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21 900</a:t>
                      </a:r>
                    </a:p>
                  </a:txBody>
                  <a:tcPr marL="83490" marR="83490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18 100</a:t>
                      </a:r>
                    </a:p>
                  </a:txBody>
                  <a:tcPr marL="83490" marR="83490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14 300</a:t>
                      </a:r>
                    </a:p>
                  </a:txBody>
                  <a:tcPr marL="83490" marR="83490"/>
                </a:tc>
                <a:extLst>
                  <a:ext uri="{0D108BD9-81ED-4DB2-BD59-A6C34878D82A}">
                    <a16:rowId xmlns:a16="http://schemas.microsoft.com/office/drawing/2014/main" val="732873637"/>
                  </a:ext>
                </a:extLst>
              </a:tr>
              <a:tr h="354466">
                <a:tc>
                  <a:txBody>
                    <a:bodyPr/>
                    <a:lstStyle/>
                    <a:p>
                      <a:r>
                        <a:rPr lang="cs-CZ" dirty="0"/>
                        <a:t>Maďarsko</a:t>
                      </a:r>
                    </a:p>
                  </a:txBody>
                  <a:tcPr marL="83490" marR="83490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6 400</a:t>
                      </a:r>
                    </a:p>
                  </a:txBody>
                  <a:tcPr marL="83490" marR="83490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5 400</a:t>
                      </a:r>
                    </a:p>
                  </a:txBody>
                  <a:tcPr marL="83490" marR="83490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6 000</a:t>
                      </a:r>
                    </a:p>
                  </a:txBody>
                  <a:tcPr marL="83490" marR="83490"/>
                </a:tc>
                <a:extLst>
                  <a:ext uri="{0D108BD9-81ED-4DB2-BD59-A6C34878D82A}">
                    <a16:rowId xmlns:a16="http://schemas.microsoft.com/office/drawing/2014/main" val="918392582"/>
                  </a:ext>
                </a:extLst>
              </a:tr>
              <a:tr h="354466">
                <a:tc>
                  <a:txBody>
                    <a:bodyPr/>
                    <a:lstStyle/>
                    <a:p>
                      <a:r>
                        <a:rPr lang="cs-CZ" dirty="0"/>
                        <a:t>Německo</a:t>
                      </a:r>
                    </a:p>
                  </a:txBody>
                  <a:tcPr marL="83490" marR="83490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70 900</a:t>
                      </a:r>
                    </a:p>
                  </a:txBody>
                  <a:tcPr marL="83490" marR="83490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61 800</a:t>
                      </a:r>
                    </a:p>
                  </a:txBody>
                  <a:tcPr marL="83490" marR="83490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57 200</a:t>
                      </a:r>
                    </a:p>
                  </a:txBody>
                  <a:tcPr marL="83490" marR="83490"/>
                </a:tc>
                <a:extLst>
                  <a:ext uri="{0D108BD9-81ED-4DB2-BD59-A6C34878D82A}">
                    <a16:rowId xmlns:a16="http://schemas.microsoft.com/office/drawing/2014/main" val="773524241"/>
                  </a:ext>
                </a:extLst>
              </a:tr>
              <a:tr h="354466">
                <a:tc>
                  <a:txBody>
                    <a:bodyPr/>
                    <a:lstStyle/>
                    <a:p>
                      <a:r>
                        <a:rPr lang="cs-CZ" dirty="0"/>
                        <a:t>Nizozemí</a:t>
                      </a:r>
                    </a:p>
                  </a:txBody>
                  <a:tcPr marL="83490" marR="83490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20 800</a:t>
                      </a:r>
                    </a:p>
                  </a:txBody>
                  <a:tcPr marL="83490" marR="83490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17 700</a:t>
                      </a:r>
                    </a:p>
                  </a:txBody>
                  <a:tcPr marL="83490" marR="83490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13 600</a:t>
                      </a:r>
                    </a:p>
                  </a:txBody>
                  <a:tcPr marL="83490" marR="83490"/>
                </a:tc>
                <a:extLst>
                  <a:ext uri="{0D108BD9-81ED-4DB2-BD59-A6C34878D82A}">
                    <a16:rowId xmlns:a16="http://schemas.microsoft.com/office/drawing/2014/main" val="3455800846"/>
                  </a:ext>
                </a:extLst>
              </a:tr>
              <a:tr h="354466">
                <a:tc>
                  <a:txBody>
                    <a:bodyPr/>
                    <a:lstStyle/>
                    <a:p>
                      <a:r>
                        <a:rPr lang="cs-CZ" dirty="0"/>
                        <a:t>Polsko</a:t>
                      </a:r>
                    </a:p>
                  </a:txBody>
                  <a:tcPr marL="83490" marR="83490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17 500</a:t>
                      </a:r>
                    </a:p>
                  </a:txBody>
                  <a:tcPr marL="83490" marR="83490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13 900</a:t>
                      </a:r>
                    </a:p>
                  </a:txBody>
                  <a:tcPr marL="83490" marR="83490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13 600</a:t>
                      </a:r>
                    </a:p>
                  </a:txBody>
                  <a:tcPr marL="83490" marR="83490"/>
                </a:tc>
                <a:extLst>
                  <a:ext uri="{0D108BD9-81ED-4DB2-BD59-A6C34878D82A}">
                    <a16:rowId xmlns:a16="http://schemas.microsoft.com/office/drawing/2014/main" val="2490137873"/>
                  </a:ext>
                </a:extLst>
              </a:tr>
              <a:tr h="354466">
                <a:tc>
                  <a:txBody>
                    <a:bodyPr/>
                    <a:lstStyle/>
                    <a:p>
                      <a:r>
                        <a:rPr lang="cs-CZ" dirty="0"/>
                        <a:t>Rakousko</a:t>
                      </a:r>
                    </a:p>
                  </a:txBody>
                  <a:tcPr marL="83490" marR="83490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8 700</a:t>
                      </a:r>
                    </a:p>
                  </a:txBody>
                  <a:tcPr marL="83490" marR="83490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6 000</a:t>
                      </a:r>
                    </a:p>
                  </a:txBody>
                  <a:tcPr marL="83490" marR="83490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7 700</a:t>
                      </a:r>
                    </a:p>
                  </a:txBody>
                  <a:tcPr marL="83490" marR="83490"/>
                </a:tc>
                <a:extLst>
                  <a:ext uri="{0D108BD9-81ED-4DB2-BD59-A6C34878D82A}">
                    <a16:rowId xmlns:a16="http://schemas.microsoft.com/office/drawing/2014/main" val="4088638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23881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30E284-A2E6-4520-A786-E368E483C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ighlight>
                  <a:srgbClr val="C0C0C0"/>
                </a:highlight>
              </a:rPr>
              <a:t>Alexandrova metoda </a:t>
            </a:r>
            <a:r>
              <a:rPr lang="cs-CZ" dirty="0"/>
              <a:t>(</a:t>
            </a:r>
            <a:r>
              <a:rPr lang="cs-CZ" sz="2800" dirty="0"/>
              <a:t>Libor Nováček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3CA5557-ED94-4D38-B216-303C75EA2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PŮVOD: AUSTRALSKÝ HEREC A RECITÁTOR Frederick Matthias Alexander (+ 1955)</a:t>
            </a:r>
          </a:p>
          <a:p>
            <a:r>
              <a:rPr lang="cs-CZ" dirty="0"/>
              <a:t>Onemocněl s hlasivkami, léčil se pozorováním sebe v zrcadle. Metoda se stala uznávanou po 1. světové válce v USA, poté ve GB.</a:t>
            </a:r>
          </a:p>
          <a:p>
            <a:r>
              <a:rPr lang="cs-CZ" dirty="0"/>
              <a:t>V 79 infarkt, ochrnul na polovinu těla, ale během měsíce se zcela zotavuje díky vlastní metodě.</a:t>
            </a:r>
          </a:p>
          <a:p>
            <a:r>
              <a:rPr lang="cs-CZ" dirty="0"/>
              <a:t>L: </a:t>
            </a:r>
            <a:r>
              <a:rPr lang="cs-CZ" i="1" dirty="0" err="1"/>
              <a:t>Constructive</a:t>
            </a:r>
            <a:r>
              <a:rPr lang="cs-CZ" i="1" dirty="0"/>
              <a:t> </a:t>
            </a:r>
            <a:r>
              <a:rPr lang="cs-CZ" i="1" dirty="0" err="1"/>
              <a:t>Counscious</a:t>
            </a:r>
            <a:r>
              <a:rPr lang="cs-CZ" i="1" dirty="0"/>
              <a:t> </a:t>
            </a:r>
            <a:r>
              <a:rPr lang="cs-CZ" i="1" dirty="0" err="1"/>
              <a:t>Control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Individual</a:t>
            </a:r>
            <a:r>
              <a:rPr lang="cs-CZ" i="1" dirty="0"/>
              <a:t>, 1923</a:t>
            </a:r>
          </a:p>
          <a:p>
            <a:r>
              <a:rPr lang="cs-CZ" i="1" dirty="0"/>
              <a:t>   </a:t>
            </a:r>
            <a:r>
              <a:rPr lang="cs-CZ" i="1" dirty="0" err="1"/>
              <a:t>The</a:t>
            </a:r>
            <a:r>
              <a:rPr lang="cs-CZ" i="1" dirty="0"/>
              <a:t> Use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Self</a:t>
            </a:r>
            <a:r>
              <a:rPr lang="cs-CZ" i="1" dirty="0"/>
              <a:t>, 1923</a:t>
            </a:r>
          </a:p>
          <a:p>
            <a:r>
              <a:rPr lang="cs-CZ" i="1" dirty="0"/>
              <a:t>   </a:t>
            </a:r>
            <a:r>
              <a:rPr lang="cs-CZ" i="1" dirty="0" err="1"/>
              <a:t>The</a:t>
            </a:r>
            <a:r>
              <a:rPr lang="cs-CZ" i="1" dirty="0"/>
              <a:t> Universal </a:t>
            </a:r>
            <a:r>
              <a:rPr lang="cs-CZ" i="1" dirty="0" err="1"/>
              <a:t>Constant</a:t>
            </a:r>
            <a:r>
              <a:rPr lang="cs-CZ" i="1" dirty="0"/>
              <a:t> in </a:t>
            </a:r>
            <a:r>
              <a:rPr lang="cs-CZ" i="1" dirty="0" err="1"/>
              <a:t>Living</a:t>
            </a:r>
            <a:r>
              <a:rPr lang="cs-CZ" i="1" dirty="0"/>
              <a:t>, 1941 </a:t>
            </a:r>
          </a:p>
        </p:txBody>
      </p:sp>
    </p:spTree>
    <p:extLst>
      <p:ext uri="{BB962C8B-B14F-4D97-AF65-F5344CB8AC3E}">
        <p14:creationId xmlns:p14="http://schemas.microsoft.com/office/powerpoint/2010/main" val="25090049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94AFB4-1382-439A-88ED-295E2804C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psychosomatické převýchovy </a:t>
            </a:r>
            <a:br>
              <a:rPr lang="cs-CZ" dirty="0"/>
            </a:br>
            <a:r>
              <a:rPr lang="cs-CZ" dirty="0"/>
              <a:t>sebe sama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8F18C55-D0D9-44ED-99CB-CC491A87C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INHIBICE – vědomé přetrénování, zamezení špatných zvyků v pohybu, jak sedíme.</a:t>
            </a:r>
          </a:p>
          <a:p>
            <a:r>
              <a:rPr lang="cs-CZ" dirty="0"/>
              <a:t>VĚDOMÁ KONTROLA  naších pohybů, pozic</a:t>
            </a:r>
          </a:p>
          <a:p>
            <a:r>
              <a:rPr lang="cs-CZ" dirty="0"/>
              <a:t>Způsobů stání, sezení, usedání, zvedání</a:t>
            </a:r>
          </a:p>
          <a:p>
            <a:r>
              <a:rPr lang="cs-CZ" dirty="0"/>
              <a:t>Sledování sebe sama při hře i mimo, abychom nebyli v napětí a používali svaly efektivně. </a:t>
            </a:r>
          </a:p>
          <a:p>
            <a:r>
              <a:rPr lang="cs-CZ" dirty="0"/>
              <a:t>Pokud máme špatné návyky, těžko se odstraňují a vedou k </a:t>
            </a:r>
            <a:r>
              <a:rPr lang="cs-CZ" dirty="0" err="1"/>
              <a:t>disbalancím</a:t>
            </a:r>
            <a:r>
              <a:rPr lang="cs-CZ" dirty="0"/>
              <a:t>.</a:t>
            </a:r>
          </a:p>
          <a:p>
            <a:r>
              <a:rPr lang="cs-CZ" dirty="0"/>
              <a:t>LIBOR NOVÁČEK – vlastní zkušenosti při hře na klavír.</a:t>
            </a:r>
          </a:p>
        </p:txBody>
      </p:sp>
    </p:spTree>
    <p:extLst>
      <p:ext uri="{BB962C8B-B14F-4D97-AF65-F5344CB8AC3E}">
        <p14:creationId xmlns:p14="http://schemas.microsoft.com/office/powerpoint/2010/main" val="4009171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5FB1F6-F90A-48ED-8361-AC8CBA468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highlight>
                  <a:srgbClr val="C0C0C0"/>
                </a:highlight>
              </a:rPr>
              <a:t>Jakobsonova</a:t>
            </a:r>
            <a:r>
              <a:rPr lang="cs-CZ" dirty="0">
                <a:highlight>
                  <a:srgbClr val="C0C0C0"/>
                </a:highlight>
              </a:rPr>
              <a:t> progresivní metoda </a:t>
            </a:r>
            <a:br>
              <a:rPr lang="cs-CZ" dirty="0"/>
            </a:br>
            <a:r>
              <a:rPr lang="cs-CZ" dirty="0"/>
              <a:t>(</a:t>
            </a:r>
            <a:r>
              <a:rPr lang="cs-CZ" sz="3200" dirty="0"/>
              <a:t>Markéta </a:t>
            </a:r>
            <a:r>
              <a:rPr lang="cs-CZ" sz="3200" dirty="0" err="1"/>
              <a:t>Schaffartzik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F0CE516-A371-4D73-BBAF-85880920B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EDMUND JACOBSON – od r. 1926 pracoval na fakultě fyziologie Chicagské univerzity, pracoval s elektromyografem.</a:t>
            </a:r>
          </a:p>
          <a:p>
            <a:r>
              <a:rPr lang="cs-CZ" dirty="0"/>
              <a:t>Studium STRESU – působení na kosterní svalovinu.</a:t>
            </a:r>
          </a:p>
          <a:p>
            <a:r>
              <a:rPr lang="cs-CZ" dirty="0"/>
              <a:t>Velmi podobný postup k Alexandrově metodě – používání pouze nutných svalů, aby se neplýtvalo energií. Rozeznávat nechtěná napětí.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51594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00224F-D11E-4010-963D-86CB7C152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highlight>
                  <a:srgbClr val="C0C0C0"/>
                </a:highlight>
              </a:rPr>
              <a:t>Dechová gymnastika Alexandra </a:t>
            </a:r>
            <a:r>
              <a:rPr lang="cs-CZ" dirty="0" err="1">
                <a:highlight>
                  <a:srgbClr val="C0C0C0"/>
                </a:highlight>
              </a:rPr>
              <a:t>střelnIkovÁ</a:t>
            </a:r>
            <a:br>
              <a:rPr lang="cs-CZ" dirty="0"/>
            </a:br>
            <a:r>
              <a:rPr lang="cs-CZ" dirty="0"/>
              <a:t>(</a:t>
            </a:r>
            <a:r>
              <a:rPr lang="cs-CZ" sz="3200" dirty="0"/>
              <a:t>Markéta </a:t>
            </a:r>
            <a:r>
              <a:rPr lang="cs-CZ" sz="3200" dirty="0" err="1"/>
              <a:t>schaffartzik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7609187-62B1-4A85-B378-A53AB1FB0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Rozvíjena 1930-50, pokračovatelkou dcera Alexandra a následovník Michail </a:t>
            </a:r>
            <a:r>
              <a:rPr lang="cs-CZ" dirty="0" err="1"/>
              <a:t>Shetinin</a:t>
            </a:r>
            <a:endParaRPr lang="cs-CZ" dirty="0"/>
          </a:p>
          <a:p>
            <a:r>
              <a:rPr lang="cs-CZ" dirty="0"/>
              <a:t>1973 patent na metodu obnovy ztráty hlasu</a:t>
            </a:r>
          </a:p>
          <a:p>
            <a:r>
              <a:rPr lang="cs-CZ" sz="3600" dirty="0"/>
              <a:t>Indikace: onemocnění dechové ústrojí, močového a pohlavního ústrojí, nervových poruch, koktavosti…</a:t>
            </a:r>
          </a:p>
        </p:txBody>
      </p:sp>
    </p:spTree>
    <p:extLst>
      <p:ext uri="{BB962C8B-B14F-4D97-AF65-F5344CB8AC3E}">
        <p14:creationId xmlns:p14="http://schemas.microsoft.com/office/powerpoint/2010/main" val="4865086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C156AE-D90C-4703-A768-268D17A8B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DECHOVÁ CVIČENÍ </a:t>
            </a:r>
            <a:r>
              <a:rPr lang="cs-CZ" dirty="0" err="1"/>
              <a:t>ii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A61BFE0-B431-4939-B392-63FB119AE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tato gymnastika zahrnuje dechová cvičení, při nichž dochází </a:t>
            </a:r>
            <a:r>
              <a:rPr lang="cs-CZ" sz="2400" b="1" dirty="0"/>
              <a:t>ke krátkým a prudkým vdechům do nosu a je doprovázena pohyby těla a stažením hrudního koše během těchto náhlých a krátkých vdechů </a:t>
            </a:r>
          </a:p>
          <a:p>
            <a:r>
              <a:rPr lang="cs-CZ" sz="2400" dirty="0"/>
              <a:t>• „Jak totiž uvádějí lékařské učebnice, při normálním dýchání odvádí bránice 70 až 90 % práce při dýchání v klidu. Během </a:t>
            </a:r>
            <a:r>
              <a:rPr lang="cs-CZ" sz="2400" dirty="0" err="1"/>
              <a:t>Střelnikova</a:t>
            </a:r>
            <a:r>
              <a:rPr lang="cs-CZ" sz="2400" dirty="0"/>
              <a:t> dechového cvičení může být objem vzduchu vytlačeného v souvislosti s pohyby bráničního nebo břišního svalstva při nádechu až o 10-30 % větší než objem vdechovaného vzduchu. To je způsobeno souběžným stahováním hrudníku.“ (</a:t>
            </a:r>
            <a:r>
              <a:rPr lang="cs-CZ" sz="2400" dirty="0" err="1"/>
              <a:t>Rhakimov</a:t>
            </a:r>
            <a:r>
              <a:rPr lang="cs-CZ" sz="2400" dirty="0"/>
              <a:t>, 2020) </a:t>
            </a:r>
          </a:p>
          <a:p>
            <a:r>
              <a:rPr lang="cs-CZ" sz="2400" dirty="0"/>
              <a:t>• jsou to dechová cvičení zahrnující 12 cviků, které zapsal M. </a:t>
            </a:r>
            <a:r>
              <a:rPr lang="cs-CZ" sz="2400" dirty="0" err="1"/>
              <a:t>Schetinin</a:t>
            </a:r>
            <a:r>
              <a:rPr lang="cs-CZ" sz="2400" dirty="0"/>
              <a:t> • tyto cviky jsou dobré pro děti, jelikož jsou lehce srozumitelné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75172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B1ADCA-ADE6-44D5-BBFE-24AEFC417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Dechová gymnastika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35B054C-AF62-4702-ACBB-EF6E27AC7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DECH JE SPOJEN S URČITÝMI POSTOJI</a:t>
            </a:r>
          </a:p>
          <a:p>
            <a:r>
              <a:rPr lang="cs-CZ" dirty="0"/>
              <a:t>Každý cvik se opakuje 80x a cvičí se 1-2x denně</a:t>
            </a:r>
          </a:p>
          <a:p>
            <a:r>
              <a:rPr lang="cs-CZ" dirty="0"/>
              <a:t>Je to velký výkon…pozor na kontraindikace, nejlépe pod dohledem </a:t>
            </a:r>
          </a:p>
          <a:p>
            <a:r>
              <a:rPr lang="cs-CZ" dirty="0"/>
              <a:t>Popularizující </a:t>
            </a:r>
            <a:r>
              <a:rPr lang="cs-CZ" dirty="0" err="1"/>
              <a:t>info</a:t>
            </a:r>
            <a:r>
              <a:rPr lang="cs-CZ" dirty="0"/>
              <a:t>:</a:t>
            </a:r>
          </a:p>
          <a:p>
            <a:r>
              <a:rPr lang="cs-CZ" dirty="0">
                <a:hlinkClick r:id="rId2"/>
              </a:rPr>
              <a:t>https://lady.decorexpro.com/cs/dyhatelnaya-gimnastika-strelnikovoj/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2925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0DA9F8-9816-4FAC-9F14-85F86AA0B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ighlight>
                  <a:srgbClr val="C0C0C0"/>
                </a:highlight>
              </a:rPr>
              <a:t>NLP - INSPIRACE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254DA38-910C-4A54-BF61-FC835B0D9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NLP vyvinuté matematikem, programátorem a psychologem Richardem </a:t>
            </a:r>
            <a:r>
              <a:rPr lang="cs-CZ" sz="3200" dirty="0" err="1"/>
              <a:t>Bandlerem</a:t>
            </a:r>
            <a:r>
              <a:rPr lang="cs-CZ" sz="3200" dirty="0"/>
              <a:t> a </a:t>
            </a:r>
            <a:r>
              <a:rPr lang="cs-CZ" sz="3200" dirty="0" err="1"/>
              <a:t>linguistou</a:t>
            </a:r>
            <a:r>
              <a:rPr lang="cs-CZ" sz="3200" dirty="0"/>
              <a:t> Johnem </a:t>
            </a:r>
            <a:r>
              <a:rPr lang="cs-CZ" sz="3200" dirty="0" err="1"/>
              <a:t>Griderem</a:t>
            </a:r>
            <a:r>
              <a:rPr lang="cs-CZ" sz="3200" dirty="0"/>
              <a:t>.</a:t>
            </a:r>
          </a:p>
          <a:p>
            <a:r>
              <a:rPr lang="cs-CZ" sz="3200" dirty="0"/>
              <a:t>Studium modelů chování, myšlení a komunikace</a:t>
            </a:r>
          </a:p>
          <a:p>
            <a:endParaRPr lang="cs-CZ" dirty="0"/>
          </a:p>
          <a:p>
            <a:r>
              <a:rPr lang="cs-CZ" dirty="0"/>
              <a:t>L: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Structure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Magic</a:t>
            </a:r>
            <a:r>
              <a:rPr lang="cs-CZ" dirty="0"/>
              <a:t> (1975), vyšli z hypnoterapeutické metody </a:t>
            </a:r>
            <a:r>
              <a:rPr lang="cs-CZ" dirty="0" err="1"/>
              <a:t>Miltona</a:t>
            </a:r>
            <a:r>
              <a:rPr lang="cs-CZ" dirty="0"/>
              <a:t> </a:t>
            </a:r>
            <a:r>
              <a:rPr lang="cs-CZ" dirty="0" err="1"/>
              <a:t>Ericsona</a:t>
            </a:r>
            <a:r>
              <a:rPr lang="cs-CZ" dirty="0"/>
              <a:t> a </a:t>
            </a:r>
            <a:r>
              <a:rPr lang="cs-CZ" dirty="0" err="1"/>
              <a:t>Gestalt</a:t>
            </a:r>
            <a:r>
              <a:rPr lang="cs-CZ" dirty="0"/>
              <a:t> teorie (zakladatel Fritz </a:t>
            </a:r>
            <a:r>
              <a:rPr lang="cs-CZ" dirty="0" err="1"/>
              <a:t>Perls</a:t>
            </a:r>
            <a:r>
              <a:rPr lang="cs-CZ" dirty="0"/>
              <a:t> - + 1970).</a:t>
            </a:r>
          </a:p>
        </p:txBody>
      </p:sp>
    </p:spTree>
    <p:extLst>
      <p:ext uri="{BB962C8B-B14F-4D97-AF65-F5344CB8AC3E}">
        <p14:creationId xmlns:p14="http://schemas.microsoft.com/office/powerpoint/2010/main" val="20778104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913F82-23E6-4173-8C29-D44EC9445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Nlp</a:t>
            </a:r>
            <a:r>
              <a:rPr lang="cs-CZ" dirty="0"/>
              <a:t> – mentální mapy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EA3FAE9C-B87B-487F-882B-F7EBE119570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44" y="3019425"/>
            <a:ext cx="4070350" cy="2035175"/>
          </a:xfrm>
        </p:spPr>
      </p:pic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E376032-4818-4391-BF55-309E3F5F77E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ZÁPIS ZKUŠENOSTÍ DO 5 SMYSLŮ </a:t>
            </a:r>
          </a:p>
          <a:p>
            <a:r>
              <a:rPr lang="cs-CZ" dirty="0"/>
              <a:t>A EMOCÍ</a:t>
            </a:r>
          </a:p>
          <a:p>
            <a:r>
              <a:rPr lang="cs-CZ" dirty="0"/>
              <a:t>PROPOJENÍ ASOCIACEMI DO DALŠÍCH VZORCŮ</a:t>
            </a:r>
          </a:p>
          <a:p>
            <a:r>
              <a:rPr lang="cs-CZ" dirty="0"/>
              <a:t>PŘEPIS/REFRAIMING</a:t>
            </a:r>
          </a:p>
          <a:p>
            <a:r>
              <a:rPr lang="cs-CZ" dirty="0"/>
              <a:t>UŽITEČNÉ METAFORY, OBRAZY</a:t>
            </a:r>
          </a:p>
          <a:p>
            <a:r>
              <a:rPr lang="cs-CZ" dirty="0"/>
              <a:t>KOTVENÍ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36754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53D6FB-3FF6-44E9-9526-0C7FDFB74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ighlight>
                  <a:srgbClr val="C0C0C0"/>
                </a:highlight>
              </a:rPr>
              <a:t>NLP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1DACBE8-8DBC-40F0-9393-87DE4F825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/>
              <a:t>Vychází také z GESTALT PSYCHOLOGIE, KOGNITIVNÍ PSYCHOLOGIE</a:t>
            </a:r>
          </a:p>
          <a:p>
            <a:pPr marL="0" indent="0">
              <a:buNone/>
            </a:pPr>
            <a:r>
              <a:rPr lang="cs-CZ" b="1" dirty="0"/>
              <a:t>UŽITEČNÉ </a:t>
            </a:r>
            <a:r>
              <a:rPr lang="cs-CZ" dirty="0"/>
              <a:t>je např.: tzv. </a:t>
            </a:r>
            <a:r>
              <a:rPr lang="cs-CZ" b="1" dirty="0"/>
              <a:t>přerámování: </a:t>
            </a:r>
            <a:r>
              <a:rPr lang="cs-CZ" dirty="0"/>
              <a:t>tj. přeformuluji si nějaké nepříjemné tvrzení – svoje, nebo druhých, aby nezpůsobovalo stres), přeučím se své „mapy“…</a:t>
            </a:r>
          </a:p>
          <a:p>
            <a:pPr marL="0" indent="0">
              <a:buNone/>
            </a:pPr>
            <a:r>
              <a:rPr lang="cs-CZ" dirty="0"/>
              <a:t>Přerámování kontextuální, přerámování významu…</a:t>
            </a:r>
          </a:p>
          <a:p>
            <a:pPr marL="0" indent="0">
              <a:buNone/>
            </a:pPr>
            <a:r>
              <a:rPr lang="cs-CZ" dirty="0"/>
              <a:t>Tzv.</a:t>
            </a:r>
            <a:r>
              <a:rPr lang="cs-CZ" b="1" dirty="0"/>
              <a:t> kotvení: </a:t>
            </a:r>
            <a:r>
              <a:rPr lang="cs-CZ" dirty="0"/>
              <a:t>na základě podmíněného reflexu (vybrat si pocit, který chceme kotvit – např. klid. Zvolit si nenápadné gesto + symbol/metaforu)</a:t>
            </a:r>
          </a:p>
          <a:p>
            <a:pPr marL="0" indent="0">
              <a:buNone/>
            </a:pPr>
            <a:r>
              <a:rPr lang="cs-CZ" b="1" dirty="0"/>
              <a:t>Př. </a:t>
            </a:r>
            <a:r>
              <a:rPr lang="cs-CZ" i="1" dirty="0"/>
              <a:t>je to jako dlouhá dovolená, koření, jiskra, vytahuji se ze zásuvky, stahuji světlo v petrolejce…(jakého stavu tím chceme docílit? – povzbuzení, uklidnění, motivování…zajistit smyslový kontext.</a:t>
            </a:r>
            <a:endParaRPr lang="cs-CZ" b="1" i="1" dirty="0"/>
          </a:p>
          <a:p>
            <a:r>
              <a:rPr lang="cs-CZ" b="1" dirty="0"/>
              <a:t>VYUŽITELNÉ </a:t>
            </a:r>
            <a:r>
              <a:rPr lang="cs-CZ" dirty="0"/>
              <a:t> i  v </a:t>
            </a:r>
            <a:r>
              <a:rPr lang="cs-CZ" dirty="0" err="1"/>
              <a:t>koučinku</a:t>
            </a:r>
            <a:r>
              <a:rPr lang="cs-CZ" dirty="0"/>
              <a:t> a mediaci (</a:t>
            </a:r>
            <a:r>
              <a:rPr lang="cs-CZ" dirty="0" err="1"/>
              <a:t>přeformulovávání</a:t>
            </a:r>
            <a:r>
              <a:rPr lang="cs-CZ" dirty="0"/>
              <a:t> iritujících vět) – vytváření užitečných metafor</a:t>
            </a:r>
          </a:p>
          <a:p>
            <a:pPr marL="0" indent="0">
              <a:buNone/>
            </a:pPr>
            <a:r>
              <a:rPr lang="cs-CZ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0007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00F0E6-B9C4-4A5D-8A98-DBF547721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ighlight>
                  <a:srgbClr val="C0C0C0"/>
                </a:highlight>
              </a:rPr>
              <a:t>Autohypnóza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43F1799-E497-412A-9487-2B3F530DB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3600" dirty="0"/>
              <a:t>PRINCIP – uvědomovaná řízená činnost mozku jen max. 5%</a:t>
            </a:r>
          </a:p>
          <a:p>
            <a:r>
              <a:rPr lang="cs-CZ" sz="3600" dirty="0"/>
              <a:t>AUTOHYPNÓZA/dříve </a:t>
            </a:r>
            <a:r>
              <a:rPr lang="cs-CZ" sz="3600" dirty="0">
                <a:highlight>
                  <a:srgbClr val="C0C0C0"/>
                </a:highlight>
              </a:rPr>
              <a:t>AUTOSUGESCE, není totéž, co RELAXACE</a:t>
            </a:r>
          </a:p>
          <a:p>
            <a:r>
              <a:rPr lang="cs-CZ" sz="3600" dirty="0"/>
              <a:t>(sugestibilita mj. také přetížením, paradoxními pokyny…)</a:t>
            </a:r>
          </a:p>
          <a:p>
            <a:r>
              <a:rPr lang="cs-CZ" sz="3600" dirty="0"/>
              <a:t>DANIEL GOLEMAN ´(1946): Pozornost-skrytá cesta k dokonalosti /typy pozornosti, dříve téma Emoční inteligence) </a:t>
            </a:r>
          </a:p>
          <a:p>
            <a:r>
              <a:rPr lang="cs-CZ" sz="3600" dirty="0"/>
              <a:t> </a:t>
            </a:r>
            <a:r>
              <a:rPr lang="cs-CZ" sz="3600" b="1" dirty="0"/>
              <a:t>Tj. SPOLÉHÁME na to, že mozek si při instrukci za určitých podmínek poradí sám lépe, pracuje rychleji, než si uvědomujeme.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12446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2F7894-FC82-41E8-A616-F27E186A8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75789"/>
            <a:ext cx="9720072" cy="1499616"/>
          </a:xfrm>
        </p:spPr>
        <p:txBody>
          <a:bodyPr/>
          <a:lstStyle/>
          <a:p>
            <a:r>
              <a:rPr lang="cs-CZ" dirty="0"/>
              <a:t>SPECIFIKA  </a:t>
            </a:r>
            <a:br>
              <a:rPr lang="cs-CZ" dirty="0"/>
            </a:br>
            <a:r>
              <a:rPr lang="cs-CZ" sz="3200" dirty="0"/>
              <a:t>UPLATNITELNOST V zaměření , OBSAHU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3A6D98-D49E-436E-A149-2F993FA9F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2800" dirty="0">
                <a:highlight>
                  <a:srgbClr val="C0C0C0"/>
                </a:highlight>
              </a:rPr>
              <a:t>NEZAMĚSTNANOST</a:t>
            </a:r>
            <a:r>
              <a:rPr lang="cs-CZ" sz="2800" dirty="0"/>
              <a:t>: k 22.4.2022 v oboru hudba počet absolventů konzervatoří 233, nezaměstnaní 2, , 22.4.2023 250, nezaměstnaní 4, v oboru zpěv 2022: 51, nezaměstnaní 0, 2023: 63, nezaměstnaní 0, </a:t>
            </a:r>
            <a:r>
              <a:rPr lang="cs-CZ" sz="2800" dirty="0" err="1"/>
              <a:t>hud</a:t>
            </a:r>
            <a:r>
              <a:rPr lang="cs-CZ" sz="2800" dirty="0"/>
              <a:t>.-dramatický obor 2022: 24, nezaměstnaní 2, 2023, 27, </a:t>
            </a:r>
            <a:r>
              <a:rPr lang="cs-CZ" sz="2800" dirty="0" err="1"/>
              <a:t>nezaměstaný</a:t>
            </a:r>
            <a:r>
              <a:rPr lang="cs-CZ" sz="2800" dirty="0"/>
              <a:t> 1.</a:t>
            </a:r>
          </a:p>
          <a:p>
            <a:r>
              <a:rPr lang="cs-CZ" sz="2800" dirty="0"/>
              <a:t>ZDROJ: </a:t>
            </a:r>
            <a:r>
              <a:rPr lang="cs-CZ" sz="2800" dirty="0" err="1"/>
              <a:t>Infoabsolvent</a:t>
            </a:r>
            <a:r>
              <a:rPr lang="cs-CZ" sz="2800" dirty="0"/>
              <a:t>: NPI </a:t>
            </a:r>
          </a:p>
          <a:p>
            <a:r>
              <a:rPr lang="cs-CZ" sz="2800" dirty="0"/>
              <a:t>Perspektiva?</a:t>
            </a:r>
          </a:p>
          <a:p>
            <a:r>
              <a:rPr lang="cs-CZ" sz="2800" dirty="0">
                <a:highlight>
                  <a:srgbClr val="C0C0C0"/>
                </a:highlight>
              </a:rPr>
              <a:t>ZPŮSOB ODBORNÉ PODPORY /viz vývoj pracovního trhu</a:t>
            </a:r>
          </a:p>
          <a:p>
            <a:r>
              <a:rPr lang="cs-CZ" sz="2800" dirty="0"/>
              <a:t>- </a:t>
            </a:r>
            <a:r>
              <a:rPr lang="cs-CZ" sz="2800" b="1" dirty="0" err="1"/>
              <a:t>mentoring</a:t>
            </a:r>
            <a:r>
              <a:rPr lang="cs-CZ" sz="2800" dirty="0"/>
              <a:t>: zlepšování schopností a dovedností ve zvoleném oboru a směru.</a:t>
            </a:r>
          </a:p>
          <a:p>
            <a:r>
              <a:rPr lang="cs-CZ" sz="2800" dirty="0"/>
              <a:t>- </a:t>
            </a:r>
            <a:r>
              <a:rPr lang="cs-CZ" sz="2800" b="1" dirty="0" err="1"/>
              <a:t>koučink</a:t>
            </a:r>
            <a:r>
              <a:rPr lang="cs-CZ" sz="2800" dirty="0"/>
              <a:t>: zjistit směr, formát činnosti, který mi vyhovuje a dlouhodobě nebude stresový, bude přispívat k tzv. pohodě </a:t>
            </a:r>
          </a:p>
          <a:p>
            <a:r>
              <a:rPr lang="cs-CZ" sz="2800" dirty="0"/>
              <a:t>(</a:t>
            </a:r>
            <a:r>
              <a:rPr lang="cs-CZ" sz="2800" dirty="0" err="1"/>
              <a:t>well-beingu</a:t>
            </a:r>
            <a:r>
              <a:rPr lang="cs-CZ" sz="2800" dirty="0"/>
              <a:t>). Výkon/odolnost/pohoda?</a:t>
            </a:r>
          </a:p>
          <a:p>
            <a:endParaRPr lang="cs-CZ" sz="2800" dirty="0"/>
          </a:p>
          <a:p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06382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6941AA-090B-498C-911D-313A8C5BC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2080D29-A232-497F-B1E7-2BEE33DBF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LEVITACE RUKY (viz i </a:t>
            </a:r>
            <a:r>
              <a:rPr lang="cs-CZ" dirty="0" err="1"/>
              <a:t>Silvova</a:t>
            </a:r>
            <a:r>
              <a:rPr lang="cs-CZ" dirty="0"/>
              <a:t> metoda)  k ověření stavu vědomí</a:t>
            </a:r>
          </a:p>
          <a:p>
            <a:r>
              <a:rPr lang="cs-CZ" dirty="0"/>
              <a:t>CVIČENÍ PRO OBCHÁZENÍ KOGNITIVNÍCH FUNKCÍ:</a:t>
            </a:r>
          </a:p>
          <a:p>
            <a:r>
              <a:rPr lang="cs-CZ" dirty="0"/>
              <a:t>Spontánní přibližování rukou, klesání jedné ruky (mozek si má najít aktuální největší problém v prožívání s důsledky pro psychosomatiku), klesání druhé ruky (nastavit řešení na nevědomé úrovni).</a:t>
            </a:r>
          </a:p>
          <a:p>
            <a:r>
              <a:rPr lang="cs-CZ" dirty="0"/>
              <a:t>Další fáze je sledování.</a:t>
            </a:r>
          </a:p>
          <a:p>
            <a:r>
              <a:rPr lang="cs-CZ" dirty="0"/>
              <a:t>KAZUISTIKA: např. lékař, který se si sám natočil operaci svého vlastního břicha 2,5 hod. v autohypnóze (cvičená mysl dokáže být zároveň v pomalých alfa vlnách, a zároveň být soustředěný a bdělý)  - L: Valerie Austin: Autohypnóza.</a:t>
            </a:r>
          </a:p>
        </p:txBody>
      </p:sp>
    </p:spTree>
    <p:extLst>
      <p:ext uri="{BB962C8B-B14F-4D97-AF65-F5344CB8AC3E}">
        <p14:creationId xmlns:p14="http://schemas.microsoft.com/office/powerpoint/2010/main" val="21424292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EEE4A2-6AA4-48E6-9084-E11824C5D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56935"/>
            <a:ext cx="9720072" cy="1499616"/>
          </a:xfrm>
        </p:spPr>
        <p:txBody>
          <a:bodyPr/>
          <a:lstStyle/>
          <a:p>
            <a:r>
              <a:rPr lang="cs-CZ" dirty="0"/>
              <a:t>kontakt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3D3B5C1-C703-474E-A385-D4412DC7A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509" y="2286000"/>
            <a:ext cx="9650692" cy="4023360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hlinkClick r:id="rId2"/>
              </a:rPr>
              <a:t>Témata:</a:t>
            </a:r>
          </a:p>
          <a:p>
            <a:pPr algn="ctr"/>
            <a:r>
              <a:rPr lang="cs-CZ" dirty="0">
                <a:hlinkClick r:id="rId2"/>
              </a:rPr>
              <a:t>Výzkum trhu práce, </a:t>
            </a:r>
            <a:r>
              <a:rPr lang="cs-CZ" dirty="0" err="1">
                <a:hlinkClick r:id="rId2"/>
              </a:rPr>
              <a:t>well-being</a:t>
            </a:r>
            <a:endParaRPr lang="cs-CZ" dirty="0">
              <a:hlinkClick r:id="rId2"/>
            </a:endParaRPr>
          </a:p>
          <a:p>
            <a:pPr algn="ctr"/>
            <a:r>
              <a:rPr lang="cs-CZ" dirty="0">
                <a:hlinkClick r:id="rId2"/>
              </a:rPr>
              <a:t>Publicistika, Musica nova, ČHR</a:t>
            </a:r>
          </a:p>
          <a:p>
            <a:pPr algn="ctr"/>
            <a:r>
              <a:rPr lang="cs-CZ" dirty="0" err="1">
                <a:hlinkClick r:id="rId2"/>
              </a:rPr>
              <a:t>Koučink</a:t>
            </a:r>
            <a:r>
              <a:rPr lang="cs-CZ" dirty="0">
                <a:hlinkClick r:id="rId2"/>
              </a:rPr>
              <a:t>, fyzioterapie</a:t>
            </a:r>
          </a:p>
          <a:p>
            <a:pPr algn="ctr"/>
            <a:endParaRPr lang="cs-CZ" sz="2400" dirty="0">
              <a:hlinkClick r:id="rId2"/>
            </a:endParaRPr>
          </a:p>
          <a:p>
            <a:pPr algn="ctr"/>
            <a:r>
              <a:rPr lang="cs-CZ" sz="2400" dirty="0">
                <a:hlinkClick r:id="rId2"/>
              </a:rPr>
              <a:t>www.chr-cmc.org</a:t>
            </a:r>
            <a:endParaRPr lang="cs-CZ" sz="2400" dirty="0"/>
          </a:p>
          <a:p>
            <a:pPr marL="0" indent="0" algn="ctr">
              <a:buNone/>
            </a:pPr>
            <a:r>
              <a:rPr lang="cs-CZ" sz="2400" dirty="0"/>
              <a:t> </a:t>
            </a:r>
            <a:r>
              <a:rPr lang="cs-CZ" sz="2400" dirty="0">
                <a:hlinkClick r:id="rId3"/>
              </a:rPr>
              <a:t>lenka.dohnalova@idu.cz</a:t>
            </a:r>
            <a:r>
              <a:rPr lang="cs-CZ" sz="2400" dirty="0"/>
              <a:t>, </a:t>
            </a:r>
            <a:r>
              <a:rPr lang="cs-CZ" sz="2400" dirty="0">
                <a:hlinkClick r:id="rId4"/>
              </a:rPr>
              <a:t>ld@npx.cz</a:t>
            </a:r>
            <a:endParaRPr lang="cs-CZ" sz="2400" dirty="0"/>
          </a:p>
          <a:p>
            <a:pPr marL="0" indent="0" algn="ctr">
              <a:buNone/>
            </a:pPr>
            <a:r>
              <a:rPr lang="cs-CZ" sz="2400" dirty="0"/>
              <a:t>+420 603 </a:t>
            </a:r>
            <a:r>
              <a:rPr lang="cs-CZ" sz="2400"/>
              <a:t>584 218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50359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0CF3C5-0D3E-4B28-92BE-14482B78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75790"/>
            <a:ext cx="9720072" cy="1499616"/>
          </a:xfrm>
        </p:spPr>
        <p:txBody>
          <a:bodyPr/>
          <a:lstStyle/>
          <a:p>
            <a:r>
              <a:rPr lang="cs-CZ" dirty="0"/>
              <a:t>Trend vývoje pracovních pozic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0FBA2F6-F08E-4264-AA41-997703726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SLUČOVÁNÍ NEBO RUŠENÍ STÁLÝCH POZIC  V ORCHESTRECH A DIVADLECH</a:t>
            </a:r>
          </a:p>
          <a:p>
            <a:r>
              <a:rPr lang="cs-CZ" dirty="0"/>
              <a:t>POHLCOVÁNÍ MALÝCH INOVATIVNÍCH PROJEKTŮ A SUBJEKTŮ VELKÝMI FESTIVALY popř. KAMENNÝMI ORGANIZACEMI</a:t>
            </a:r>
          </a:p>
          <a:p>
            <a:r>
              <a:rPr lang="cs-CZ" dirty="0"/>
              <a:t>Což je a bude důsledek dotačních politik (souběh kritérií: soběstačnost, návštěvnost, honorářový práh, personální zajištění)</a:t>
            </a:r>
          </a:p>
          <a:p>
            <a:r>
              <a:rPr lang="cs-CZ" dirty="0"/>
              <a:t>OBDOBA TRENDŮ VE VÝZKUMU, NEBO KKP</a:t>
            </a:r>
          </a:p>
          <a:p>
            <a:r>
              <a:rPr lang="cs-CZ" dirty="0"/>
              <a:t>Př. počítačové hry – pohlcování malých vývojových firem velkými.</a:t>
            </a:r>
          </a:p>
          <a:p>
            <a:r>
              <a:rPr lang="cs-CZ" dirty="0">
                <a:highlight>
                  <a:srgbClr val="C0C0C0"/>
                </a:highlight>
              </a:rPr>
              <a:t>DŮSLEDKY:</a:t>
            </a:r>
          </a:p>
          <a:p>
            <a:r>
              <a:rPr lang="cs-CZ" dirty="0"/>
              <a:t>1/ Omezení kulturních služeb</a:t>
            </a:r>
          </a:p>
          <a:p>
            <a:r>
              <a:rPr lang="cs-CZ" dirty="0"/>
              <a:t>2/ Více lidí v nejisté sféře výdělku v skutečně kreativní sféře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4238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974D65-CDB6-4843-B882-C7AED2693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75790"/>
            <a:ext cx="9720072" cy="1499616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dirty="0"/>
              <a:t>trend </a:t>
            </a:r>
            <a:r>
              <a:rPr lang="cs-CZ" dirty="0" err="1"/>
              <a:t>německo</a:t>
            </a:r>
            <a:r>
              <a:rPr lang="cs-CZ" dirty="0"/>
              <a:t> (ČR) - PŘÍZNAČNÉ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135C2FD-1AE8-41AE-8C36-ED7C64FC4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800" dirty="0"/>
              <a:t>Pouze 23% získalo stálou pracovní pozici jako hráč orchestru (ale 77% studentů mělo tento záměr).</a:t>
            </a:r>
          </a:p>
          <a:p>
            <a:r>
              <a:rPr lang="cs-CZ" sz="2800" dirty="0"/>
              <a:t>58% je nezávislých (ale jen 17% to mělo v úmyslu),</a:t>
            </a:r>
          </a:p>
          <a:p>
            <a:r>
              <a:rPr lang="cs-CZ" sz="2800" dirty="0"/>
              <a:t>41, 4% pracuje jako učitel, nebo hudebník (15% mělo záměr),</a:t>
            </a:r>
          </a:p>
          <a:p>
            <a:r>
              <a:rPr lang="cs-CZ" sz="3200" dirty="0">
                <a:highlight>
                  <a:srgbClr val="C0C0C0"/>
                </a:highlight>
              </a:rPr>
              <a:t>ČR</a:t>
            </a:r>
          </a:p>
          <a:p>
            <a:r>
              <a:rPr lang="cs-CZ" sz="2600" dirty="0">
                <a:highlight>
                  <a:srgbClr val="C0C0C0"/>
                </a:highlight>
              </a:rPr>
              <a:t>ZÁJEM O NEZÁVISLOU POZICI:</a:t>
            </a:r>
            <a:endParaRPr lang="cs-CZ" sz="2600" dirty="0">
              <a:highlight>
                <a:srgbClr val="FFFF00"/>
              </a:highlight>
            </a:endParaRPr>
          </a:p>
          <a:p>
            <a:r>
              <a:rPr lang="cs-CZ" sz="2600" dirty="0"/>
              <a:t>Konzervatoře: 7,5%, 4,3% (ve 2 šetřeních).</a:t>
            </a:r>
          </a:p>
          <a:p>
            <a:r>
              <a:rPr lang="cs-CZ" sz="2600" dirty="0"/>
              <a:t>Umělecké VŠ: 2-7% (v jednotlivých školách).</a:t>
            </a:r>
          </a:p>
          <a:p>
            <a:r>
              <a:rPr lang="cs-CZ" sz="2600" dirty="0"/>
              <a:t>Tj. u nás skepse k </a:t>
            </a:r>
            <a:r>
              <a:rPr lang="cs-CZ" sz="2600" dirty="0" err="1"/>
              <a:t>self</a:t>
            </a:r>
            <a:r>
              <a:rPr lang="cs-CZ" sz="2600" dirty="0"/>
              <a:t>-managementu a dostatečnému příjmu.</a:t>
            </a:r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451851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B27267-7227-42CB-A600-020FB35CF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německo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F66EC4D-2166-41CB-9FC1-F33C792D2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 </a:t>
            </a:r>
            <a:r>
              <a:rPr lang="cs-CZ" sz="2400" dirty="0"/>
              <a:t>Redukce pozic v orchestrech 1992-2018 z 12 159 na 9 746</a:t>
            </a:r>
          </a:p>
          <a:p>
            <a:r>
              <a:rPr lang="cs-CZ" sz="2400" dirty="0"/>
              <a:t>Výzkum 2020 – Menze, </a:t>
            </a:r>
            <a:r>
              <a:rPr lang="cs-CZ" sz="2400" dirty="0" err="1"/>
              <a:t>Wroblewski</a:t>
            </a:r>
            <a:r>
              <a:rPr lang="cs-CZ" sz="2400" dirty="0"/>
              <a:t>, absolventi 12 škol 3 roky po ukončení:</a:t>
            </a:r>
          </a:p>
          <a:p>
            <a:pPr marL="0" indent="0">
              <a:buNone/>
            </a:pPr>
            <a:r>
              <a:rPr lang="cs-CZ" sz="2400" dirty="0"/>
              <a:t> 38% absolventů pracuje v hlavní pracovní činnosti na dobu neurčitou.</a:t>
            </a:r>
          </a:p>
          <a:p>
            <a:r>
              <a:rPr lang="cs-CZ" sz="2400" dirty="0"/>
              <a:t>67% pracuje v hlavní činnosti na plný úvazek.</a:t>
            </a:r>
          </a:p>
          <a:p>
            <a:r>
              <a:rPr lang="cs-CZ" sz="2400" dirty="0"/>
              <a:t>57% k plnému úvazku ještě další činnost.</a:t>
            </a:r>
          </a:p>
          <a:p>
            <a:r>
              <a:rPr lang="cs-CZ" sz="2400" dirty="0"/>
              <a:t>75% si vydělává pouze uměleckou nebo umělecko-pedagogickou prací.</a:t>
            </a:r>
          </a:p>
          <a:p>
            <a:r>
              <a:rPr lang="cs-CZ" dirty="0"/>
              <a:t>L: </a:t>
            </a:r>
            <a:r>
              <a:rPr lang="cs-CZ" i="1" dirty="0"/>
              <a:t>Musical </a:t>
            </a:r>
            <a:r>
              <a:rPr lang="cs-CZ" i="1" dirty="0" err="1"/>
              <a:t>Life</a:t>
            </a:r>
            <a:r>
              <a:rPr lang="cs-CZ" i="1" dirty="0"/>
              <a:t> in </a:t>
            </a:r>
            <a:r>
              <a:rPr lang="cs-CZ" i="1" dirty="0" err="1"/>
              <a:t>Germany</a:t>
            </a:r>
            <a:r>
              <a:rPr lang="cs-CZ" i="1" dirty="0"/>
              <a:t>/</a:t>
            </a:r>
            <a:r>
              <a:rPr lang="cs-CZ" i="1" dirty="0" err="1"/>
              <a:t>Deutsche</a:t>
            </a:r>
            <a:r>
              <a:rPr lang="cs-CZ" i="1" dirty="0"/>
              <a:t> </a:t>
            </a:r>
            <a:r>
              <a:rPr lang="cs-CZ" i="1" dirty="0" err="1"/>
              <a:t>Musikrat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307865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6B4954-A6E6-41BF-9D87-DBB5E5732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VELKÁ BRITÁNIE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5207A78-16C2-4F4C-B07E-C9B1E42AE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b="1" dirty="0"/>
              <a:t>„</a:t>
            </a:r>
            <a:r>
              <a:rPr lang="cs-CZ" sz="2400" i="1" dirty="0"/>
              <a:t>A </a:t>
            </a:r>
            <a:r>
              <a:rPr lang="cs-CZ" sz="2400" i="1" dirty="0" err="1"/>
              <a:t>Fragil</a:t>
            </a:r>
            <a:r>
              <a:rPr lang="cs-CZ" sz="2400" i="1" dirty="0"/>
              <a:t> </a:t>
            </a:r>
            <a:r>
              <a:rPr lang="cs-CZ" sz="2400" i="1" dirty="0" err="1"/>
              <a:t>Sector</a:t>
            </a:r>
            <a:r>
              <a:rPr lang="cs-CZ" b="1" dirty="0"/>
              <a:t>“ </a:t>
            </a:r>
            <a:r>
              <a:rPr lang="cs-CZ" dirty="0"/>
              <a:t>(Křehký sektor) zprávy o nezávislých umělcích in:</a:t>
            </a:r>
          </a:p>
          <a:p>
            <a:pPr marL="0" indent="0">
              <a:buNone/>
            </a:pPr>
            <a:r>
              <a:rPr lang="cs-CZ" i="1" cap="all" dirty="0" err="1">
                <a:highlight>
                  <a:srgbClr val="C0C0C0"/>
                </a:highlight>
              </a:rPr>
              <a:t>The</a:t>
            </a:r>
            <a:r>
              <a:rPr lang="cs-CZ" i="1" cap="all" dirty="0">
                <a:highlight>
                  <a:srgbClr val="C0C0C0"/>
                </a:highlight>
              </a:rPr>
              <a:t> Big </a:t>
            </a:r>
            <a:r>
              <a:rPr lang="cs-CZ" i="1" cap="all" dirty="0" err="1">
                <a:highlight>
                  <a:srgbClr val="C0C0C0"/>
                </a:highlight>
              </a:rPr>
              <a:t>Freelancer</a:t>
            </a:r>
            <a:r>
              <a:rPr lang="cs-CZ" i="1" cap="all" dirty="0">
                <a:highlight>
                  <a:srgbClr val="C0C0C0"/>
                </a:highlight>
              </a:rPr>
              <a:t> </a:t>
            </a:r>
            <a:r>
              <a:rPr lang="cs-CZ" i="1" cap="all" dirty="0" err="1">
                <a:highlight>
                  <a:srgbClr val="C0C0C0"/>
                </a:highlight>
              </a:rPr>
              <a:t>Report</a:t>
            </a:r>
            <a:r>
              <a:rPr lang="cs-CZ" cap="all" dirty="0" err="1">
                <a:highlight>
                  <a:srgbClr val="C0C0C0"/>
                </a:highlight>
              </a:rPr>
              <a:t>,</a:t>
            </a:r>
            <a:r>
              <a:rPr lang="cs-CZ" dirty="0" err="1"/>
              <a:t>Arts</a:t>
            </a:r>
            <a:r>
              <a:rPr lang="cs-CZ" dirty="0"/>
              <a:t> </a:t>
            </a:r>
            <a:r>
              <a:rPr lang="cs-CZ" dirty="0" err="1"/>
              <a:t>Council</a:t>
            </a:r>
            <a:r>
              <a:rPr lang="cs-CZ" dirty="0"/>
              <a:t> </a:t>
            </a:r>
            <a:r>
              <a:rPr lang="cs-CZ" dirty="0" err="1"/>
              <a:t>England</a:t>
            </a:r>
            <a:r>
              <a:rPr lang="cs-CZ" dirty="0"/>
              <a:t>, 2021</a:t>
            </a:r>
          </a:p>
          <a:p>
            <a:pPr marL="0" indent="0">
              <a:buNone/>
            </a:pPr>
            <a:r>
              <a:rPr lang="cs-CZ" dirty="0"/>
              <a:t>Pokles veřejných dotací do umění o 43 % v období mezi sezonou 2009/10 až 2017/18 (a dále klesá)</a:t>
            </a:r>
          </a:p>
          <a:p>
            <a:pPr marL="0" indent="0">
              <a:buNone/>
            </a:pPr>
            <a:r>
              <a:rPr lang="cs-CZ" dirty="0"/>
              <a:t>Pokles výdajů na kulturu na hlavu o 41 % v daném období. </a:t>
            </a:r>
          </a:p>
          <a:p>
            <a:pPr marL="0" indent="0">
              <a:buNone/>
            </a:pPr>
            <a:r>
              <a:rPr lang="cs-CZ" dirty="0"/>
              <a:t>Podle dalších zpráv různých asociací a institucí nadále dochází k restrukturalizaci institucí, zejména divadel, v nichž </a:t>
            </a:r>
            <a:r>
              <a:rPr lang="cs-CZ" u="sng" dirty="0"/>
              <a:t>zůstávají jako stálí zaměstnanci především zaměstnanci vedení a správy</a:t>
            </a:r>
            <a:r>
              <a:rPr lang="cs-CZ" dirty="0"/>
              <a:t>, zajišťující financování a poptávku, zatímco umělci jsou angažováni projektově (podobný proces je ve vědě). Tj. hodně umělců je „volných“, a mohou hledat agenturu, manažery, nebo se školí  v </a:t>
            </a:r>
            <a:r>
              <a:rPr lang="cs-CZ" dirty="0" err="1"/>
              <a:t>self</a:t>
            </a:r>
            <a:r>
              <a:rPr lang="cs-CZ" dirty="0"/>
              <a:t>-managementu.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14409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5028</TotalTime>
  <Words>4040</Words>
  <Application>Microsoft Office PowerPoint</Application>
  <PresentationFormat>Širokoúhlá obrazovka</PresentationFormat>
  <Paragraphs>366</Paragraphs>
  <Slides>51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51</vt:i4>
      </vt:variant>
    </vt:vector>
  </HeadingPairs>
  <TitlesOfParts>
    <vt:vector size="56" baseType="lpstr">
      <vt:lpstr>Tw Cen MT</vt:lpstr>
      <vt:lpstr>Tw Cen MT Condensed</vt:lpstr>
      <vt:lpstr>Wingdings</vt:lpstr>
      <vt:lpstr>Wingdings 3</vt:lpstr>
      <vt:lpstr>Integrál</vt:lpstr>
      <vt:lpstr>Prezentace aplikace PowerPoint</vt:lpstr>
      <vt:lpstr> </vt:lpstr>
      <vt:lpstr>PRACOVNÍ TRH - TREND</vt:lpstr>
      <vt:lpstr>EUROSTAT – počty hudebníků</vt:lpstr>
      <vt:lpstr>SPECIFIKA   UPLATNITELNOST V zaměření , OBSAHU</vt:lpstr>
      <vt:lpstr>Trend vývoje pracovních pozic</vt:lpstr>
      <vt:lpstr>   trend německo (ČR) - PŘÍZNAČNÉ   </vt:lpstr>
      <vt:lpstr>německo</vt:lpstr>
      <vt:lpstr>VELKÁ BRITÁNIE</vt:lpstr>
      <vt:lpstr>Uplatnitelnost – ČR REALITA „stálých pozic“(permanent positions)</vt:lpstr>
      <vt:lpstr>vývoj PRAXE  FORMÁTŮ</vt:lpstr>
      <vt:lpstr>Trend požadavků pracovního trhu</vt:lpstr>
      <vt:lpstr>NOVÁ TVORBA – STYLOVÝ VÝVOJ</vt:lpstr>
      <vt:lpstr>Závěr?</vt:lpstr>
      <vt:lpstr>X DEPERSONALIZACE - AI</vt:lpstr>
      <vt:lpstr>Z pozice hudebníka   </vt:lpstr>
      <vt:lpstr>Z výzkumu GB 2018/2020-22</vt:lpstr>
      <vt:lpstr>mentoring</vt:lpstr>
      <vt:lpstr>Příklady otázek – koučink/co řeším?</vt:lpstr>
      <vt:lpstr>Téma – well-being/ POHODA/PÉČE O SEBE?  VÍCE PERSPEKTIV PRO POCHOPENÍ?</vt:lpstr>
      <vt:lpstr>Výstupy šetření – 1 lf uk, VED. VÝZKUMU PROF. Radek Ptáček psychický stav mladých dospělých 18-30 let, 2014-2024</vt:lpstr>
      <vt:lpstr>Dítě v dešti…</vt:lpstr>
      <vt:lpstr>mindset</vt:lpstr>
      <vt:lpstr>Obecný rámec K zamyšlení…EGO jako perspektiva? JAK CHÁPAT OSOBNÍ SVOBODU/ODPOVĚDNOST </vt:lpstr>
      <vt:lpstr>NA FYZICKÉ a psychické úrovni</vt:lpstr>
      <vt:lpstr>Na psycho-sociální úrovni</vt:lpstr>
      <vt:lpstr>Na ekonomické úrovni</vt:lpstr>
      <vt:lpstr>Ověřovací přístup</vt:lpstr>
      <vt:lpstr>OTÁZKy subjektu –  které ma smysl si položit při startu kariéry</vt:lpstr>
      <vt:lpstr>CO OBNÁŠÍ TZV. WELL-BEING/POHODA MINDSET, ŽIVOTOSPRÁVA, VZTAHY</vt:lpstr>
      <vt:lpstr>Pomoc na/při vysokých školách</vt:lpstr>
      <vt:lpstr>Ochutnávky a inspirace</vt:lpstr>
      <vt:lpstr>DORNOVA METODA – jemná interaktivní manuální terapie</vt:lpstr>
      <vt:lpstr>principy</vt:lpstr>
      <vt:lpstr>Ukázky výsledků nápravy vychýlení páteře</vt:lpstr>
      <vt:lpstr>CO JE PODSTATNÉ?</vt:lpstr>
      <vt:lpstr>PŘ. HOUSLISTA – převzatá kazuistika</vt:lpstr>
      <vt:lpstr>Př. violoncello, varhany</vt:lpstr>
      <vt:lpstr>ZÁVĚR:</vt:lpstr>
      <vt:lpstr>Alexandrova metoda (Libor Nováček)</vt:lpstr>
      <vt:lpstr>Proces psychosomatické převýchovy  sebe sama</vt:lpstr>
      <vt:lpstr>Jakobsonova progresivní metoda  (Markéta Schaffartzik)</vt:lpstr>
      <vt:lpstr>Dechová gymnastika Alexandra střelnIkovÁ (Markéta schaffartzik)</vt:lpstr>
      <vt:lpstr>DECHOVÁ CVIČENÍ ii</vt:lpstr>
      <vt:lpstr>Dechová gymnastika</vt:lpstr>
      <vt:lpstr>NLP - INSPIRACE</vt:lpstr>
      <vt:lpstr>Nlp – mentální mapy</vt:lpstr>
      <vt:lpstr>NLP</vt:lpstr>
      <vt:lpstr>Autohypnóza </vt:lpstr>
      <vt:lpstr>příklady</vt:lpstr>
      <vt:lpstr>kontakt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UPLATNITELNOST NA TRHU PRÁCE</dc:title>
  <dc:creator>Lenka Dohnalová</dc:creator>
  <cp:lastModifiedBy>Lenka Dohnalová</cp:lastModifiedBy>
  <cp:revision>274</cp:revision>
  <dcterms:created xsi:type="dcterms:W3CDTF">2023-03-13T15:18:49Z</dcterms:created>
  <dcterms:modified xsi:type="dcterms:W3CDTF">2024-06-06T18:38:59Z</dcterms:modified>
</cp:coreProperties>
</file>