
<file path=[Content_Types].xml><?xml version="1.0" encoding="utf-8"?>
<Types xmlns="http://schemas.openxmlformats.org/package/2006/content-types">
  <Default Extension="png" ContentType="image/png"/>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6" r:id="rId3"/>
    <p:sldId id="312" r:id="rId4"/>
    <p:sldId id="318" r:id="rId5"/>
    <p:sldId id="313" r:id="rId6"/>
    <p:sldId id="284" r:id="rId7"/>
    <p:sldId id="288" r:id="rId8"/>
    <p:sldId id="295" r:id="rId9"/>
    <p:sldId id="296" r:id="rId10"/>
    <p:sldId id="314" r:id="rId11"/>
    <p:sldId id="286" r:id="rId12"/>
    <p:sldId id="315" r:id="rId13"/>
    <p:sldId id="317" r:id="rId14"/>
    <p:sldId id="271"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99" d="100"/>
          <a:sy n="99" d="100"/>
        </p:scale>
        <p:origin x="102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F3D3F44E-96AA-4F42-8FBE-8DA5B0C49606}" type="datetimeFigureOut">
              <a:rPr lang="cs-CZ" smtClean="0"/>
              <a:pPr/>
              <a:t>11.11.2021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7E026F5-6421-4DB8-9CA2-982F8AA4BBA9}"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3D3F44E-96AA-4F42-8FBE-8DA5B0C49606}" type="datetimeFigureOut">
              <a:rPr lang="cs-CZ" smtClean="0"/>
              <a:pPr/>
              <a:t>11.11.2021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7E026F5-6421-4DB8-9CA2-982F8AA4BBA9}"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3D3F44E-96AA-4F42-8FBE-8DA5B0C49606}" type="datetimeFigureOut">
              <a:rPr lang="cs-CZ" smtClean="0"/>
              <a:pPr/>
              <a:t>11.11.2021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7E026F5-6421-4DB8-9CA2-982F8AA4BBA9}"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F3D3F44E-96AA-4F42-8FBE-8DA5B0C49606}" type="datetimeFigureOut">
              <a:rPr lang="cs-CZ" smtClean="0"/>
              <a:pPr/>
              <a:t>11.11.2021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7E026F5-6421-4DB8-9CA2-982F8AA4BBA9}"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F3D3F44E-96AA-4F42-8FBE-8DA5B0C49606}" type="datetimeFigureOut">
              <a:rPr lang="cs-CZ" smtClean="0"/>
              <a:pPr/>
              <a:t>11.11.2021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7E026F5-6421-4DB8-9CA2-982F8AA4BBA9}"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F3D3F44E-96AA-4F42-8FBE-8DA5B0C49606}" type="datetimeFigureOut">
              <a:rPr lang="cs-CZ" smtClean="0"/>
              <a:pPr/>
              <a:t>11.11.2021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7E026F5-6421-4DB8-9CA2-982F8AA4BBA9}"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F3D3F44E-96AA-4F42-8FBE-8DA5B0C49606}" type="datetimeFigureOut">
              <a:rPr lang="cs-CZ" smtClean="0"/>
              <a:pPr/>
              <a:t>11.11.2021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7E026F5-6421-4DB8-9CA2-982F8AA4BBA9}"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F3D3F44E-96AA-4F42-8FBE-8DA5B0C49606}" type="datetimeFigureOut">
              <a:rPr lang="cs-CZ" smtClean="0"/>
              <a:pPr/>
              <a:t>11.11.2021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7E026F5-6421-4DB8-9CA2-982F8AA4BBA9}"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3D3F44E-96AA-4F42-8FBE-8DA5B0C49606}" type="datetimeFigureOut">
              <a:rPr lang="cs-CZ" smtClean="0"/>
              <a:pPr/>
              <a:t>11.11.2021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7E026F5-6421-4DB8-9CA2-982F8AA4BBA9}"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F3D3F44E-96AA-4F42-8FBE-8DA5B0C49606}" type="datetimeFigureOut">
              <a:rPr lang="cs-CZ" smtClean="0"/>
              <a:pPr/>
              <a:t>11.11.2021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7E026F5-6421-4DB8-9CA2-982F8AA4BBA9}"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F3D3F44E-96AA-4F42-8FBE-8DA5B0C49606}" type="datetimeFigureOut">
              <a:rPr lang="cs-CZ" smtClean="0"/>
              <a:pPr/>
              <a:t>11.11.2021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7E026F5-6421-4DB8-9CA2-982F8AA4BBA9}"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D3F44E-96AA-4F42-8FBE-8DA5B0C49606}" type="datetimeFigureOut">
              <a:rPr lang="cs-CZ" smtClean="0"/>
              <a:pPr/>
              <a:t>11.11.2021</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E026F5-6421-4DB8-9CA2-982F8AA4BBA9}"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ucf.edu/pegasus/your-brain-on-music/" TargetMode="External"/><Relationship Id="rId2" Type="http://schemas.openxmlformats.org/officeDocument/2006/relationships/hyperlink" Target="https://www.verywellmind.com/surprising-psychological-benefits-of-music-4126866" TargetMode="External"/><Relationship Id="rId1" Type="http://schemas.openxmlformats.org/officeDocument/2006/relationships/slideLayout" Target="../slideLayouts/slideLayout2.xml"/><Relationship Id="rId4" Type="http://schemas.openxmlformats.org/officeDocument/2006/relationships/image" Target="../media/image9.jfif"/></Relationships>
</file>

<file path=ppt/slides/_rels/slide12.xml.rels><?xml version="1.0" encoding="UTF-8" standalone="yes"?>
<Relationships xmlns="http://schemas.openxmlformats.org/package/2006/relationships"><Relationship Id="rId3" Type="http://schemas.openxmlformats.org/officeDocument/2006/relationships/hyperlink" Target="https://www.ucf.edu/pegasus/your-brain-on-music/" TargetMode="External"/><Relationship Id="rId2" Type="http://schemas.openxmlformats.org/officeDocument/2006/relationships/hyperlink" Target="https://codeoflife.cz/" TargetMode="External"/><Relationship Id="rId1" Type="http://schemas.openxmlformats.org/officeDocument/2006/relationships/slideLayout" Target="../slideLayouts/slideLayout2.xml"/><Relationship Id="rId5" Type="http://schemas.openxmlformats.org/officeDocument/2006/relationships/image" Target="../media/image10.jpg"/><Relationship Id="rId4" Type="http://schemas.openxmlformats.org/officeDocument/2006/relationships/hyperlink" Target="https://www.verywellmind.com/surprising-psychological-benefits-of-music-4126866"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lenka.dohnalova@idu.cz" TargetMode="External"/><Relationship Id="rId2" Type="http://schemas.openxmlformats.org/officeDocument/2006/relationships/hyperlink" Target="http://www.chr-cmc.org/" TargetMode="External"/><Relationship Id="rId1" Type="http://schemas.openxmlformats.org/officeDocument/2006/relationships/slideLayout" Target="../slideLayouts/slideLayout2.xml"/><Relationship Id="rId6" Type="http://schemas.openxmlformats.org/officeDocument/2006/relationships/image" Target="../media/image11.jfif"/><Relationship Id="rId5" Type="http://schemas.openxmlformats.org/officeDocument/2006/relationships/image" Target="../media/image1.jpeg"/><Relationship Id="rId4" Type="http://schemas.openxmlformats.org/officeDocument/2006/relationships/hyperlink" Target="mailto:ld@npx.cz"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chr-cmc.org/" TargetMode="External"/><Relationship Id="rId2" Type="http://schemas.openxmlformats.org/officeDocument/2006/relationships/hyperlink" Target="http://www.emc-imc.or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europeanagendaformusic.e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846640" cy="1802631"/>
          </a:xfrm>
          <a:solidFill>
            <a:srgbClr val="00B0F0"/>
          </a:solidFill>
        </p:spPr>
        <p:txBody>
          <a:bodyPr>
            <a:normAutofit fontScale="90000"/>
          </a:bodyPr>
          <a:lstStyle/>
          <a:p>
            <a:pPr algn="l"/>
            <a:br>
              <a:rPr lang="cs-CZ" sz="3600" b="1" dirty="0"/>
            </a:br>
            <a:r>
              <a:rPr lang="cs-CZ" sz="3600" b="1" dirty="0"/>
              <a:t>VLIV ZVUKU A HUDBY NA ČLOVĚKA</a:t>
            </a:r>
            <a:br>
              <a:rPr lang="cs-CZ" sz="3600" b="1" dirty="0"/>
            </a:br>
            <a:r>
              <a:rPr lang="cs-CZ" sz="3600" b="1" dirty="0"/>
              <a:t>- použijme pro advokacii oboru</a:t>
            </a:r>
            <a:br>
              <a:rPr lang="cs-CZ" sz="3600" b="1" dirty="0"/>
            </a:br>
            <a:br>
              <a:rPr lang="cs-CZ" dirty="0"/>
            </a:br>
            <a:endParaRPr lang="cs-CZ" sz="3600" b="1" dirty="0">
              <a:solidFill>
                <a:schemeClr val="tx2">
                  <a:lumMod val="75000"/>
                </a:schemeClr>
              </a:solidFill>
            </a:endParaRPr>
          </a:p>
        </p:txBody>
      </p:sp>
      <p:sp>
        <p:nvSpPr>
          <p:cNvPr id="3" name="Podnadpis 2"/>
          <p:cNvSpPr>
            <a:spLocks noGrp="1"/>
          </p:cNvSpPr>
          <p:nvPr>
            <p:ph type="subTitle" idx="1"/>
          </p:nvPr>
        </p:nvSpPr>
        <p:spPr>
          <a:xfrm>
            <a:off x="685800" y="4365104"/>
            <a:ext cx="7846640" cy="1944216"/>
          </a:xfrm>
          <a:solidFill>
            <a:schemeClr val="tx2">
              <a:lumMod val="20000"/>
              <a:lumOff val="80000"/>
            </a:schemeClr>
          </a:solidFill>
        </p:spPr>
        <p:txBody>
          <a:bodyPr>
            <a:normAutofit/>
          </a:bodyPr>
          <a:lstStyle/>
          <a:p>
            <a:pPr algn="l"/>
            <a:r>
              <a:rPr lang="cs-CZ" sz="2400" dirty="0">
                <a:solidFill>
                  <a:schemeClr val="accent1">
                    <a:lumMod val="50000"/>
                  </a:schemeClr>
                </a:solidFill>
              </a:rPr>
              <a:t>Motivační publikace</a:t>
            </a:r>
          </a:p>
          <a:p>
            <a:pPr algn="l"/>
            <a:r>
              <a:rPr lang="cs-CZ" sz="2400" b="1" dirty="0">
                <a:solidFill>
                  <a:schemeClr val="accent1">
                    <a:lumMod val="50000"/>
                  </a:schemeClr>
                </a:solidFill>
              </a:rPr>
              <a:t>E. </a:t>
            </a:r>
            <a:r>
              <a:rPr lang="cs-CZ" sz="2400" b="1" dirty="0" err="1">
                <a:solidFill>
                  <a:schemeClr val="accent1">
                    <a:lumMod val="50000"/>
                  </a:schemeClr>
                </a:solidFill>
              </a:rPr>
              <a:t>Bigand</a:t>
            </a:r>
            <a:r>
              <a:rPr lang="cs-CZ" sz="2400" b="1" dirty="0">
                <a:solidFill>
                  <a:schemeClr val="accent1">
                    <a:lumMod val="50000"/>
                  </a:schemeClr>
                </a:solidFill>
              </a:rPr>
              <a:t>, B. </a:t>
            </a:r>
            <a:r>
              <a:rPr lang="cs-CZ" sz="2400" b="1" dirty="0" err="1">
                <a:solidFill>
                  <a:schemeClr val="accent1">
                    <a:lumMod val="50000"/>
                  </a:schemeClr>
                </a:solidFill>
              </a:rPr>
              <a:t>Tillmann</a:t>
            </a:r>
            <a:endParaRPr lang="cs-CZ" sz="2400" b="1" dirty="0">
              <a:solidFill>
                <a:schemeClr val="accent1">
                  <a:lumMod val="50000"/>
                </a:schemeClr>
              </a:solidFill>
            </a:endParaRPr>
          </a:p>
          <a:p>
            <a:pPr algn="l"/>
            <a:r>
              <a:rPr lang="cs-CZ" sz="2400" b="1" i="1" dirty="0">
                <a:solidFill>
                  <a:schemeClr val="accent1">
                    <a:lumMod val="50000"/>
                  </a:schemeClr>
                </a:solidFill>
              </a:rPr>
              <a:t>La </a:t>
            </a:r>
            <a:r>
              <a:rPr lang="cs-CZ" sz="2400" b="1" i="1" dirty="0" err="1">
                <a:solidFill>
                  <a:schemeClr val="accent1">
                    <a:lumMod val="50000"/>
                  </a:schemeClr>
                </a:solidFill>
              </a:rPr>
              <a:t>Symphonie</a:t>
            </a:r>
            <a:r>
              <a:rPr lang="cs-CZ" sz="2400" b="1" i="1" dirty="0">
                <a:solidFill>
                  <a:schemeClr val="accent1">
                    <a:lumMod val="50000"/>
                  </a:schemeClr>
                </a:solidFill>
              </a:rPr>
              <a:t> </a:t>
            </a:r>
            <a:r>
              <a:rPr lang="cs-CZ" sz="2400" b="1" i="1" dirty="0" err="1">
                <a:solidFill>
                  <a:schemeClr val="accent1">
                    <a:lumMod val="50000"/>
                  </a:schemeClr>
                </a:solidFill>
              </a:rPr>
              <a:t>neuronale</a:t>
            </a:r>
            <a:endParaRPr lang="cs-CZ" sz="2400" b="1" i="1" dirty="0">
              <a:solidFill>
                <a:schemeClr val="accent1">
                  <a:lumMod val="50000"/>
                </a:schemeClr>
              </a:solidFill>
            </a:endParaRPr>
          </a:p>
          <a:p>
            <a:pPr algn="l"/>
            <a:r>
              <a:rPr lang="cs-CZ" sz="1800" b="1" i="1" dirty="0" err="1">
                <a:solidFill>
                  <a:schemeClr val="accent1">
                    <a:lumMod val="50000"/>
                  </a:schemeClr>
                </a:solidFill>
              </a:rPr>
              <a:t>Pourquoi</a:t>
            </a:r>
            <a:r>
              <a:rPr lang="cs-CZ" sz="1800" b="1" i="1" dirty="0">
                <a:solidFill>
                  <a:schemeClr val="accent1">
                    <a:lumMod val="50000"/>
                  </a:schemeClr>
                </a:solidFill>
              </a:rPr>
              <a:t> la </a:t>
            </a:r>
            <a:r>
              <a:rPr lang="cs-CZ" sz="1800" b="1" i="1" dirty="0" err="1">
                <a:solidFill>
                  <a:schemeClr val="accent1">
                    <a:lumMod val="50000"/>
                  </a:schemeClr>
                </a:solidFill>
              </a:rPr>
              <a:t>musique</a:t>
            </a:r>
            <a:r>
              <a:rPr lang="cs-CZ" sz="1800" b="1" i="1" dirty="0">
                <a:solidFill>
                  <a:schemeClr val="accent1">
                    <a:lumMod val="50000"/>
                  </a:schemeClr>
                </a:solidFill>
              </a:rPr>
              <a:t> </a:t>
            </a:r>
            <a:r>
              <a:rPr lang="cs-CZ" sz="1800" b="1" i="1" dirty="0" err="1">
                <a:solidFill>
                  <a:schemeClr val="accent1">
                    <a:lumMod val="50000"/>
                  </a:schemeClr>
                </a:solidFill>
              </a:rPr>
              <a:t>est</a:t>
            </a:r>
            <a:r>
              <a:rPr lang="cs-CZ" sz="1800" b="1" i="1" dirty="0">
                <a:solidFill>
                  <a:schemeClr val="accent1">
                    <a:lumMod val="50000"/>
                  </a:schemeClr>
                </a:solidFill>
              </a:rPr>
              <a:t> </a:t>
            </a:r>
            <a:r>
              <a:rPr lang="cs-CZ" sz="1800" b="1" i="1" dirty="0" err="1">
                <a:solidFill>
                  <a:schemeClr val="accent1">
                    <a:lumMod val="50000"/>
                  </a:schemeClr>
                </a:solidFill>
              </a:rPr>
              <a:t>indispensable</a:t>
            </a:r>
            <a:r>
              <a:rPr lang="cs-CZ" sz="1800" b="1" i="1" dirty="0">
                <a:solidFill>
                  <a:schemeClr val="accent1">
                    <a:lumMod val="50000"/>
                  </a:schemeClr>
                </a:solidFill>
              </a:rPr>
              <a:t> au </a:t>
            </a:r>
            <a:r>
              <a:rPr lang="cs-CZ" sz="1800" b="1" i="1" dirty="0" err="1">
                <a:solidFill>
                  <a:schemeClr val="accent1">
                    <a:lumMod val="50000"/>
                  </a:schemeClr>
                </a:solidFill>
              </a:rPr>
              <a:t>cerveau</a:t>
            </a:r>
            <a:r>
              <a:rPr lang="cs-CZ" sz="2400" b="1" i="1" dirty="0">
                <a:solidFill>
                  <a:schemeClr val="accent1">
                    <a:lumMod val="50000"/>
                  </a:schemeClr>
                </a:solidFill>
              </a:rPr>
              <a:t>,</a:t>
            </a:r>
            <a:r>
              <a:rPr lang="cs-CZ" sz="2400" b="1" dirty="0">
                <a:solidFill>
                  <a:schemeClr val="accent1">
                    <a:lumMod val="50000"/>
                  </a:schemeClr>
                </a:solidFill>
              </a:rPr>
              <a:t> 2020</a:t>
            </a:r>
          </a:p>
        </p:txBody>
      </p:sp>
      <p:pic>
        <p:nvPicPr>
          <p:cNvPr id="5" name="Obrázek 4" descr="Logo ČHR blue (2).jpg"/>
          <p:cNvPicPr>
            <a:picLocks noChangeAspect="1"/>
          </p:cNvPicPr>
          <p:nvPr/>
        </p:nvPicPr>
        <p:blipFill>
          <a:blip r:embed="rId2" cstate="print"/>
          <a:stretch>
            <a:fillRect/>
          </a:stretch>
        </p:blipFill>
        <p:spPr>
          <a:xfrm>
            <a:off x="5364088" y="404664"/>
            <a:ext cx="2943225" cy="1619250"/>
          </a:xfrm>
          <a:prstGeom prst="rect">
            <a:avLst/>
          </a:prstGeom>
        </p:spPr>
      </p:pic>
      <p:pic>
        <p:nvPicPr>
          <p:cNvPr id="6" name="Obrázek 5">
            <a:extLst>
              <a:ext uri="{FF2B5EF4-FFF2-40B4-BE49-F238E27FC236}">
                <a16:creationId xmlns:a16="http://schemas.microsoft.com/office/drawing/2014/main" id="{0CA27C72-0E94-439D-A889-EFFA26965F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0117" y="3717024"/>
            <a:ext cx="1729929" cy="259229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E1D9BD-CB0B-4CA9-AA7E-86FC52EE1BE9}"/>
              </a:ext>
            </a:extLst>
          </p:cNvPr>
          <p:cNvSpPr>
            <a:spLocks noGrp="1"/>
          </p:cNvSpPr>
          <p:nvPr>
            <p:ph type="title"/>
          </p:nvPr>
        </p:nvSpPr>
        <p:spPr>
          <a:solidFill>
            <a:srgbClr val="00B0F0"/>
          </a:solidFill>
        </p:spPr>
        <p:txBody>
          <a:bodyPr>
            <a:normAutofit/>
          </a:bodyPr>
          <a:lstStyle/>
          <a:p>
            <a:r>
              <a:rPr lang="cs-CZ" sz="3600" dirty="0">
                <a:highlight>
                  <a:srgbClr val="C0C0C0"/>
                </a:highlight>
              </a:rPr>
              <a:t>CITACE</a:t>
            </a:r>
            <a:endParaRPr lang="en-GB" sz="3600" dirty="0">
              <a:highlight>
                <a:srgbClr val="C0C0C0"/>
              </a:highlight>
            </a:endParaRPr>
          </a:p>
        </p:txBody>
      </p:sp>
      <p:sp>
        <p:nvSpPr>
          <p:cNvPr id="3" name="Zástupný symbol pro obsah 2">
            <a:extLst>
              <a:ext uri="{FF2B5EF4-FFF2-40B4-BE49-F238E27FC236}">
                <a16:creationId xmlns:a16="http://schemas.microsoft.com/office/drawing/2014/main" id="{56ADB86D-A168-4A69-B201-ED3A245DE0CB}"/>
              </a:ext>
            </a:extLst>
          </p:cNvPr>
          <p:cNvSpPr>
            <a:spLocks noGrp="1"/>
          </p:cNvSpPr>
          <p:nvPr>
            <p:ph idx="1"/>
          </p:nvPr>
        </p:nvSpPr>
        <p:spPr>
          <a:solidFill>
            <a:schemeClr val="accent1">
              <a:lumMod val="20000"/>
              <a:lumOff val="80000"/>
            </a:schemeClr>
          </a:solidFill>
        </p:spPr>
        <p:txBody>
          <a:bodyPr>
            <a:normAutofit fontScale="92500" lnSpcReduction="20000"/>
          </a:bodyPr>
          <a:lstStyle/>
          <a:p>
            <a:pPr marL="0" indent="0">
              <a:buNone/>
            </a:pPr>
            <a:r>
              <a:rPr lang="cs-CZ" sz="2000" dirty="0"/>
              <a:t>„</a:t>
            </a:r>
            <a:r>
              <a:rPr lang="cs-CZ" sz="2000" i="1" dirty="0"/>
              <a:t>Vhodně zvolená hudba snižuje hladinu kortizolu (hormon stresu), který ovlivňuje krevní tlak a srdeční tep. Dopad hudby na úzkostné osobnosti může být silnější, než anxiolytika</a:t>
            </a:r>
            <a:r>
              <a:rPr lang="cs-CZ" sz="2000" dirty="0"/>
              <a:t>.“ s. 151</a:t>
            </a:r>
          </a:p>
          <a:p>
            <a:pPr marL="0" indent="0">
              <a:buNone/>
            </a:pPr>
            <a:endParaRPr lang="cs-CZ" sz="2000" dirty="0"/>
          </a:p>
          <a:p>
            <a:pPr marL="0" indent="0">
              <a:buNone/>
            </a:pPr>
            <a:r>
              <a:rPr lang="cs-CZ" sz="2000" dirty="0"/>
              <a:t>„</a:t>
            </a:r>
            <a:r>
              <a:rPr lang="cs-CZ" sz="2000" i="1" dirty="0"/>
              <a:t>Sborový zpěv má účinek na imunitu. Byla měřena hodnota </a:t>
            </a:r>
            <a:r>
              <a:rPr lang="cs-CZ" sz="2000" i="1" dirty="0" err="1"/>
              <a:t>antibodies</a:t>
            </a:r>
            <a:r>
              <a:rPr lang="cs-CZ" sz="2000" i="1" dirty="0"/>
              <a:t> ve slinách před a po koncertu. Hodnota imunoglobulinu A se zvýšila na 150%, a to i při repríze</a:t>
            </a:r>
            <a:r>
              <a:rPr lang="cs-CZ" sz="2000" dirty="0"/>
              <a:t>. s.153</a:t>
            </a:r>
          </a:p>
          <a:p>
            <a:pPr marL="0" indent="0">
              <a:buNone/>
            </a:pPr>
            <a:endParaRPr lang="cs-CZ" sz="2000" dirty="0"/>
          </a:p>
          <a:p>
            <a:pPr marL="0" indent="0">
              <a:buNone/>
            </a:pPr>
            <a:r>
              <a:rPr lang="cs-CZ" sz="2000" dirty="0"/>
              <a:t>„</a:t>
            </a:r>
            <a:r>
              <a:rPr lang="cs-CZ" sz="2000" i="1" dirty="0"/>
              <a:t>Po 30 minutách zpěvu se zvýší významně hodnoty oxytocinu, nezáleží na tom, jestli jste profesionál nebo amatér</a:t>
            </a:r>
            <a:r>
              <a:rPr lang="cs-CZ" sz="2000" dirty="0"/>
              <a:t>.“  s. 160</a:t>
            </a:r>
          </a:p>
          <a:p>
            <a:pPr marL="0" indent="0">
              <a:buNone/>
            </a:pPr>
            <a:endParaRPr lang="cs-CZ" sz="2000" dirty="0"/>
          </a:p>
          <a:p>
            <a:pPr marL="0" indent="0">
              <a:buNone/>
            </a:pPr>
            <a:r>
              <a:rPr lang="cs-CZ" sz="2000" b="1" dirty="0"/>
              <a:t>„</a:t>
            </a:r>
            <a:r>
              <a:rPr lang="cs-CZ" sz="2000" i="1" dirty="0"/>
              <a:t>Hudební praxe modifikuje také mohutnost bílé mozkové hmoty v hipokampu. Navíc hudebníci mají také posíleny oblasti paměti.</a:t>
            </a:r>
            <a:r>
              <a:rPr lang="cs-CZ" sz="2000" dirty="0"/>
              <a:t>“ s. 169</a:t>
            </a:r>
          </a:p>
          <a:p>
            <a:pPr marL="0" indent="0">
              <a:buNone/>
            </a:pPr>
            <a:r>
              <a:rPr lang="cs-CZ" sz="2000" dirty="0"/>
              <a:t>(pozn. Hipokampus je součástí spánkového laloku, limbického systému. Je důležitý pro uchovávání informací a prostorovou orientaci, jeho poškození může způsobit např. nedostatek kyslíku).</a:t>
            </a:r>
          </a:p>
          <a:p>
            <a:endParaRPr lang="en-GB" dirty="0"/>
          </a:p>
        </p:txBody>
      </p:sp>
      <p:pic>
        <p:nvPicPr>
          <p:cNvPr id="5" name="Obrázek 4">
            <a:extLst>
              <a:ext uri="{FF2B5EF4-FFF2-40B4-BE49-F238E27FC236}">
                <a16:creationId xmlns:a16="http://schemas.microsoft.com/office/drawing/2014/main" id="{EA4FC86C-642D-4C81-938C-73A7F5006B5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42162"/>
            <a:ext cx="2087138" cy="1670943"/>
          </a:xfrm>
          <a:prstGeom prst="rect">
            <a:avLst/>
          </a:prstGeom>
        </p:spPr>
      </p:pic>
    </p:spTree>
    <p:extLst>
      <p:ext uri="{BB962C8B-B14F-4D97-AF65-F5344CB8AC3E}">
        <p14:creationId xmlns:p14="http://schemas.microsoft.com/office/powerpoint/2010/main" val="229930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01AAB5-A727-409E-8F8E-6C156467A199}"/>
              </a:ext>
            </a:extLst>
          </p:cNvPr>
          <p:cNvSpPr>
            <a:spLocks noGrp="1"/>
          </p:cNvSpPr>
          <p:nvPr>
            <p:ph type="title"/>
          </p:nvPr>
        </p:nvSpPr>
        <p:spPr>
          <a:solidFill>
            <a:srgbClr val="00B0F0"/>
          </a:solidFill>
        </p:spPr>
        <p:txBody>
          <a:bodyPr>
            <a:normAutofit/>
          </a:bodyPr>
          <a:lstStyle/>
          <a:p>
            <a:pPr algn="l"/>
            <a:r>
              <a:rPr lang="cs-CZ" sz="3600" dirty="0">
                <a:highlight>
                  <a:srgbClr val="C0C0C0"/>
                </a:highlight>
              </a:rPr>
              <a:t>HLAVNÍ MESSAGE</a:t>
            </a:r>
            <a:r>
              <a:rPr lang="cs-CZ" sz="3600" dirty="0"/>
              <a:t> </a:t>
            </a:r>
            <a:endParaRPr lang="cs-CZ" sz="3600" dirty="0">
              <a:highlight>
                <a:srgbClr val="C0C0C0"/>
              </a:highlight>
            </a:endParaRPr>
          </a:p>
        </p:txBody>
      </p:sp>
      <p:sp>
        <p:nvSpPr>
          <p:cNvPr id="3" name="Zástupný symbol pro obsah 2">
            <a:extLst>
              <a:ext uri="{FF2B5EF4-FFF2-40B4-BE49-F238E27FC236}">
                <a16:creationId xmlns:a16="http://schemas.microsoft.com/office/drawing/2014/main" id="{31A4F002-A34D-4DA1-B425-EA2A4846CFA5}"/>
              </a:ext>
            </a:extLst>
          </p:cNvPr>
          <p:cNvSpPr>
            <a:spLocks noGrp="1"/>
          </p:cNvSpPr>
          <p:nvPr>
            <p:ph idx="1"/>
          </p:nvPr>
        </p:nvSpPr>
        <p:spPr>
          <a:xfrm>
            <a:off x="457200" y="1600200"/>
            <a:ext cx="8229600" cy="4983162"/>
          </a:xfrm>
          <a:solidFill>
            <a:schemeClr val="accent1">
              <a:lumMod val="20000"/>
              <a:lumOff val="80000"/>
            </a:schemeClr>
          </a:solidFill>
          <a:effectLst>
            <a:glow rad="63500">
              <a:schemeClr val="accent1">
                <a:satMod val="175000"/>
                <a:alpha val="40000"/>
              </a:schemeClr>
            </a:glow>
          </a:effectLst>
        </p:spPr>
        <p:txBody>
          <a:bodyPr>
            <a:normAutofit/>
          </a:bodyPr>
          <a:lstStyle/>
          <a:p>
            <a:pPr marL="0" indent="0">
              <a:spcBef>
                <a:spcPts val="0"/>
              </a:spcBef>
              <a:buNone/>
            </a:pPr>
            <a:r>
              <a:rPr lang="cs-CZ" sz="1900" b="1" dirty="0">
                <a:highlight>
                  <a:srgbClr val="C0C0C0"/>
                </a:highlight>
              </a:rPr>
              <a:t> </a:t>
            </a:r>
          </a:p>
          <a:p>
            <a:pPr marL="0" indent="0">
              <a:spcBef>
                <a:spcPts val="0"/>
              </a:spcBef>
              <a:buNone/>
            </a:pPr>
            <a:r>
              <a:rPr lang="cs-CZ" sz="1900" b="1" dirty="0">
                <a:highlight>
                  <a:srgbClr val="C0C0C0"/>
                </a:highlight>
              </a:rPr>
              <a:t>Hudba (zejména aktivně pěstovaná, se zapojením rytmického pohybu těla a elementárním pochopením jejích struktur – které nemusí být intelektuální –aktivizuje a propojuje nejen různé oblasti mozku, ale, podle autorů, dochází i k rytmické synchronizaci </a:t>
            </a:r>
            <a:r>
              <a:rPr lang="cs-CZ" sz="1900" b="1" dirty="0" err="1">
                <a:highlight>
                  <a:srgbClr val="C0C0C0"/>
                </a:highlight>
              </a:rPr>
              <a:t>neuronální</a:t>
            </a:r>
            <a:r>
              <a:rPr lang="cs-CZ" sz="1900" b="1" dirty="0">
                <a:highlight>
                  <a:srgbClr val="C0C0C0"/>
                </a:highlight>
              </a:rPr>
              <a:t> aktivity. Proto mluví o „</a:t>
            </a:r>
            <a:r>
              <a:rPr lang="cs-CZ" sz="1900" b="1" dirty="0" err="1">
                <a:highlight>
                  <a:srgbClr val="C0C0C0"/>
                </a:highlight>
              </a:rPr>
              <a:t>neuronální</a:t>
            </a:r>
            <a:r>
              <a:rPr lang="cs-CZ" sz="1900" b="1" dirty="0">
                <a:highlight>
                  <a:srgbClr val="C0C0C0"/>
                </a:highlight>
              </a:rPr>
              <a:t> symfonii.“ </a:t>
            </a:r>
            <a:endParaRPr lang="cs-CZ" sz="1900" dirty="0">
              <a:highlight>
                <a:srgbClr val="C0C0C0"/>
              </a:highlight>
            </a:endParaRPr>
          </a:p>
          <a:p>
            <a:pPr marL="0" indent="0">
              <a:spcBef>
                <a:spcPts val="0"/>
              </a:spcBef>
              <a:buNone/>
            </a:pPr>
            <a:r>
              <a:rPr lang="cs-CZ" sz="1900" dirty="0"/>
              <a:t>Citace jsou doloženy odkazy na výzkumy.</a:t>
            </a:r>
          </a:p>
          <a:p>
            <a:pPr marL="0" indent="0">
              <a:spcBef>
                <a:spcPts val="0"/>
              </a:spcBef>
              <a:buNone/>
            </a:pPr>
            <a:endParaRPr lang="cs-CZ" sz="1900" dirty="0"/>
          </a:p>
          <a:p>
            <a:pPr marL="0" indent="0">
              <a:spcBef>
                <a:spcPts val="0"/>
              </a:spcBef>
              <a:buNone/>
            </a:pPr>
            <a:r>
              <a:rPr lang="cs-CZ" sz="1900" dirty="0"/>
              <a:t>Publikace shrnuje výzkumy, ale můžeme odkázat na další dobré zdroje, např.</a:t>
            </a:r>
          </a:p>
          <a:p>
            <a:pPr marL="0" indent="0">
              <a:spcBef>
                <a:spcPts val="0"/>
              </a:spcBef>
              <a:buNone/>
            </a:pPr>
            <a:r>
              <a:rPr lang="cs-CZ" sz="1900" dirty="0" err="1"/>
              <a:t>Kendra</a:t>
            </a:r>
            <a:r>
              <a:rPr lang="cs-CZ" sz="1900" dirty="0"/>
              <a:t> </a:t>
            </a:r>
            <a:r>
              <a:rPr lang="cs-CZ" sz="1900" dirty="0" err="1"/>
              <a:t>Cherry</a:t>
            </a:r>
            <a:r>
              <a:rPr lang="cs-CZ" sz="1900" dirty="0"/>
              <a:t> </a:t>
            </a:r>
            <a:r>
              <a:rPr lang="cs-CZ" sz="1900" dirty="0">
                <a:highlight>
                  <a:srgbClr val="C0C0C0"/>
                </a:highlight>
              </a:rPr>
              <a:t>HOW LISTENING TO MUSIC CAN HAVE PSYCHOLOGICAL BENEFITS</a:t>
            </a:r>
            <a:r>
              <a:rPr lang="cs-CZ" sz="1900" dirty="0"/>
              <a:t>, 10.122019</a:t>
            </a:r>
          </a:p>
          <a:p>
            <a:pPr marL="0" indent="0">
              <a:buNone/>
            </a:pPr>
            <a:r>
              <a:rPr lang="en-GB" sz="1600" u="sng" dirty="0">
                <a:hlinkClick r:id="rId2"/>
              </a:rPr>
              <a:t>https://www.verywellmind.com/surprising-psychological-benefits-of-music-4126866</a:t>
            </a:r>
            <a:endParaRPr lang="cs-CZ" sz="1600" dirty="0"/>
          </a:p>
          <a:p>
            <a:pPr marL="0" indent="0">
              <a:spcBef>
                <a:spcPts val="0"/>
              </a:spcBef>
              <a:buNone/>
            </a:pPr>
            <a:endParaRPr lang="cs-CZ" sz="1900" dirty="0"/>
          </a:p>
          <a:p>
            <a:pPr marL="0" indent="0">
              <a:spcBef>
                <a:spcPts val="0"/>
              </a:spcBef>
              <a:buNone/>
            </a:pPr>
            <a:r>
              <a:rPr lang="cs-CZ" sz="1900" dirty="0"/>
              <a:t>Neurovědec </a:t>
            </a:r>
            <a:r>
              <a:rPr lang="cs-CZ" sz="1900" dirty="0" err="1"/>
              <a:t>Kiminobu</a:t>
            </a:r>
            <a:r>
              <a:rPr lang="cs-CZ" sz="1900" dirty="0"/>
              <a:t> </a:t>
            </a:r>
            <a:r>
              <a:rPr lang="cs-CZ" sz="1900" dirty="0" err="1"/>
              <a:t>Sugaya</a:t>
            </a:r>
            <a:r>
              <a:rPr lang="cs-CZ" sz="1900" dirty="0"/>
              <a:t> a houslistka </a:t>
            </a:r>
            <a:r>
              <a:rPr lang="cs-CZ" sz="1900" dirty="0" err="1"/>
              <a:t>Ayako</a:t>
            </a:r>
            <a:r>
              <a:rPr lang="cs-CZ" sz="1900" dirty="0"/>
              <a:t> </a:t>
            </a:r>
            <a:r>
              <a:rPr lang="cs-CZ" sz="1900" dirty="0" err="1"/>
              <a:t>Yonetani</a:t>
            </a:r>
            <a:r>
              <a:rPr lang="cs-CZ" sz="1900" dirty="0"/>
              <a:t> od r. 2006 </a:t>
            </a:r>
          </a:p>
          <a:p>
            <a:pPr marL="0" indent="0">
              <a:spcBef>
                <a:spcPts val="0"/>
              </a:spcBef>
              <a:buNone/>
            </a:pPr>
            <a:r>
              <a:rPr lang="cs-CZ" sz="1900" dirty="0">
                <a:highlight>
                  <a:srgbClr val="C0C0C0"/>
                </a:highlight>
              </a:rPr>
              <a:t>MUSIC AND THE BRAIN </a:t>
            </a:r>
            <a:r>
              <a:rPr lang="cs-CZ" sz="1900" dirty="0"/>
              <a:t>kurzy, pěkné stránky s vizualizací mozku: </a:t>
            </a:r>
            <a:r>
              <a:rPr lang="cs-CZ" sz="1900" dirty="0">
                <a:hlinkClick r:id="rId3"/>
              </a:rPr>
              <a:t>https://www.ucf.edu/pegasus/your-brain-on-music/</a:t>
            </a:r>
            <a:endParaRPr lang="cs-CZ" sz="1900" dirty="0"/>
          </a:p>
          <a:p>
            <a:pPr marL="0" indent="0">
              <a:spcBef>
                <a:spcPts val="0"/>
              </a:spcBef>
              <a:buNone/>
            </a:pPr>
            <a:endParaRPr lang="cs-CZ" sz="1900" dirty="0"/>
          </a:p>
          <a:p>
            <a:pPr marL="0" indent="0">
              <a:buNone/>
            </a:pPr>
            <a:endParaRPr lang="cs-CZ" sz="2800" dirty="0"/>
          </a:p>
          <a:p>
            <a:pPr marL="0" indent="0">
              <a:buNone/>
            </a:pPr>
            <a:endParaRPr lang="cs-CZ" sz="2800" dirty="0"/>
          </a:p>
          <a:p>
            <a:pPr marL="0" indent="0">
              <a:buNone/>
            </a:pPr>
            <a:endParaRPr lang="cs-CZ" b="1" dirty="0"/>
          </a:p>
        </p:txBody>
      </p:sp>
      <p:pic>
        <p:nvPicPr>
          <p:cNvPr id="5" name="Obrázek 4">
            <a:extLst>
              <a:ext uri="{FF2B5EF4-FFF2-40B4-BE49-F238E27FC236}">
                <a16:creationId xmlns:a16="http://schemas.microsoft.com/office/drawing/2014/main" id="{70CDBEFB-DDD2-4618-A68B-2174A0ED20C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48264" y="274638"/>
            <a:ext cx="1752622" cy="1202907"/>
          </a:xfrm>
          <a:prstGeom prst="rect">
            <a:avLst/>
          </a:prstGeom>
        </p:spPr>
      </p:pic>
    </p:spTree>
    <p:extLst>
      <p:ext uri="{BB962C8B-B14F-4D97-AF65-F5344CB8AC3E}">
        <p14:creationId xmlns:p14="http://schemas.microsoft.com/office/powerpoint/2010/main" val="547759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85E6C7-A70E-4FBF-B805-220C323CA0E9}"/>
              </a:ext>
            </a:extLst>
          </p:cNvPr>
          <p:cNvSpPr>
            <a:spLocks noGrp="1"/>
          </p:cNvSpPr>
          <p:nvPr>
            <p:ph type="title"/>
          </p:nvPr>
        </p:nvSpPr>
        <p:spPr>
          <a:solidFill>
            <a:srgbClr val="00B0F0"/>
          </a:solidFill>
        </p:spPr>
        <p:txBody>
          <a:bodyPr>
            <a:normAutofit/>
          </a:bodyPr>
          <a:lstStyle/>
          <a:p>
            <a:r>
              <a:rPr lang="cs-CZ" sz="3600" dirty="0">
                <a:highlight>
                  <a:srgbClr val="C0C0C0"/>
                </a:highlight>
              </a:rPr>
              <a:t>DALŠÍ ODKAZY-využitelné při výuce</a:t>
            </a:r>
            <a:endParaRPr lang="en-GB" sz="3600" dirty="0">
              <a:highlight>
                <a:srgbClr val="C0C0C0"/>
              </a:highlight>
            </a:endParaRPr>
          </a:p>
        </p:txBody>
      </p:sp>
      <p:sp>
        <p:nvSpPr>
          <p:cNvPr id="3" name="Zástupný symbol pro obsah 2">
            <a:extLst>
              <a:ext uri="{FF2B5EF4-FFF2-40B4-BE49-F238E27FC236}">
                <a16:creationId xmlns:a16="http://schemas.microsoft.com/office/drawing/2014/main" id="{937816EA-44BC-45C7-B4A6-7F243B86D213}"/>
              </a:ext>
            </a:extLst>
          </p:cNvPr>
          <p:cNvSpPr>
            <a:spLocks noGrp="1"/>
          </p:cNvSpPr>
          <p:nvPr>
            <p:ph idx="1"/>
          </p:nvPr>
        </p:nvSpPr>
        <p:spPr>
          <a:solidFill>
            <a:schemeClr val="accent1">
              <a:lumMod val="20000"/>
              <a:lumOff val="80000"/>
            </a:schemeClr>
          </a:solidFill>
        </p:spPr>
        <p:txBody>
          <a:bodyPr>
            <a:normAutofit fontScale="92500" lnSpcReduction="20000"/>
          </a:bodyPr>
          <a:lstStyle/>
          <a:p>
            <a:pPr marL="0" indent="0">
              <a:buNone/>
            </a:pPr>
            <a:r>
              <a:rPr lang="cs-CZ" sz="2000" dirty="0">
                <a:highlight>
                  <a:srgbClr val="C0C0C0"/>
                </a:highlight>
              </a:rPr>
              <a:t>VTISKONOUT BENEFITY </a:t>
            </a:r>
          </a:p>
          <a:p>
            <a:pPr marL="0" indent="0">
              <a:buNone/>
            </a:pPr>
            <a:r>
              <a:rPr lang="cs-CZ" sz="2000" dirty="0"/>
              <a:t>žákům, pedagogům, rodičům, médiím, dalším</a:t>
            </a:r>
          </a:p>
          <a:p>
            <a:pPr marL="0" indent="0">
              <a:buNone/>
            </a:pPr>
            <a:r>
              <a:rPr lang="cs-CZ" sz="2000" dirty="0"/>
              <a:t>odborníkům, „</a:t>
            </a:r>
            <a:r>
              <a:rPr lang="cs-CZ" sz="2000" dirty="0" err="1"/>
              <a:t>stakeholderům</a:t>
            </a:r>
            <a:r>
              <a:rPr lang="cs-CZ" sz="2000" dirty="0"/>
              <a:t>“…</a:t>
            </a:r>
          </a:p>
          <a:p>
            <a:pPr marL="0" indent="0">
              <a:buNone/>
            </a:pPr>
            <a:endParaRPr lang="cs-CZ" sz="2000" dirty="0"/>
          </a:p>
          <a:p>
            <a:pPr marL="0" indent="0">
              <a:buNone/>
            </a:pPr>
            <a:r>
              <a:rPr lang="cs-CZ" sz="2000" dirty="0">
                <a:highlight>
                  <a:srgbClr val="C0C0C0"/>
                </a:highlight>
              </a:rPr>
              <a:t>Obecné informace o optimalizaci mysli a těla</a:t>
            </a:r>
          </a:p>
          <a:p>
            <a:pPr marL="0" indent="0">
              <a:buNone/>
            </a:pPr>
            <a:r>
              <a:rPr lang="en-GB" sz="1600" dirty="0">
                <a:hlinkClick r:id="rId2"/>
              </a:rPr>
              <a:t>https://codeoflife.cz/</a:t>
            </a:r>
            <a:endParaRPr lang="cs-CZ" sz="1600" dirty="0"/>
          </a:p>
          <a:p>
            <a:pPr marL="0" indent="0">
              <a:buNone/>
            </a:pPr>
            <a:endParaRPr lang="cs-CZ" sz="2000" dirty="0"/>
          </a:p>
          <a:p>
            <a:pPr marL="0" indent="0">
              <a:buNone/>
            </a:pPr>
            <a:r>
              <a:rPr lang="cs-CZ" sz="2000" dirty="0" err="1">
                <a:highlight>
                  <a:srgbClr val="C0C0C0"/>
                </a:highlight>
              </a:rPr>
              <a:t>How</a:t>
            </a:r>
            <a:r>
              <a:rPr lang="cs-CZ" sz="2000" dirty="0">
                <a:highlight>
                  <a:srgbClr val="C0C0C0"/>
                </a:highlight>
              </a:rPr>
              <a:t> </a:t>
            </a:r>
            <a:r>
              <a:rPr lang="cs-CZ" sz="2000" dirty="0" err="1">
                <a:highlight>
                  <a:srgbClr val="C0C0C0"/>
                </a:highlight>
              </a:rPr>
              <a:t>the</a:t>
            </a:r>
            <a:r>
              <a:rPr lang="cs-CZ" sz="2000" dirty="0">
                <a:highlight>
                  <a:srgbClr val="C0C0C0"/>
                </a:highlight>
              </a:rPr>
              <a:t> brain </a:t>
            </a:r>
            <a:r>
              <a:rPr lang="cs-CZ" sz="2000" dirty="0" err="1">
                <a:highlight>
                  <a:srgbClr val="C0C0C0"/>
                </a:highlight>
              </a:rPr>
              <a:t>responds</a:t>
            </a:r>
            <a:r>
              <a:rPr lang="cs-CZ" sz="2000" dirty="0">
                <a:highlight>
                  <a:srgbClr val="C0C0C0"/>
                </a:highlight>
              </a:rPr>
              <a:t> to music</a:t>
            </a:r>
          </a:p>
          <a:p>
            <a:pPr marL="0" indent="0">
              <a:buNone/>
            </a:pPr>
            <a:r>
              <a:rPr lang="cs-CZ" sz="1600" dirty="0">
                <a:hlinkClick r:id="rId3"/>
              </a:rPr>
              <a:t>https://www.ucf.edu/pegasus/your-brain-on-music/</a:t>
            </a:r>
            <a:endParaRPr lang="cs-CZ" sz="1600" dirty="0"/>
          </a:p>
          <a:p>
            <a:pPr marL="0" indent="0">
              <a:buNone/>
            </a:pPr>
            <a:r>
              <a:rPr lang="cs-CZ" sz="2000" dirty="0"/>
              <a:t>(s animací schématu mozkové činnosti)</a:t>
            </a:r>
          </a:p>
          <a:p>
            <a:pPr marL="0" indent="0">
              <a:buNone/>
            </a:pPr>
            <a:endParaRPr lang="cs-CZ" sz="2000" dirty="0"/>
          </a:p>
          <a:p>
            <a:pPr marL="0" indent="0">
              <a:buNone/>
            </a:pPr>
            <a:r>
              <a:rPr lang="cs-CZ" sz="2000" dirty="0">
                <a:highlight>
                  <a:srgbClr val="C0C0C0"/>
                </a:highlight>
              </a:rPr>
              <a:t>Very </a:t>
            </a:r>
            <a:r>
              <a:rPr lang="cs-CZ" sz="2000" dirty="0" err="1">
                <a:highlight>
                  <a:srgbClr val="C0C0C0"/>
                </a:highlight>
              </a:rPr>
              <a:t>well</a:t>
            </a:r>
            <a:r>
              <a:rPr lang="cs-CZ" sz="2000" dirty="0">
                <a:highlight>
                  <a:srgbClr val="C0C0C0"/>
                </a:highlight>
              </a:rPr>
              <a:t> mind</a:t>
            </a:r>
          </a:p>
          <a:p>
            <a:pPr marL="0" indent="0">
              <a:buNone/>
            </a:pPr>
            <a:r>
              <a:rPr lang="cs-CZ" sz="1800" dirty="0" err="1"/>
              <a:t>Kendra</a:t>
            </a:r>
            <a:r>
              <a:rPr lang="cs-CZ" sz="1800" dirty="0"/>
              <a:t> </a:t>
            </a:r>
            <a:r>
              <a:rPr lang="cs-CZ" sz="1800" dirty="0" err="1"/>
              <a:t>Cherry</a:t>
            </a:r>
            <a:r>
              <a:rPr lang="cs-CZ" sz="1800" dirty="0"/>
              <a:t>/med. </a:t>
            </a:r>
            <a:r>
              <a:rPr lang="cs-CZ" sz="1800" dirty="0" err="1"/>
              <a:t>Reviewed</a:t>
            </a:r>
            <a:endParaRPr lang="cs-CZ" sz="1800" dirty="0"/>
          </a:p>
          <a:p>
            <a:pPr marL="0" indent="0">
              <a:buNone/>
            </a:pPr>
            <a:r>
              <a:rPr lang="cs-CZ" sz="2000" dirty="0" err="1"/>
              <a:t>How</a:t>
            </a:r>
            <a:r>
              <a:rPr lang="cs-CZ" sz="2000" dirty="0"/>
              <a:t> </a:t>
            </a:r>
            <a:r>
              <a:rPr lang="cs-CZ" sz="2000" dirty="0" err="1"/>
              <a:t>Listening</a:t>
            </a:r>
            <a:r>
              <a:rPr lang="cs-CZ" sz="2000" dirty="0"/>
              <a:t> to Music </a:t>
            </a:r>
            <a:r>
              <a:rPr lang="cs-CZ" sz="2000" dirty="0" err="1"/>
              <a:t>Can</a:t>
            </a:r>
            <a:r>
              <a:rPr lang="cs-CZ" sz="2000" dirty="0"/>
              <a:t> </a:t>
            </a:r>
            <a:r>
              <a:rPr lang="cs-CZ" sz="2000" dirty="0" err="1"/>
              <a:t>have</a:t>
            </a:r>
            <a:r>
              <a:rPr lang="cs-CZ" sz="2000" dirty="0"/>
              <a:t> </a:t>
            </a:r>
            <a:r>
              <a:rPr lang="cs-CZ" sz="2000" dirty="0" err="1"/>
              <a:t>psychological</a:t>
            </a:r>
            <a:r>
              <a:rPr lang="cs-CZ" sz="2000" dirty="0"/>
              <a:t> </a:t>
            </a:r>
            <a:r>
              <a:rPr lang="cs-CZ" sz="2000" dirty="0" err="1"/>
              <a:t>benefits</a:t>
            </a:r>
            <a:endParaRPr lang="cs-CZ" sz="2000" dirty="0"/>
          </a:p>
          <a:p>
            <a:pPr marL="0" indent="0">
              <a:buNone/>
            </a:pPr>
            <a:r>
              <a:rPr lang="cs-CZ" sz="1600" dirty="0"/>
              <a:t>10 účinků, s dalšími odkazy</a:t>
            </a:r>
          </a:p>
          <a:p>
            <a:pPr marL="0" indent="0">
              <a:buNone/>
            </a:pPr>
            <a:r>
              <a:rPr lang="en-GB" sz="1600" dirty="0">
                <a:hlinkClick r:id="rId4"/>
              </a:rPr>
              <a:t>https://www.verywellmind.com/surprising-psychological-benefits-of-music-4126866</a:t>
            </a:r>
            <a:endParaRPr lang="cs-CZ" sz="1600" dirty="0"/>
          </a:p>
          <a:p>
            <a:pPr marL="0" indent="0">
              <a:buNone/>
            </a:pPr>
            <a:endParaRPr lang="en-GB" sz="1600" dirty="0"/>
          </a:p>
        </p:txBody>
      </p:sp>
      <p:pic>
        <p:nvPicPr>
          <p:cNvPr id="5" name="Obrázek 4">
            <a:extLst>
              <a:ext uri="{FF2B5EF4-FFF2-40B4-BE49-F238E27FC236}">
                <a16:creationId xmlns:a16="http://schemas.microsoft.com/office/drawing/2014/main" id="{C7167105-4292-4DDB-841A-66DBC017D35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11196" y="1614089"/>
            <a:ext cx="3054622" cy="2670795"/>
          </a:xfrm>
          <a:prstGeom prst="rect">
            <a:avLst/>
          </a:prstGeom>
        </p:spPr>
      </p:pic>
    </p:spTree>
    <p:extLst>
      <p:ext uri="{BB962C8B-B14F-4D97-AF65-F5344CB8AC3E}">
        <p14:creationId xmlns:p14="http://schemas.microsoft.com/office/powerpoint/2010/main" val="2059923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F8E1FF7-8AC9-498B-94E6-0AB82F4A835C}"/>
              </a:ext>
            </a:extLst>
          </p:cNvPr>
          <p:cNvSpPr>
            <a:spLocks noGrp="1"/>
          </p:cNvSpPr>
          <p:nvPr>
            <p:ph type="title"/>
          </p:nvPr>
        </p:nvSpPr>
        <p:spPr>
          <a:solidFill>
            <a:srgbClr val="00B0F0"/>
          </a:solidFill>
        </p:spPr>
        <p:txBody>
          <a:bodyPr>
            <a:normAutofit/>
          </a:bodyPr>
          <a:lstStyle/>
          <a:p>
            <a:r>
              <a:rPr lang="cs-CZ" sz="3600" dirty="0">
                <a:highlight>
                  <a:srgbClr val="C0C0C0"/>
                </a:highlight>
              </a:rPr>
              <a:t>LITERATURA</a:t>
            </a:r>
            <a:endParaRPr lang="en-GB" sz="3600" dirty="0">
              <a:highlight>
                <a:srgbClr val="C0C0C0"/>
              </a:highlight>
            </a:endParaRPr>
          </a:p>
        </p:txBody>
      </p:sp>
      <p:sp>
        <p:nvSpPr>
          <p:cNvPr id="3" name="Zástupný symbol pro obsah 2">
            <a:extLst>
              <a:ext uri="{FF2B5EF4-FFF2-40B4-BE49-F238E27FC236}">
                <a16:creationId xmlns:a16="http://schemas.microsoft.com/office/drawing/2014/main" id="{BFDAA1F7-CC1D-49DD-9A42-A60D48166E14}"/>
              </a:ext>
            </a:extLst>
          </p:cNvPr>
          <p:cNvSpPr>
            <a:spLocks noGrp="1"/>
          </p:cNvSpPr>
          <p:nvPr>
            <p:ph idx="1"/>
          </p:nvPr>
        </p:nvSpPr>
        <p:spPr/>
        <p:txBody>
          <a:bodyPr>
            <a:normAutofit fontScale="40000" lnSpcReduction="20000"/>
          </a:bodyPr>
          <a:lstStyle/>
          <a:p>
            <a:pPr marL="0" indent="0">
              <a:buNone/>
            </a:pPr>
            <a:endParaRPr lang="cs-CZ" dirty="0">
              <a:highlight>
                <a:srgbClr val="C0C0C0"/>
              </a:highlight>
            </a:endParaRPr>
          </a:p>
          <a:p>
            <a:pPr marL="0" indent="0">
              <a:buNone/>
            </a:pPr>
            <a:r>
              <a:rPr lang="cs-CZ" dirty="0">
                <a:highlight>
                  <a:srgbClr val="C0C0C0"/>
                </a:highlight>
              </a:rPr>
              <a:t>BIGAND E. HABIB M., BRUN V</a:t>
            </a:r>
            <a:r>
              <a:rPr lang="cs-CZ" dirty="0"/>
              <a:t>. (</a:t>
            </a:r>
            <a:r>
              <a:rPr lang="cs-CZ" dirty="0" err="1"/>
              <a:t>dir</a:t>
            </a:r>
            <a:r>
              <a:rPr lang="cs-CZ" dirty="0"/>
              <a:t>.), </a:t>
            </a:r>
            <a:r>
              <a:rPr lang="cs-CZ" i="1" dirty="0" err="1"/>
              <a:t>Musique</a:t>
            </a:r>
            <a:r>
              <a:rPr lang="cs-CZ" i="1" dirty="0"/>
              <a:t> et </a:t>
            </a:r>
            <a:r>
              <a:rPr lang="cs-CZ" i="1" dirty="0" err="1"/>
              <a:t>cerveau</a:t>
            </a:r>
            <a:r>
              <a:rPr lang="cs-CZ" i="1" dirty="0"/>
              <a:t>. </a:t>
            </a:r>
            <a:r>
              <a:rPr lang="cs-CZ" i="1" dirty="0" err="1"/>
              <a:t>Nouveaux</a:t>
            </a:r>
            <a:r>
              <a:rPr lang="cs-CZ" i="1" dirty="0"/>
              <a:t> </a:t>
            </a:r>
            <a:r>
              <a:rPr lang="cs-CZ" i="1" dirty="0" err="1"/>
              <a:t>concepts</a:t>
            </a:r>
            <a:r>
              <a:rPr lang="cs-CZ" i="1" dirty="0"/>
              <a:t>, </a:t>
            </a:r>
            <a:r>
              <a:rPr lang="cs-CZ" i="1" dirty="0" err="1"/>
              <a:t>nouvelles</a:t>
            </a:r>
            <a:r>
              <a:rPr lang="cs-CZ" i="1" dirty="0"/>
              <a:t> </a:t>
            </a:r>
            <a:r>
              <a:rPr lang="cs-CZ" i="1" dirty="0" err="1"/>
              <a:t>applications</a:t>
            </a:r>
            <a:r>
              <a:rPr lang="cs-CZ" dirty="0"/>
              <a:t>, </a:t>
            </a:r>
            <a:r>
              <a:rPr lang="cs-CZ" dirty="0" err="1"/>
              <a:t>Maison-Alfort</a:t>
            </a:r>
            <a:r>
              <a:rPr lang="cs-CZ" dirty="0"/>
              <a:t>, </a:t>
            </a:r>
            <a:r>
              <a:rPr lang="cs-CZ" dirty="0" err="1"/>
              <a:t>Souramps</a:t>
            </a:r>
            <a:r>
              <a:rPr lang="cs-CZ" dirty="0"/>
              <a:t> </a:t>
            </a:r>
            <a:r>
              <a:rPr lang="cs-CZ" dirty="0" err="1"/>
              <a:t>Médiacal</a:t>
            </a:r>
            <a:r>
              <a:rPr lang="cs-CZ" dirty="0"/>
              <a:t> 2012</a:t>
            </a:r>
          </a:p>
          <a:p>
            <a:pPr marL="0" indent="0">
              <a:buNone/>
            </a:pPr>
            <a:endParaRPr lang="cs-CZ" dirty="0">
              <a:highlight>
                <a:srgbClr val="C0C0C0"/>
              </a:highlight>
            </a:endParaRPr>
          </a:p>
          <a:p>
            <a:pPr marL="0" indent="0">
              <a:buNone/>
            </a:pPr>
            <a:r>
              <a:rPr lang="cs-CZ" dirty="0">
                <a:highlight>
                  <a:srgbClr val="C0C0C0"/>
                </a:highlight>
              </a:rPr>
              <a:t>GRAPE C., SANDGREN M., HANSSON L., ERICSON M., THEOREU T</a:t>
            </a:r>
            <a:r>
              <a:rPr lang="cs-CZ" dirty="0"/>
              <a:t>., </a:t>
            </a:r>
            <a:r>
              <a:rPr lang="cs-CZ" i="1" dirty="0" err="1"/>
              <a:t>Does</a:t>
            </a:r>
            <a:r>
              <a:rPr lang="cs-CZ" i="1" dirty="0"/>
              <a:t> </a:t>
            </a:r>
            <a:r>
              <a:rPr lang="cs-CZ" i="1" dirty="0" err="1"/>
              <a:t>singing</a:t>
            </a:r>
            <a:r>
              <a:rPr lang="cs-CZ" i="1" dirty="0"/>
              <a:t> </a:t>
            </a:r>
            <a:r>
              <a:rPr lang="cs-CZ" i="1" dirty="0" err="1"/>
              <a:t>promote</a:t>
            </a:r>
            <a:r>
              <a:rPr lang="cs-CZ" i="1" dirty="0"/>
              <a:t> </a:t>
            </a:r>
            <a:r>
              <a:rPr lang="cs-CZ" i="1" dirty="0" err="1"/>
              <a:t>well-being</a:t>
            </a:r>
            <a:r>
              <a:rPr lang="cs-CZ" i="1" dirty="0"/>
              <a:t>? </a:t>
            </a:r>
            <a:r>
              <a:rPr lang="cs-CZ" i="1" dirty="0" err="1"/>
              <a:t>An</a:t>
            </a:r>
            <a:r>
              <a:rPr lang="cs-CZ" i="1" dirty="0"/>
              <a:t> </a:t>
            </a:r>
            <a:r>
              <a:rPr lang="cs-CZ" i="1" dirty="0" err="1"/>
              <a:t>empirical</a:t>
            </a:r>
            <a:r>
              <a:rPr lang="cs-CZ" i="1" dirty="0"/>
              <a:t> study…, </a:t>
            </a:r>
            <a:r>
              <a:rPr lang="cs-CZ" dirty="0"/>
              <a:t>in: </a:t>
            </a:r>
            <a:r>
              <a:rPr lang="cs-CZ" dirty="0" err="1"/>
              <a:t>Integrative</a:t>
            </a:r>
            <a:r>
              <a:rPr lang="cs-CZ" dirty="0"/>
              <a:t> </a:t>
            </a:r>
            <a:r>
              <a:rPr lang="cs-CZ" dirty="0" err="1"/>
              <a:t>Physiological</a:t>
            </a:r>
            <a:r>
              <a:rPr lang="cs-CZ" dirty="0"/>
              <a:t> and </a:t>
            </a:r>
            <a:r>
              <a:rPr lang="cs-CZ" dirty="0" err="1"/>
              <a:t>Behavioral</a:t>
            </a:r>
            <a:r>
              <a:rPr lang="cs-CZ" dirty="0"/>
              <a:t> Science, vol. 38, 2003, pp. 65-74 </a:t>
            </a:r>
          </a:p>
          <a:p>
            <a:pPr marL="0" indent="0">
              <a:buNone/>
            </a:pPr>
            <a:endParaRPr lang="cs-CZ" dirty="0">
              <a:highlight>
                <a:srgbClr val="C0C0C0"/>
              </a:highlight>
            </a:endParaRPr>
          </a:p>
          <a:p>
            <a:pPr marL="0" indent="0">
              <a:buNone/>
            </a:pPr>
            <a:r>
              <a:rPr lang="cs-CZ" dirty="0">
                <a:highlight>
                  <a:srgbClr val="C0C0C0"/>
                </a:highlight>
              </a:rPr>
              <a:t>HONING H</a:t>
            </a:r>
            <a:r>
              <a:rPr lang="cs-CZ" dirty="0"/>
              <a:t>. </a:t>
            </a:r>
            <a:r>
              <a:rPr lang="cs-CZ" i="1" dirty="0" err="1"/>
              <a:t>The</a:t>
            </a:r>
            <a:r>
              <a:rPr lang="cs-CZ" i="1" dirty="0"/>
              <a:t> </a:t>
            </a:r>
            <a:r>
              <a:rPr lang="cs-CZ" i="1" dirty="0" err="1"/>
              <a:t>Evolution</a:t>
            </a:r>
            <a:r>
              <a:rPr lang="cs-CZ" i="1" dirty="0"/>
              <a:t> Animal </a:t>
            </a:r>
            <a:r>
              <a:rPr lang="cs-CZ" i="1" dirty="0" err="1"/>
              <a:t>Orchestra</a:t>
            </a:r>
            <a:r>
              <a:rPr lang="cs-CZ" dirty="0"/>
              <a:t>, In </a:t>
            </a:r>
            <a:r>
              <a:rPr lang="cs-CZ" dirty="0" err="1"/>
              <a:t>Search</a:t>
            </a:r>
            <a:r>
              <a:rPr lang="cs-CZ" dirty="0"/>
              <a:t> </a:t>
            </a:r>
            <a:r>
              <a:rPr lang="cs-CZ" dirty="0" err="1"/>
              <a:t>of</a:t>
            </a:r>
            <a:r>
              <a:rPr lang="cs-CZ" dirty="0"/>
              <a:t> </a:t>
            </a:r>
            <a:r>
              <a:rPr lang="cs-CZ" dirty="0" err="1"/>
              <a:t>What</a:t>
            </a:r>
            <a:r>
              <a:rPr lang="cs-CZ" dirty="0"/>
              <a:t> </a:t>
            </a:r>
            <a:r>
              <a:rPr lang="cs-CZ" dirty="0" err="1"/>
              <a:t>Makes</a:t>
            </a:r>
            <a:r>
              <a:rPr lang="cs-CZ" dirty="0"/>
              <a:t> </a:t>
            </a:r>
            <a:r>
              <a:rPr lang="cs-CZ" dirty="0" err="1"/>
              <a:t>Us</a:t>
            </a:r>
            <a:r>
              <a:rPr lang="cs-CZ" dirty="0"/>
              <a:t> Musical, Cambridge, </a:t>
            </a:r>
            <a:r>
              <a:rPr lang="cs-CZ" dirty="0" err="1"/>
              <a:t>The</a:t>
            </a:r>
            <a:r>
              <a:rPr lang="cs-CZ" dirty="0"/>
              <a:t> MIT </a:t>
            </a:r>
            <a:r>
              <a:rPr lang="cs-CZ" dirty="0" err="1"/>
              <a:t>Press</a:t>
            </a:r>
            <a:r>
              <a:rPr lang="cs-CZ" dirty="0"/>
              <a:t> 2019</a:t>
            </a:r>
          </a:p>
          <a:p>
            <a:pPr marL="0" indent="0">
              <a:buNone/>
            </a:pPr>
            <a:endParaRPr lang="cs-CZ" dirty="0">
              <a:highlight>
                <a:srgbClr val="C0C0C0"/>
              </a:highlight>
            </a:endParaRPr>
          </a:p>
          <a:p>
            <a:pPr marL="0" indent="0">
              <a:buNone/>
            </a:pPr>
            <a:r>
              <a:rPr lang="cs-CZ" dirty="0">
                <a:highlight>
                  <a:srgbClr val="C0C0C0"/>
                </a:highlight>
              </a:rPr>
              <a:t>HYDE K.L., SCHLAUG G. et al</a:t>
            </a:r>
            <a:r>
              <a:rPr lang="cs-CZ" dirty="0"/>
              <a:t>.: </a:t>
            </a:r>
            <a:r>
              <a:rPr lang="cs-CZ" i="1" dirty="0"/>
              <a:t>Musica </a:t>
            </a:r>
            <a:r>
              <a:rPr lang="cs-CZ" i="1" dirty="0" err="1"/>
              <a:t>traning</a:t>
            </a:r>
            <a:r>
              <a:rPr lang="cs-CZ" i="1" dirty="0"/>
              <a:t> </a:t>
            </a:r>
            <a:r>
              <a:rPr lang="cs-CZ" i="1" dirty="0" err="1"/>
              <a:t>shapes</a:t>
            </a:r>
            <a:r>
              <a:rPr lang="cs-CZ" i="1" dirty="0"/>
              <a:t> </a:t>
            </a:r>
            <a:r>
              <a:rPr lang="cs-CZ" i="1" dirty="0" err="1"/>
              <a:t>structural</a:t>
            </a:r>
            <a:r>
              <a:rPr lang="cs-CZ" i="1" dirty="0"/>
              <a:t> brain </a:t>
            </a:r>
            <a:r>
              <a:rPr lang="cs-CZ" i="1" dirty="0" err="1"/>
              <a:t>development</a:t>
            </a:r>
            <a:r>
              <a:rPr lang="cs-CZ" dirty="0"/>
              <a:t>: in </a:t>
            </a:r>
            <a:r>
              <a:rPr lang="cs-CZ" dirty="0" err="1"/>
              <a:t>Journal</a:t>
            </a:r>
            <a:r>
              <a:rPr lang="cs-CZ" dirty="0"/>
              <a:t> </a:t>
            </a:r>
            <a:r>
              <a:rPr lang="cs-CZ" dirty="0" err="1"/>
              <a:t>of</a:t>
            </a:r>
            <a:r>
              <a:rPr lang="cs-CZ" dirty="0"/>
              <a:t> </a:t>
            </a:r>
            <a:r>
              <a:rPr lang="cs-CZ" dirty="0" err="1"/>
              <a:t>Neurosciences</a:t>
            </a:r>
            <a:r>
              <a:rPr lang="cs-CZ" dirty="0"/>
              <a:t>, vol. 29, 2009, p. 2019-25</a:t>
            </a:r>
          </a:p>
          <a:p>
            <a:pPr marL="0" indent="0">
              <a:buNone/>
            </a:pPr>
            <a:endParaRPr lang="cs-CZ" dirty="0">
              <a:highlight>
                <a:srgbClr val="C0C0C0"/>
              </a:highlight>
            </a:endParaRPr>
          </a:p>
          <a:p>
            <a:pPr marL="0" indent="0">
              <a:buNone/>
            </a:pPr>
            <a:r>
              <a:rPr lang="cs-CZ" dirty="0">
                <a:highlight>
                  <a:srgbClr val="C0C0C0"/>
                </a:highlight>
              </a:rPr>
              <a:t>CHANDA M.L., LEVITIN D.J</a:t>
            </a:r>
            <a:r>
              <a:rPr lang="cs-CZ" dirty="0"/>
              <a:t>., </a:t>
            </a:r>
            <a:r>
              <a:rPr lang="cs-CZ" i="1" dirty="0" err="1"/>
              <a:t>The</a:t>
            </a:r>
            <a:r>
              <a:rPr lang="cs-CZ" i="1" dirty="0"/>
              <a:t> </a:t>
            </a:r>
            <a:r>
              <a:rPr lang="cs-CZ" i="1" dirty="0" err="1"/>
              <a:t>neurochemistry</a:t>
            </a:r>
            <a:r>
              <a:rPr lang="cs-CZ" i="1" dirty="0"/>
              <a:t> </a:t>
            </a:r>
            <a:r>
              <a:rPr lang="cs-CZ" i="1" dirty="0" err="1"/>
              <a:t>of</a:t>
            </a:r>
            <a:r>
              <a:rPr lang="cs-CZ" i="1" dirty="0"/>
              <a:t> music</a:t>
            </a:r>
            <a:r>
              <a:rPr lang="cs-CZ" dirty="0"/>
              <a:t>, in: </a:t>
            </a:r>
            <a:r>
              <a:rPr lang="cs-CZ" dirty="0" err="1"/>
              <a:t>Trends</a:t>
            </a:r>
            <a:r>
              <a:rPr lang="cs-CZ" dirty="0"/>
              <a:t> in </a:t>
            </a:r>
            <a:r>
              <a:rPr lang="cs-CZ" dirty="0" err="1"/>
              <a:t>Cognitive</a:t>
            </a:r>
            <a:r>
              <a:rPr lang="cs-CZ" dirty="0"/>
              <a:t> </a:t>
            </a:r>
            <a:r>
              <a:rPr lang="cs-CZ" dirty="0" err="1"/>
              <a:t>Sciences</a:t>
            </a:r>
            <a:r>
              <a:rPr lang="cs-CZ" dirty="0"/>
              <a:t>, vol. 17, 2013, pp. 179-193</a:t>
            </a:r>
          </a:p>
          <a:p>
            <a:pPr marL="0" indent="0">
              <a:buNone/>
            </a:pPr>
            <a:endParaRPr lang="cs-CZ" dirty="0">
              <a:highlight>
                <a:srgbClr val="C0C0C0"/>
              </a:highlight>
            </a:endParaRPr>
          </a:p>
          <a:p>
            <a:pPr marL="0" indent="0">
              <a:buNone/>
            </a:pPr>
            <a:r>
              <a:rPr lang="cs-CZ" dirty="0">
                <a:highlight>
                  <a:srgbClr val="C0C0C0"/>
                </a:highlight>
              </a:rPr>
              <a:t>KOELSCH S., </a:t>
            </a:r>
            <a:r>
              <a:rPr lang="cs-CZ" i="1" dirty="0" err="1"/>
              <a:t>Towards</a:t>
            </a:r>
            <a:r>
              <a:rPr lang="cs-CZ" i="1" dirty="0"/>
              <a:t> a </a:t>
            </a:r>
            <a:r>
              <a:rPr lang="cs-CZ" i="1" dirty="0" err="1"/>
              <a:t>neural</a:t>
            </a:r>
            <a:r>
              <a:rPr lang="cs-CZ" i="1" dirty="0"/>
              <a:t> </a:t>
            </a:r>
            <a:r>
              <a:rPr lang="cs-CZ" i="1" dirty="0" err="1"/>
              <a:t>basis</a:t>
            </a:r>
            <a:r>
              <a:rPr lang="cs-CZ" i="1" dirty="0"/>
              <a:t> </a:t>
            </a:r>
            <a:r>
              <a:rPr lang="cs-CZ" i="1" dirty="0" err="1"/>
              <a:t>of</a:t>
            </a:r>
            <a:r>
              <a:rPr lang="cs-CZ" i="1" dirty="0"/>
              <a:t> music-</a:t>
            </a:r>
            <a:r>
              <a:rPr lang="cs-CZ" i="1" dirty="0" err="1"/>
              <a:t>evoked</a:t>
            </a:r>
            <a:r>
              <a:rPr lang="cs-CZ" i="1" dirty="0"/>
              <a:t> </a:t>
            </a:r>
            <a:r>
              <a:rPr lang="cs-CZ" i="1" dirty="0" err="1"/>
              <a:t>emotions</a:t>
            </a:r>
            <a:r>
              <a:rPr lang="cs-CZ" dirty="0"/>
              <a:t>, in: </a:t>
            </a:r>
            <a:r>
              <a:rPr lang="cs-CZ" dirty="0" err="1"/>
              <a:t>Trends</a:t>
            </a:r>
            <a:r>
              <a:rPr lang="cs-CZ" dirty="0"/>
              <a:t> in </a:t>
            </a:r>
            <a:r>
              <a:rPr lang="cs-CZ" dirty="0" err="1"/>
              <a:t>Cognitive</a:t>
            </a:r>
            <a:r>
              <a:rPr lang="cs-CZ" dirty="0"/>
              <a:t> </a:t>
            </a:r>
            <a:r>
              <a:rPr lang="cs-CZ" dirty="0" err="1"/>
              <a:t>Sciences</a:t>
            </a:r>
            <a:r>
              <a:rPr lang="cs-CZ" dirty="0"/>
              <a:t>, vol. 14, 2010, pp. 131-137</a:t>
            </a:r>
          </a:p>
          <a:p>
            <a:pPr marL="0" indent="0">
              <a:buNone/>
            </a:pPr>
            <a:endParaRPr lang="cs-CZ" dirty="0">
              <a:highlight>
                <a:srgbClr val="C0C0C0"/>
              </a:highlight>
            </a:endParaRPr>
          </a:p>
          <a:p>
            <a:pPr marL="0" indent="0">
              <a:buNone/>
            </a:pPr>
            <a:r>
              <a:rPr lang="cs-CZ" dirty="0">
                <a:highlight>
                  <a:srgbClr val="C0C0C0"/>
                </a:highlight>
              </a:rPr>
              <a:t>SEINFELD S., FIGUEROA H., ORTITZ G.J., SANCHEZ-VIVES M.V.,</a:t>
            </a:r>
            <a:r>
              <a:rPr lang="cs-CZ" dirty="0"/>
              <a:t> </a:t>
            </a:r>
            <a:r>
              <a:rPr lang="cs-CZ" i="1" dirty="0" err="1"/>
              <a:t>Effect</a:t>
            </a:r>
            <a:r>
              <a:rPr lang="cs-CZ" i="1" dirty="0"/>
              <a:t> </a:t>
            </a:r>
            <a:r>
              <a:rPr lang="cs-CZ" i="1" dirty="0" err="1"/>
              <a:t>of</a:t>
            </a:r>
            <a:r>
              <a:rPr lang="cs-CZ" i="1" dirty="0"/>
              <a:t> music </a:t>
            </a:r>
            <a:r>
              <a:rPr lang="cs-CZ" i="1" dirty="0" err="1"/>
              <a:t>learning</a:t>
            </a:r>
            <a:r>
              <a:rPr lang="cs-CZ" i="1" dirty="0"/>
              <a:t> and piano </a:t>
            </a:r>
            <a:r>
              <a:rPr lang="cs-CZ" i="1" dirty="0" err="1"/>
              <a:t>practice</a:t>
            </a:r>
            <a:r>
              <a:rPr lang="cs-CZ" i="1" dirty="0"/>
              <a:t> on </a:t>
            </a:r>
            <a:r>
              <a:rPr lang="cs-CZ" i="1" dirty="0" err="1"/>
              <a:t>cognitive</a:t>
            </a:r>
            <a:r>
              <a:rPr lang="cs-CZ" i="1" dirty="0"/>
              <a:t> </a:t>
            </a:r>
            <a:r>
              <a:rPr lang="cs-CZ" i="1" dirty="0" err="1"/>
              <a:t>function</a:t>
            </a:r>
            <a:r>
              <a:rPr lang="cs-CZ" i="1" dirty="0"/>
              <a:t>, </a:t>
            </a:r>
            <a:r>
              <a:rPr lang="cs-CZ" i="1" dirty="0" err="1"/>
              <a:t>mood</a:t>
            </a:r>
            <a:r>
              <a:rPr lang="cs-CZ" i="1" dirty="0"/>
              <a:t> and </a:t>
            </a:r>
            <a:r>
              <a:rPr lang="cs-CZ" i="1" dirty="0" err="1"/>
              <a:t>quality</a:t>
            </a:r>
            <a:r>
              <a:rPr lang="cs-CZ" i="1" dirty="0"/>
              <a:t> </a:t>
            </a:r>
            <a:r>
              <a:rPr lang="cs-CZ" i="1" dirty="0" err="1"/>
              <a:t>of</a:t>
            </a:r>
            <a:r>
              <a:rPr lang="cs-CZ" i="1" dirty="0"/>
              <a:t> </a:t>
            </a:r>
            <a:r>
              <a:rPr lang="cs-CZ" i="1" dirty="0" err="1"/>
              <a:t>life</a:t>
            </a:r>
            <a:r>
              <a:rPr lang="cs-CZ" i="1" dirty="0"/>
              <a:t> in </a:t>
            </a:r>
            <a:r>
              <a:rPr lang="cs-CZ" i="1" dirty="0" err="1"/>
              <a:t>older</a:t>
            </a:r>
            <a:r>
              <a:rPr lang="cs-CZ" i="1" dirty="0"/>
              <a:t> </a:t>
            </a:r>
            <a:r>
              <a:rPr lang="cs-CZ" i="1" dirty="0" err="1"/>
              <a:t>adults</a:t>
            </a:r>
            <a:r>
              <a:rPr lang="cs-CZ" dirty="0"/>
              <a:t>, in: </a:t>
            </a:r>
            <a:r>
              <a:rPr lang="cs-CZ" dirty="0" err="1"/>
              <a:t>Frontiers</a:t>
            </a:r>
            <a:r>
              <a:rPr lang="cs-CZ" dirty="0"/>
              <a:t> in Psychology, vol. 4, 2013</a:t>
            </a:r>
          </a:p>
          <a:p>
            <a:pPr marL="0" indent="0">
              <a:buNone/>
            </a:pPr>
            <a:endParaRPr lang="cs-CZ" dirty="0">
              <a:highlight>
                <a:srgbClr val="C0C0C0"/>
              </a:highlight>
            </a:endParaRPr>
          </a:p>
          <a:p>
            <a:pPr marL="0" indent="0">
              <a:buNone/>
            </a:pPr>
            <a:r>
              <a:rPr lang="cs-CZ" dirty="0">
                <a:highlight>
                  <a:srgbClr val="C0C0C0"/>
                </a:highlight>
              </a:rPr>
              <a:t>SLOBODA J.</a:t>
            </a:r>
            <a:r>
              <a:rPr lang="cs-CZ" dirty="0"/>
              <a:t>, </a:t>
            </a:r>
            <a:r>
              <a:rPr lang="cs-CZ" i="1" dirty="0"/>
              <a:t>Music in </a:t>
            </a:r>
            <a:r>
              <a:rPr lang="cs-CZ" i="1" dirty="0" err="1"/>
              <a:t>everyday</a:t>
            </a:r>
            <a:r>
              <a:rPr lang="cs-CZ" i="1" dirty="0"/>
              <a:t> </a:t>
            </a:r>
            <a:r>
              <a:rPr lang="cs-CZ" i="1" dirty="0" err="1"/>
              <a:t>life</a:t>
            </a:r>
            <a:r>
              <a:rPr lang="cs-CZ" i="1" dirty="0"/>
              <a:t>, </a:t>
            </a:r>
            <a:r>
              <a:rPr lang="cs-CZ" i="1" dirty="0" err="1"/>
              <a:t>the</a:t>
            </a:r>
            <a:r>
              <a:rPr lang="cs-CZ" i="1" dirty="0"/>
              <a:t> role </a:t>
            </a:r>
            <a:r>
              <a:rPr lang="cs-CZ" i="1" dirty="0" err="1"/>
              <a:t>of</a:t>
            </a:r>
            <a:r>
              <a:rPr lang="cs-CZ" i="1" dirty="0"/>
              <a:t> </a:t>
            </a:r>
            <a:r>
              <a:rPr lang="cs-CZ" i="1" dirty="0" err="1"/>
              <a:t>emotions</a:t>
            </a:r>
            <a:r>
              <a:rPr lang="cs-CZ" dirty="0"/>
              <a:t>, in: L. SLOBODA (</a:t>
            </a:r>
            <a:r>
              <a:rPr lang="cs-CZ" dirty="0" err="1"/>
              <a:t>ed</a:t>
            </a:r>
            <a:r>
              <a:rPr lang="cs-CZ" dirty="0"/>
              <a:t>.) </a:t>
            </a:r>
            <a:r>
              <a:rPr lang="cs-CZ" dirty="0" err="1"/>
              <a:t>Handbuch</a:t>
            </a:r>
            <a:r>
              <a:rPr lang="cs-CZ" dirty="0"/>
              <a:t> </a:t>
            </a:r>
            <a:r>
              <a:rPr lang="cs-CZ" dirty="0" err="1"/>
              <a:t>of</a:t>
            </a:r>
            <a:r>
              <a:rPr lang="cs-CZ" dirty="0"/>
              <a:t> music and </a:t>
            </a:r>
            <a:r>
              <a:rPr lang="cs-CZ" dirty="0" err="1"/>
              <a:t>emotion</a:t>
            </a:r>
            <a:r>
              <a:rPr lang="cs-CZ" dirty="0"/>
              <a:t>, </a:t>
            </a:r>
            <a:r>
              <a:rPr lang="cs-CZ" dirty="0" err="1"/>
              <a:t>theory</a:t>
            </a:r>
            <a:r>
              <a:rPr lang="cs-CZ" dirty="0"/>
              <a:t>, </a:t>
            </a:r>
            <a:r>
              <a:rPr lang="cs-CZ" dirty="0" err="1"/>
              <a:t>research</a:t>
            </a:r>
            <a:r>
              <a:rPr lang="cs-CZ" dirty="0"/>
              <a:t>, </a:t>
            </a:r>
            <a:r>
              <a:rPr lang="cs-CZ" dirty="0" err="1"/>
              <a:t>application</a:t>
            </a:r>
            <a:r>
              <a:rPr lang="cs-CZ" dirty="0"/>
              <a:t>, Oxford Univ. </a:t>
            </a:r>
            <a:r>
              <a:rPr lang="cs-CZ" dirty="0" err="1"/>
              <a:t>Press</a:t>
            </a:r>
            <a:r>
              <a:rPr lang="cs-CZ" dirty="0"/>
              <a:t> 2010</a:t>
            </a:r>
          </a:p>
          <a:p>
            <a:pPr marL="0" indent="0">
              <a:buNone/>
            </a:pPr>
            <a:endParaRPr lang="cs-CZ" dirty="0"/>
          </a:p>
          <a:p>
            <a:pPr marL="0" indent="0">
              <a:buNone/>
            </a:pPr>
            <a:endParaRPr lang="en-GB" dirty="0"/>
          </a:p>
        </p:txBody>
      </p:sp>
    </p:spTree>
    <p:extLst>
      <p:ext uri="{BB962C8B-B14F-4D97-AF65-F5344CB8AC3E}">
        <p14:creationId xmlns:p14="http://schemas.microsoft.com/office/powerpoint/2010/main" val="1613526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00B0F0"/>
          </a:solidFill>
        </p:spPr>
        <p:txBody>
          <a:bodyPr>
            <a:normAutofit/>
          </a:bodyPr>
          <a:lstStyle/>
          <a:p>
            <a:pPr algn="l"/>
            <a:r>
              <a:rPr lang="cs-CZ" sz="4000">
                <a:solidFill>
                  <a:schemeClr val="tx2"/>
                </a:solidFill>
              </a:rPr>
              <a:t>KONTAKT</a:t>
            </a:r>
            <a:endParaRPr lang="cs-CZ" sz="4000" dirty="0">
              <a:solidFill>
                <a:schemeClr val="tx2"/>
              </a:solidFill>
            </a:endParaRPr>
          </a:p>
        </p:txBody>
      </p:sp>
      <p:sp>
        <p:nvSpPr>
          <p:cNvPr id="3" name="Zástupný symbol pro obsah 2"/>
          <p:cNvSpPr>
            <a:spLocks noGrp="1"/>
          </p:cNvSpPr>
          <p:nvPr>
            <p:ph idx="1"/>
          </p:nvPr>
        </p:nvSpPr>
        <p:spPr>
          <a:solidFill>
            <a:schemeClr val="accent1">
              <a:lumMod val="20000"/>
              <a:lumOff val="80000"/>
            </a:schemeClr>
          </a:solidFill>
        </p:spPr>
        <p:txBody>
          <a:bodyPr>
            <a:normAutofit/>
          </a:bodyPr>
          <a:lstStyle/>
          <a:p>
            <a:pPr>
              <a:buNone/>
            </a:pPr>
            <a:endParaRPr lang="en-US" sz="2200" dirty="0">
              <a:hlinkClick r:id="rId2"/>
            </a:endParaRPr>
          </a:p>
          <a:p>
            <a:pPr>
              <a:buNone/>
            </a:pPr>
            <a:endParaRPr lang="en-US" sz="2200" dirty="0">
              <a:hlinkClick r:id="rId2"/>
            </a:endParaRPr>
          </a:p>
          <a:p>
            <a:pPr>
              <a:buNone/>
            </a:pPr>
            <a:endParaRPr lang="en-US" sz="2200" dirty="0">
              <a:hlinkClick r:id="rId2"/>
            </a:endParaRPr>
          </a:p>
          <a:p>
            <a:pPr>
              <a:buNone/>
            </a:pPr>
            <a:r>
              <a:rPr lang="cs-CZ" sz="2200" dirty="0">
                <a:hlinkClick r:id="rId2"/>
              </a:rPr>
              <a:t>www.</a:t>
            </a:r>
            <a:r>
              <a:rPr lang="cs-CZ" sz="2200" dirty="0" err="1">
                <a:hlinkClick r:id="rId2"/>
              </a:rPr>
              <a:t>chr</a:t>
            </a:r>
            <a:r>
              <a:rPr lang="cs-CZ" sz="2200" dirty="0">
                <a:hlinkClick r:id="rId2"/>
              </a:rPr>
              <a:t>-</a:t>
            </a:r>
            <a:r>
              <a:rPr lang="cs-CZ" sz="2200" dirty="0" err="1">
                <a:hlinkClick r:id="rId2"/>
              </a:rPr>
              <a:t>cmc.org</a:t>
            </a:r>
            <a:endParaRPr lang="cs-CZ" sz="2200" dirty="0"/>
          </a:p>
          <a:p>
            <a:pPr>
              <a:buNone/>
            </a:pPr>
            <a:r>
              <a:rPr lang="en-US" sz="2200" dirty="0">
                <a:hlinkClick r:id="rId3"/>
              </a:rPr>
              <a:t>l</a:t>
            </a:r>
            <a:r>
              <a:rPr lang="cs-CZ" sz="2200" dirty="0" err="1">
                <a:hlinkClick r:id="rId3"/>
              </a:rPr>
              <a:t>enka.dohnalo</a:t>
            </a:r>
            <a:r>
              <a:rPr lang="en-US" sz="2200" dirty="0">
                <a:hlinkClick r:id="rId3"/>
              </a:rPr>
              <a:t>va@idu.cz</a:t>
            </a:r>
            <a:endParaRPr lang="cs-CZ" sz="2200" dirty="0"/>
          </a:p>
          <a:p>
            <a:pPr>
              <a:buNone/>
            </a:pPr>
            <a:r>
              <a:rPr lang="cs-CZ" sz="2200" dirty="0">
                <a:hlinkClick r:id="rId4"/>
              </a:rPr>
              <a:t>ld@npx.cz</a:t>
            </a:r>
            <a:endParaRPr lang="cs-CZ" sz="2200" dirty="0"/>
          </a:p>
          <a:p>
            <a:pPr>
              <a:buNone/>
            </a:pPr>
            <a:endParaRPr lang="cs-CZ" sz="2200" dirty="0"/>
          </a:p>
          <a:p>
            <a:pPr>
              <a:buNone/>
            </a:pPr>
            <a:endParaRPr lang="en-US" sz="2200" dirty="0"/>
          </a:p>
          <a:p>
            <a:pPr>
              <a:buNone/>
            </a:pPr>
            <a:endParaRPr lang="en-US" sz="2200" dirty="0"/>
          </a:p>
          <a:p>
            <a:endParaRPr lang="cs-CZ" dirty="0"/>
          </a:p>
        </p:txBody>
      </p:sp>
      <p:pic>
        <p:nvPicPr>
          <p:cNvPr id="4" name="Obrázek 3" descr="Logo ČHR blue (2).jpg"/>
          <p:cNvPicPr>
            <a:picLocks noChangeAspect="1"/>
          </p:cNvPicPr>
          <p:nvPr/>
        </p:nvPicPr>
        <p:blipFill>
          <a:blip r:embed="rId5" cstate="print"/>
          <a:stretch>
            <a:fillRect/>
          </a:stretch>
        </p:blipFill>
        <p:spPr>
          <a:xfrm>
            <a:off x="6876256" y="188640"/>
            <a:ext cx="1856399" cy="1224136"/>
          </a:xfrm>
          <a:prstGeom prst="rect">
            <a:avLst/>
          </a:prstGeom>
        </p:spPr>
      </p:pic>
      <p:pic>
        <p:nvPicPr>
          <p:cNvPr id="6" name="Obrázek 5">
            <a:extLst>
              <a:ext uri="{FF2B5EF4-FFF2-40B4-BE49-F238E27FC236}">
                <a16:creationId xmlns:a16="http://schemas.microsoft.com/office/drawing/2014/main" id="{6F1061B6-77D7-412D-9725-B5EEC6F49CB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39552" y="4383088"/>
            <a:ext cx="2619375" cy="174307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6D17F8-6885-4A8B-96B1-00101ACF54BB}"/>
              </a:ext>
            </a:extLst>
          </p:cNvPr>
          <p:cNvSpPr>
            <a:spLocks noGrp="1"/>
          </p:cNvSpPr>
          <p:nvPr>
            <p:ph type="title"/>
          </p:nvPr>
        </p:nvSpPr>
        <p:spPr>
          <a:solidFill>
            <a:srgbClr val="00B0F0"/>
          </a:solidFill>
        </p:spPr>
        <p:txBody>
          <a:bodyPr>
            <a:normAutofit/>
          </a:bodyPr>
          <a:lstStyle/>
          <a:p>
            <a:pPr algn="l"/>
            <a:r>
              <a:rPr lang="cs-CZ" sz="3600" dirty="0">
                <a:highlight>
                  <a:srgbClr val="C0C0C0"/>
                </a:highlight>
              </a:rPr>
              <a:t>ČESKÁ HUDEBNÍ RADA?</a:t>
            </a:r>
            <a:endParaRPr lang="en-GB" sz="3600" dirty="0">
              <a:highlight>
                <a:srgbClr val="C0C0C0"/>
              </a:highlight>
            </a:endParaRPr>
          </a:p>
        </p:txBody>
      </p:sp>
      <p:sp>
        <p:nvSpPr>
          <p:cNvPr id="3" name="Zástupný symbol pro obsah 2">
            <a:extLst>
              <a:ext uri="{FF2B5EF4-FFF2-40B4-BE49-F238E27FC236}">
                <a16:creationId xmlns:a16="http://schemas.microsoft.com/office/drawing/2014/main" id="{6E66B1D5-FE42-4111-8F35-8AC1155964CF}"/>
              </a:ext>
            </a:extLst>
          </p:cNvPr>
          <p:cNvSpPr>
            <a:spLocks noGrp="1"/>
          </p:cNvSpPr>
          <p:nvPr>
            <p:ph idx="1"/>
          </p:nvPr>
        </p:nvSpPr>
        <p:spPr>
          <a:solidFill>
            <a:schemeClr val="accent1">
              <a:lumMod val="20000"/>
              <a:lumOff val="80000"/>
            </a:schemeClr>
          </a:solidFill>
        </p:spPr>
        <p:txBody>
          <a:bodyPr>
            <a:normAutofit fontScale="92500" lnSpcReduction="10000"/>
          </a:bodyPr>
          <a:lstStyle/>
          <a:p>
            <a:pPr marL="0" indent="0">
              <a:buNone/>
            </a:pPr>
            <a:r>
              <a:rPr lang="cs-CZ" sz="2000" dirty="0">
                <a:highlight>
                  <a:srgbClr val="C0C0C0"/>
                </a:highlight>
              </a:rPr>
              <a:t>Nevládní organizace </a:t>
            </a:r>
            <a:r>
              <a:rPr lang="cs-CZ" sz="2000" dirty="0"/>
              <a:t>v síti </a:t>
            </a:r>
          </a:p>
          <a:p>
            <a:pPr marL="0" indent="0">
              <a:buNone/>
            </a:pPr>
            <a:r>
              <a:rPr lang="cs-CZ" sz="2000" dirty="0"/>
              <a:t>Evropské a Mezinárodní hudební rady, </a:t>
            </a:r>
            <a:r>
              <a:rPr lang="cs-CZ" sz="2000" dirty="0">
                <a:hlinkClick r:id="rId2"/>
              </a:rPr>
              <a:t>www.emc-imc.org</a:t>
            </a:r>
            <a:endParaRPr lang="cs-CZ" sz="2000" dirty="0"/>
          </a:p>
          <a:p>
            <a:pPr marL="0" indent="0">
              <a:buNone/>
            </a:pPr>
            <a:r>
              <a:rPr lang="cs-CZ" sz="2000" dirty="0"/>
              <a:t>(členem je ISME – od r. 1953)</a:t>
            </a:r>
          </a:p>
          <a:p>
            <a:pPr marL="0" indent="0">
              <a:buNone/>
            </a:pPr>
            <a:r>
              <a:rPr lang="cs-CZ" sz="2000" dirty="0">
                <a:hlinkClick r:id="rId3"/>
              </a:rPr>
              <a:t>www.chr-cmc.org</a:t>
            </a:r>
            <a:endParaRPr lang="cs-CZ" sz="2000" dirty="0"/>
          </a:p>
          <a:p>
            <a:pPr marL="0" indent="0">
              <a:buNone/>
            </a:pPr>
            <a:endParaRPr lang="cs-CZ" sz="2000" dirty="0"/>
          </a:p>
          <a:p>
            <a:pPr marL="0" indent="0">
              <a:buNone/>
            </a:pPr>
            <a:r>
              <a:rPr lang="cs-CZ" sz="2000" dirty="0">
                <a:highlight>
                  <a:srgbClr val="C0C0C0"/>
                </a:highlight>
              </a:rPr>
              <a:t>Pedagogická skupina při ČHR</a:t>
            </a:r>
          </a:p>
          <a:p>
            <a:pPr marL="0" indent="0">
              <a:buNone/>
            </a:pPr>
            <a:r>
              <a:rPr lang="cs-CZ" sz="2000" dirty="0"/>
              <a:t>Se zastoupením všech stupňů a typů hudebního vzdělávání</a:t>
            </a:r>
          </a:p>
          <a:p>
            <a:pPr marL="0" indent="0">
              <a:buNone/>
            </a:pPr>
            <a:endParaRPr lang="cs-CZ" sz="2000" dirty="0">
              <a:highlight>
                <a:srgbClr val="C0C0C0"/>
              </a:highlight>
            </a:endParaRPr>
          </a:p>
          <a:p>
            <a:pPr marL="0" indent="0">
              <a:buNone/>
            </a:pPr>
            <a:r>
              <a:rPr lang="cs-CZ" sz="2000" dirty="0">
                <a:highlight>
                  <a:srgbClr val="C0C0C0"/>
                </a:highlight>
              </a:rPr>
              <a:t>Partner Společnosti pro kreativitu ve vzdělávání</a:t>
            </a:r>
          </a:p>
          <a:p>
            <a:pPr marL="0" indent="0">
              <a:buNone/>
            </a:pPr>
            <a:endParaRPr lang="cs-CZ" sz="2000" dirty="0">
              <a:highlight>
                <a:srgbClr val="C0C0C0"/>
              </a:highlight>
            </a:endParaRPr>
          </a:p>
          <a:p>
            <a:pPr marL="0" indent="0">
              <a:buNone/>
            </a:pPr>
            <a:r>
              <a:rPr lang="cs-CZ" sz="2000" dirty="0"/>
              <a:t>Přijatý dokument </a:t>
            </a:r>
            <a:r>
              <a:rPr lang="cs-CZ" sz="2000" dirty="0">
                <a:highlight>
                  <a:srgbClr val="C0C0C0"/>
                </a:highlight>
              </a:rPr>
              <a:t>Evropské hudební rady </a:t>
            </a:r>
            <a:r>
              <a:rPr lang="cs-CZ" sz="2000" dirty="0"/>
              <a:t>– </a:t>
            </a:r>
            <a:r>
              <a:rPr lang="cs-CZ" sz="2000" i="1" dirty="0">
                <a:highlight>
                  <a:srgbClr val="C0C0C0"/>
                </a:highlight>
              </a:rPr>
              <a:t>Evropská agenda pro hudbu</a:t>
            </a:r>
          </a:p>
          <a:p>
            <a:pPr marL="0" indent="0">
              <a:buNone/>
            </a:pPr>
            <a:r>
              <a:rPr lang="cs-CZ" sz="2000" dirty="0"/>
              <a:t>od r. 2018 obsahuje segment Strategie vzdělávání</a:t>
            </a:r>
          </a:p>
          <a:p>
            <a:pPr marL="0" indent="0">
              <a:buNone/>
            </a:pPr>
            <a:r>
              <a:rPr lang="en-GB" sz="2000" dirty="0">
                <a:hlinkClick r:id="rId4"/>
              </a:rPr>
              <a:t>https://europeanagendaformusic.eu/</a:t>
            </a:r>
            <a:endParaRPr lang="cs-CZ" sz="2000" dirty="0"/>
          </a:p>
          <a:p>
            <a:pPr marL="0" indent="0">
              <a:buNone/>
            </a:pPr>
            <a:endParaRPr lang="en-GB" sz="2000" dirty="0"/>
          </a:p>
        </p:txBody>
      </p:sp>
      <p:pic>
        <p:nvPicPr>
          <p:cNvPr id="5" name="Obrázek 4">
            <a:extLst>
              <a:ext uri="{FF2B5EF4-FFF2-40B4-BE49-F238E27FC236}">
                <a16:creationId xmlns:a16="http://schemas.microsoft.com/office/drawing/2014/main" id="{4ABD2E75-7AFC-4805-A49B-09ACE7B24BF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50295" y="311320"/>
            <a:ext cx="2010893" cy="1106317"/>
          </a:xfrm>
          <a:prstGeom prst="rect">
            <a:avLst/>
          </a:prstGeom>
        </p:spPr>
      </p:pic>
    </p:spTree>
    <p:extLst>
      <p:ext uri="{BB962C8B-B14F-4D97-AF65-F5344CB8AC3E}">
        <p14:creationId xmlns:p14="http://schemas.microsoft.com/office/powerpoint/2010/main" val="2282065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27C69F-D380-4F0A-BC04-97FE0F18F7DB}"/>
              </a:ext>
            </a:extLst>
          </p:cNvPr>
          <p:cNvSpPr>
            <a:spLocks noGrp="1"/>
          </p:cNvSpPr>
          <p:nvPr>
            <p:ph type="title"/>
          </p:nvPr>
        </p:nvSpPr>
        <p:spPr>
          <a:xfrm>
            <a:off x="457200" y="160338"/>
            <a:ext cx="8229600" cy="1143000"/>
          </a:xfrm>
          <a:solidFill>
            <a:srgbClr val="00B0F0"/>
          </a:solidFill>
        </p:spPr>
        <p:txBody>
          <a:bodyPr/>
          <a:lstStyle/>
          <a:p>
            <a:r>
              <a:rPr lang="cs-CZ" sz="3600" dirty="0">
                <a:highlight>
                  <a:srgbClr val="C0C0C0"/>
                </a:highlight>
              </a:rPr>
              <a:t>PROČ?</a:t>
            </a:r>
            <a:endParaRPr lang="en-US" sz="3600" dirty="0">
              <a:highlight>
                <a:srgbClr val="C0C0C0"/>
              </a:highlight>
            </a:endParaRPr>
          </a:p>
        </p:txBody>
      </p:sp>
      <p:sp>
        <p:nvSpPr>
          <p:cNvPr id="3" name="Zástupný symbol pro obsah 2">
            <a:extLst>
              <a:ext uri="{FF2B5EF4-FFF2-40B4-BE49-F238E27FC236}">
                <a16:creationId xmlns:a16="http://schemas.microsoft.com/office/drawing/2014/main" id="{201B8AE9-2EE7-47DE-9BBF-87475BF26D34}"/>
              </a:ext>
            </a:extLst>
          </p:cNvPr>
          <p:cNvSpPr>
            <a:spLocks noGrp="1"/>
          </p:cNvSpPr>
          <p:nvPr>
            <p:ph idx="1"/>
          </p:nvPr>
        </p:nvSpPr>
        <p:spPr>
          <a:solidFill>
            <a:schemeClr val="accent1">
              <a:lumMod val="20000"/>
              <a:lumOff val="80000"/>
            </a:schemeClr>
          </a:solidFill>
        </p:spPr>
        <p:txBody>
          <a:bodyPr>
            <a:normAutofit fontScale="85000" lnSpcReduction="20000"/>
          </a:bodyPr>
          <a:lstStyle/>
          <a:p>
            <a:pPr marL="0" indent="0">
              <a:buNone/>
            </a:pPr>
            <a:endParaRPr lang="cs-CZ" sz="2000" dirty="0"/>
          </a:p>
          <a:p>
            <a:pPr marL="0" indent="0">
              <a:buNone/>
            </a:pPr>
            <a:r>
              <a:rPr lang="cs-CZ" sz="2000" dirty="0">
                <a:highlight>
                  <a:srgbClr val="C0C0C0"/>
                </a:highlight>
              </a:rPr>
              <a:t>RESORTNÍ POJETÍ KULTURY A UMĚNÍ</a:t>
            </a:r>
          </a:p>
          <a:p>
            <a:pPr marL="0" indent="0">
              <a:buNone/>
            </a:pPr>
            <a:r>
              <a:rPr lang="cs-CZ" sz="2000" dirty="0"/>
              <a:t>odráží se v řazení oboru do Strategií, </a:t>
            </a:r>
            <a:r>
              <a:rPr lang="cs-CZ" sz="2000" dirty="0" err="1"/>
              <a:t>makrostatistik</a:t>
            </a:r>
            <a:endParaRPr lang="cs-CZ" sz="2000" dirty="0"/>
          </a:p>
          <a:p>
            <a:pPr>
              <a:buFontTx/>
              <a:buChar char="-"/>
            </a:pPr>
            <a:r>
              <a:rPr lang="cs-CZ" sz="1600" dirty="0"/>
              <a:t>Odvětví umění, zábavy a rekreace – USA/EU klasifikace ekonomických činností</a:t>
            </a:r>
          </a:p>
          <a:p>
            <a:pPr>
              <a:buFontTx/>
              <a:buChar char="-"/>
            </a:pPr>
            <a:r>
              <a:rPr lang="cs-CZ" sz="1600" dirty="0"/>
              <a:t>ČSÚ - oddělení Statistiky vzdělávání, kultury a sociálního zabezpečení</a:t>
            </a:r>
          </a:p>
          <a:p>
            <a:pPr>
              <a:buFontTx/>
              <a:buChar char="-"/>
            </a:pPr>
            <a:r>
              <a:rPr lang="cs-CZ" sz="1600" dirty="0"/>
              <a:t>Strategie vzdělávací politiky 2030+…</a:t>
            </a:r>
          </a:p>
          <a:p>
            <a:pPr marL="0" indent="0">
              <a:buNone/>
            </a:pPr>
            <a:r>
              <a:rPr lang="cs-CZ" sz="1600" dirty="0"/>
              <a:t> </a:t>
            </a:r>
          </a:p>
          <a:p>
            <a:pPr marL="0" indent="0">
              <a:buNone/>
            </a:pPr>
            <a:r>
              <a:rPr lang="cs-CZ" sz="2000" dirty="0"/>
              <a:t> </a:t>
            </a:r>
            <a:r>
              <a:rPr lang="cs-CZ" sz="2000" dirty="0">
                <a:highlight>
                  <a:srgbClr val="C0C0C0"/>
                </a:highlight>
              </a:rPr>
              <a:t>REDUKCE UČIVA </a:t>
            </a:r>
            <a:r>
              <a:rPr lang="cs-CZ" sz="2000" dirty="0"/>
              <a:t>-  STRATEGIE VZDĚLÁVACÍ POLITIKY DO R. 2030+</a:t>
            </a:r>
          </a:p>
          <a:p>
            <a:pPr marL="0" indent="0">
              <a:buNone/>
            </a:pPr>
            <a:r>
              <a:rPr lang="cs-CZ" sz="2000" dirty="0"/>
              <a:t> - PaeDr. Michal Černý – ředitel Odboru základního vzdělávání a mládeže</a:t>
            </a:r>
          </a:p>
          <a:p>
            <a:pPr marL="0" indent="0">
              <a:buNone/>
            </a:pPr>
            <a:r>
              <a:rPr lang="cs-CZ" sz="2000" dirty="0"/>
              <a:t>   cíl: redukce o 50% (prezentace 4.11.2021) – co je „jádro“, „klíčové“?</a:t>
            </a:r>
          </a:p>
          <a:p>
            <a:pPr marL="0" indent="0">
              <a:buNone/>
            </a:pPr>
            <a:endParaRPr lang="cs-CZ" sz="2000" dirty="0"/>
          </a:p>
          <a:p>
            <a:pPr marL="0" indent="0">
              <a:buNone/>
            </a:pPr>
            <a:r>
              <a:rPr lang="cs-CZ" sz="2000" dirty="0">
                <a:highlight>
                  <a:srgbClr val="C0C0C0"/>
                </a:highlight>
              </a:rPr>
              <a:t>DOSTATEK VÝZKUMNÝCH VÝSLEDKŮ</a:t>
            </a:r>
          </a:p>
          <a:p>
            <a:pPr marL="0" indent="0">
              <a:buNone/>
            </a:pPr>
            <a:r>
              <a:rPr lang="cs-CZ" sz="2000" dirty="0"/>
              <a:t>vhodných k doložení využití užitečných funkcí zapojení uměleckého/zejména hudebního vzdělávání a tréninku do výchovy a vzdělávání co nejdříve pro dosažení cílů vzdělávání – tj. </a:t>
            </a:r>
          </a:p>
          <a:p>
            <a:pPr marL="0" indent="0">
              <a:buNone/>
            </a:pPr>
            <a:r>
              <a:rPr lang="cs-CZ" sz="2000" dirty="0"/>
              <a:t>z hlediska jednotlivce –</a:t>
            </a:r>
            <a:r>
              <a:rPr lang="cs-CZ" sz="2000" dirty="0">
                <a:latin typeface="Calibri" panose="020F0502020204030204" pitchFamily="34" charset="0"/>
                <a:cs typeface="Calibri" panose="020F0502020204030204" pitchFamily="34" charset="0"/>
              </a:rPr>
              <a:t>&gt;</a:t>
            </a:r>
            <a:r>
              <a:rPr lang="cs-CZ" sz="2000" dirty="0"/>
              <a:t> harmonický vývoj kognitivních, emočních a sociálních schopností.</a:t>
            </a:r>
          </a:p>
          <a:p>
            <a:pPr marL="0" indent="0">
              <a:buNone/>
            </a:pPr>
            <a:r>
              <a:rPr lang="cs-CZ" sz="2000" dirty="0"/>
              <a:t> </a:t>
            </a:r>
          </a:p>
          <a:p>
            <a:pPr marL="0" indent="0">
              <a:buNone/>
            </a:pPr>
            <a:r>
              <a:rPr lang="cs-CZ" sz="2000" dirty="0"/>
              <a:t>Autoři motivační publikace – výzkum Univerzita </a:t>
            </a:r>
            <a:r>
              <a:rPr lang="cs-CZ" sz="2000" dirty="0" err="1"/>
              <a:t>Bourgogne</a:t>
            </a:r>
            <a:r>
              <a:rPr lang="cs-CZ" sz="2000" dirty="0"/>
              <a:t> –  </a:t>
            </a:r>
          </a:p>
          <a:p>
            <a:pPr marL="0" indent="0">
              <a:buNone/>
            </a:pPr>
            <a:endParaRPr lang="cs-CZ" sz="2000" dirty="0"/>
          </a:p>
          <a:p>
            <a:pPr>
              <a:buFontTx/>
              <a:buChar char="-"/>
            </a:pPr>
            <a:endParaRPr lang="cs-CZ" sz="2000" dirty="0"/>
          </a:p>
          <a:p>
            <a:pPr>
              <a:buFontTx/>
              <a:buChar char="-"/>
            </a:pPr>
            <a:endParaRPr lang="cs-CZ" sz="2000" dirty="0"/>
          </a:p>
          <a:p>
            <a:pPr marL="0" indent="0">
              <a:buNone/>
            </a:pPr>
            <a:endParaRPr lang="cs-CZ" sz="2000" dirty="0"/>
          </a:p>
          <a:p>
            <a:pPr marL="0" indent="0">
              <a:buNone/>
            </a:pPr>
            <a:endParaRPr lang="en-US" dirty="0"/>
          </a:p>
        </p:txBody>
      </p:sp>
    </p:spTree>
    <p:extLst>
      <p:ext uri="{BB962C8B-B14F-4D97-AF65-F5344CB8AC3E}">
        <p14:creationId xmlns:p14="http://schemas.microsoft.com/office/powerpoint/2010/main" val="3567022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B85D78-B537-4B6C-AE7C-80EE8C0B0BA0}"/>
              </a:ext>
            </a:extLst>
          </p:cNvPr>
          <p:cNvSpPr>
            <a:spLocks noGrp="1"/>
          </p:cNvSpPr>
          <p:nvPr>
            <p:ph type="title"/>
          </p:nvPr>
        </p:nvSpPr>
        <p:spPr>
          <a:solidFill>
            <a:srgbClr val="00B0F0"/>
          </a:solidFill>
        </p:spPr>
        <p:txBody>
          <a:bodyPr/>
          <a:lstStyle/>
          <a:p>
            <a:r>
              <a:rPr lang="cs-CZ" dirty="0">
                <a:highlight>
                  <a:srgbClr val="C0C0C0"/>
                </a:highlight>
              </a:rPr>
              <a:t>PROČ</a:t>
            </a:r>
            <a:endParaRPr lang="en-GB" dirty="0">
              <a:highlight>
                <a:srgbClr val="C0C0C0"/>
              </a:highlight>
            </a:endParaRPr>
          </a:p>
        </p:txBody>
      </p:sp>
      <p:sp>
        <p:nvSpPr>
          <p:cNvPr id="3" name="Zástupný symbol pro obsah 2">
            <a:extLst>
              <a:ext uri="{FF2B5EF4-FFF2-40B4-BE49-F238E27FC236}">
                <a16:creationId xmlns:a16="http://schemas.microsoft.com/office/drawing/2014/main" id="{B79E9146-95FF-4620-9A51-1EF444A62227}"/>
              </a:ext>
            </a:extLst>
          </p:cNvPr>
          <p:cNvSpPr>
            <a:spLocks noGrp="1"/>
          </p:cNvSpPr>
          <p:nvPr>
            <p:ph idx="1"/>
          </p:nvPr>
        </p:nvSpPr>
        <p:spPr>
          <a:solidFill>
            <a:schemeClr val="accent1">
              <a:lumMod val="20000"/>
              <a:lumOff val="80000"/>
            </a:schemeClr>
          </a:solidFill>
        </p:spPr>
        <p:txBody>
          <a:bodyPr/>
          <a:lstStyle/>
          <a:p>
            <a:r>
              <a:rPr lang="cs-CZ" dirty="0"/>
              <a:t>Jsme k hudbě </a:t>
            </a:r>
            <a:r>
              <a:rPr lang="cs-CZ" dirty="0" err="1"/>
              <a:t>předprogramovaní</a:t>
            </a:r>
            <a:endParaRPr lang="cs-CZ" dirty="0"/>
          </a:p>
          <a:p>
            <a:pPr marL="0" indent="0">
              <a:buNone/>
            </a:pPr>
            <a:r>
              <a:rPr lang="cs-CZ" dirty="0"/>
              <a:t>    k individuálnímu i sociálnímu rozvoji</a:t>
            </a:r>
          </a:p>
          <a:p>
            <a:r>
              <a:rPr lang="cs-CZ" dirty="0"/>
              <a:t>Abychom se rozvíjeli </a:t>
            </a:r>
          </a:p>
          <a:p>
            <a:pPr marL="0" indent="0">
              <a:buNone/>
            </a:pPr>
            <a:r>
              <a:rPr lang="cs-CZ" dirty="0"/>
              <a:t>    spontánně, harmonicky, společně</a:t>
            </a:r>
          </a:p>
          <a:p>
            <a:pPr marL="0" indent="0">
              <a:buNone/>
            </a:pPr>
            <a:r>
              <a:rPr lang="cs-CZ" dirty="0"/>
              <a:t>    - fyziologicky strukturně</a:t>
            </a:r>
          </a:p>
          <a:p>
            <a:pPr marL="0" indent="0">
              <a:buNone/>
            </a:pPr>
            <a:r>
              <a:rPr lang="cs-CZ" dirty="0"/>
              <a:t>    - biochemicky</a:t>
            </a:r>
          </a:p>
          <a:p>
            <a:r>
              <a:rPr lang="cs-CZ" dirty="0"/>
              <a:t>   plus i minus     </a:t>
            </a:r>
            <a:endParaRPr lang="en-GB" dirty="0"/>
          </a:p>
        </p:txBody>
      </p:sp>
    </p:spTree>
    <p:extLst>
      <p:ext uri="{BB962C8B-B14F-4D97-AF65-F5344CB8AC3E}">
        <p14:creationId xmlns:p14="http://schemas.microsoft.com/office/powerpoint/2010/main" val="338675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637E78-F900-4C27-A4A5-706E133F41B5}"/>
              </a:ext>
            </a:extLst>
          </p:cNvPr>
          <p:cNvSpPr>
            <a:spLocks noGrp="1"/>
          </p:cNvSpPr>
          <p:nvPr>
            <p:ph type="title"/>
          </p:nvPr>
        </p:nvSpPr>
        <p:spPr>
          <a:solidFill>
            <a:srgbClr val="00B0F0"/>
          </a:solidFill>
        </p:spPr>
        <p:txBody>
          <a:bodyPr/>
          <a:lstStyle/>
          <a:p>
            <a:r>
              <a:rPr lang="cs-CZ" sz="3200" dirty="0">
                <a:highlight>
                  <a:srgbClr val="C0C0C0"/>
                </a:highlight>
              </a:rPr>
              <a:t>JAK NAVÁZAT pro ADVOKACII?</a:t>
            </a:r>
            <a:endParaRPr lang="en-US" sz="3200" dirty="0">
              <a:highlight>
                <a:srgbClr val="C0C0C0"/>
              </a:highlight>
            </a:endParaRPr>
          </a:p>
        </p:txBody>
      </p:sp>
      <p:sp>
        <p:nvSpPr>
          <p:cNvPr id="3" name="Zástupný symbol pro obsah 2">
            <a:extLst>
              <a:ext uri="{FF2B5EF4-FFF2-40B4-BE49-F238E27FC236}">
                <a16:creationId xmlns:a16="http://schemas.microsoft.com/office/drawing/2014/main" id="{30C97016-B3AB-467A-BFBA-7FF7A128463C}"/>
              </a:ext>
            </a:extLst>
          </p:cNvPr>
          <p:cNvSpPr>
            <a:spLocks noGrp="1"/>
          </p:cNvSpPr>
          <p:nvPr>
            <p:ph idx="1"/>
          </p:nvPr>
        </p:nvSpPr>
        <p:spPr>
          <a:solidFill>
            <a:schemeClr val="accent1">
              <a:lumMod val="20000"/>
              <a:lumOff val="80000"/>
            </a:schemeClr>
          </a:solidFill>
        </p:spPr>
        <p:txBody>
          <a:bodyPr>
            <a:normAutofit fontScale="92500" lnSpcReduction="20000"/>
          </a:bodyPr>
          <a:lstStyle/>
          <a:p>
            <a:pPr marL="0" indent="0">
              <a:buNone/>
            </a:pPr>
            <a:endParaRPr lang="cs-CZ" sz="2200" dirty="0"/>
          </a:p>
          <a:p>
            <a:pPr marL="0" indent="0">
              <a:buNone/>
            </a:pPr>
            <a:r>
              <a:rPr lang="cs-CZ" sz="2200" dirty="0">
                <a:highlight>
                  <a:srgbClr val="C0C0C0"/>
                </a:highlight>
              </a:rPr>
              <a:t>METAANALÝZU</a:t>
            </a:r>
            <a:r>
              <a:rPr lang="cs-CZ" sz="2200" dirty="0"/>
              <a:t> – zpracovaná témata, chybějící segmenty</a:t>
            </a:r>
          </a:p>
          <a:p>
            <a:pPr marL="0" indent="0">
              <a:buNone/>
            </a:pPr>
            <a:r>
              <a:rPr lang="cs-CZ" sz="2200" dirty="0">
                <a:highlight>
                  <a:srgbClr val="C0C0C0"/>
                </a:highlight>
              </a:rPr>
              <a:t>REŠERŠE</a:t>
            </a:r>
            <a:r>
              <a:rPr lang="cs-CZ" sz="2200" dirty="0"/>
              <a:t> – domácí i zahraniční literatury</a:t>
            </a:r>
          </a:p>
          <a:p>
            <a:pPr marL="0" indent="0">
              <a:buNone/>
            </a:pPr>
            <a:r>
              <a:rPr lang="cs-CZ" sz="2200" dirty="0">
                <a:highlight>
                  <a:srgbClr val="C0C0C0"/>
                </a:highlight>
              </a:rPr>
              <a:t>INTERDISCIPLINÁRNÍ VÝZKUM </a:t>
            </a:r>
            <a:r>
              <a:rPr lang="cs-CZ" sz="2200" dirty="0"/>
              <a:t>– spolupráce s lékaři, psychology</a:t>
            </a:r>
          </a:p>
          <a:p>
            <a:pPr marL="0" indent="0">
              <a:buNone/>
            </a:pPr>
            <a:r>
              <a:rPr lang="cs-CZ" sz="2200" dirty="0"/>
              <a:t>(např. PaeDr. L. Dohnalová – výzkum)</a:t>
            </a:r>
          </a:p>
          <a:p>
            <a:pPr marL="0" indent="0">
              <a:buNone/>
            </a:pPr>
            <a:r>
              <a:rPr lang="cs-CZ" sz="2200" dirty="0">
                <a:highlight>
                  <a:srgbClr val="C0C0C0"/>
                </a:highlight>
              </a:rPr>
              <a:t>SPOLUPRÁCI</a:t>
            </a:r>
            <a:r>
              <a:rPr lang="cs-CZ" sz="2200" dirty="0"/>
              <a:t> – v rámci segmentu Kreativního vzdělávání – Fokus   skupiny</a:t>
            </a:r>
          </a:p>
          <a:p>
            <a:pPr marL="0" indent="0">
              <a:buNone/>
            </a:pPr>
            <a:r>
              <a:rPr lang="cs-CZ" sz="2200" dirty="0">
                <a:highlight>
                  <a:srgbClr val="C0C0C0"/>
                </a:highlight>
              </a:rPr>
              <a:t>NAJÍT SPOJENCE V DALŠÍCH OBORECH </a:t>
            </a:r>
            <a:r>
              <a:rPr lang="cs-CZ" sz="2200" dirty="0"/>
              <a:t>– např. u matematiků, lingvistů</a:t>
            </a:r>
          </a:p>
          <a:p>
            <a:pPr marL="0" indent="0">
              <a:buNone/>
            </a:pPr>
            <a:r>
              <a:rPr lang="cs-CZ" sz="2200" dirty="0">
                <a:highlight>
                  <a:srgbClr val="C0C0C0"/>
                </a:highlight>
              </a:rPr>
              <a:t>METODIKA</a:t>
            </a:r>
            <a:r>
              <a:rPr lang="cs-CZ" sz="2200" dirty="0"/>
              <a:t> – prosadit aktivní způsob, který vychází z vědecky osvědčených postupů (spojení hudební praxe s rytmickým pohybem, zpěvem a elementárním pochopení struktur-může být bez verbalizace, doložitelné schopností praktikovat)</a:t>
            </a:r>
          </a:p>
          <a:p>
            <a:pPr marL="0" indent="0">
              <a:buNone/>
            </a:pPr>
            <a:r>
              <a:rPr lang="cs-CZ" sz="2200" dirty="0">
                <a:highlight>
                  <a:srgbClr val="C0C0C0"/>
                </a:highlight>
              </a:rPr>
              <a:t>DOKUMENTACI</a:t>
            </a:r>
            <a:r>
              <a:rPr lang="cs-CZ" sz="2200" dirty="0"/>
              <a:t> – řada projektů nemá dokumentaci </a:t>
            </a:r>
          </a:p>
          <a:p>
            <a:pPr marL="0" indent="0">
              <a:buNone/>
            </a:pPr>
            <a:r>
              <a:rPr lang="cs-CZ" sz="2200" dirty="0"/>
              <a:t>pro další využití v roli dobrých příkladů</a:t>
            </a:r>
          </a:p>
          <a:p>
            <a:pPr marL="0" indent="0">
              <a:buNone/>
            </a:pPr>
            <a:r>
              <a:rPr lang="cs-CZ" sz="2200" dirty="0">
                <a:highlight>
                  <a:srgbClr val="C0C0C0"/>
                </a:highlight>
              </a:rPr>
              <a:t>VTISKONOUT BENEFITY </a:t>
            </a:r>
            <a:r>
              <a:rPr lang="cs-CZ" sz="2200" dirty="0"/>
              <a:t>– všem dotčeným skupinám i dalším oborovým odborníkům, médiím jednoduchými nástroji (viz dále)</a:t>
            </a:r>
            <a:endParaRPr lang="en-US" sz="2200" dirty="0"/>
          </a:p>
        </p:txBody>
      </p:sp>
    </p:spTree>
    <p:extLst>
      <p:ext uri="{BB962C8B-B14F-4D97-AF65-F5344CB8AC3E}">
        <p14:creationId xmlns:p14="http://schemas.microsoft.com/office/powerpoint/2010/main" val="11797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92DBFB-9B98-43D5-80C8-F5969EF6FF42}"/>
              </a:ext>
            </a:extLst>
          </p:cNvPr>
          <p:cNvSpPr>
            <a:spLocks noGrp="1"/>
          </p:cNvSpPr>
          <p:nvPr>
            <p:ph type="title"/>
          </p:nvPr>
        </p:nvSpPr>
        <p:spPr>
          <a:xfrm>
            <a:off x="457200" y="160338"/>
            <a:ext cx="8229600" cy="1143000"/>
          </a:xfrm>
          <a:solidFill>
            <a:srgbClr val="00B0F0"/>
          </a:solidFill>
        </p:spPr>
        <p:txBody>
          <a:bodyPr/>
          <a:lstStyle/>
          <a:p>
            <a:r>
              <a:rPr lang="cs-CZ" sz="3200" dirty="0">
                <a:highlight>
                  <a:srgbClr val="C0C0C0"/>
                </a:highlight>
              </a:rPr>
              <a:t>TÉMATA - ARGUMENTY</a:t>
            </a:r>
          </a:p>
        </p:txBody>
      </p:sp>
      <p:sp>
        <p:nvSpPr>
          <p:cNvPr id="5" name="Zástupný symbol pro obsah 4">
            <a:extLst>
              <a:ext uri="{FF2B5EF4-FFF2-40B4-BE49-F238E27FC236}">
                <a16:creationId xmlns:a16="http://schemas.microsoft.com/office/drawing/2014/main" id="{F2172324-1761-4196-BD76-D59988B12158}"/>
              </a:ext>
            </a:extLst>
          </p:cNvPr>
          <p:cNvSpPr>
            <a:spLocks noGrp="1"/>
          </p:cNvSpPr>
          <p:nvPr>
            <p:ph idx="1"/>
          </p:nvPr>
        </p:nvSpPr>
        <p:spPr>
          <a:xfrm>
            <a:off x="346323" y="1600200"/>
            <a:ext cx="8229600" cy="4525963"/>
          </a:xfrm>
          <a:solidFill>
            <a:schemeClr val="accent1">
              <a:lumMod val="20000"/>
              <a:lumOff val="80000"/>
            </a:schemeClr>
          </a:solidFill>
        </p:spPr>
        <p:txBody>
          <a:bodyPr>
            <a:normAutofit fontScale="85000" lnSpcReduction="20000"/>
          </a:bodyPr>
          <a:lstStyle/>
          <a:p>
            <a:pPr marL="0" indent="0">
              <a:buNone/>
            </a:pPr>
            <a:r>
              <a:rPr lang="cs-CZ" sz="1900" b="1" dirty="0">
                <a:highlight>
                  <a:srgbClr val="C0C0C0"/>
                </a:highlight>
              </a:rPr>
              <a:t>OD RANÉHO VĚKU</a:t>
            </a:r>
          </a:p>
          <a:p>
            <a:pPr marL="0" indent="0">
              <a:buNone/>
            </a:pPr>
            <a:endParaRPr lang="cs-CZ" sz="1900" dirty="0"/>
          </a:p>
          <a:p>
            <a:pPr marL="0" indent="0">
              <a:buNone/>
            </a:pPr>
            <a:r>
              <a:rPr lang="cs-CZ" sz="1600" dirty="0">
                <a:highlight>
                  <a:srgbClr val="C0C0C0"/>
                </a:highlight>
              </a:rPr>
              <a:t>EMOČNÍ VYLADĚNÍ</a:t>
            </a:r>
            <a:r>
              <a:rPr lang="cs-CZ" sz="1600" dirty="0"/>
              <a:t> – usnadňující harmonický </a:t>
            </a:r>
          </a:p>
          <a:p>
            <a:pPr marL="0" indent="0">
              <a:buNone/>
            </a:pPr>
            <a:r>
              <a:rPr lang="cs-CZ" sz="1600" dirty="0"/>
              <a:t>rozvoj osobnosti </a:t>
            </a:r>
          </a:p>
          <a:p>
            <a:pPr marL="0" indent="0">
              <a:buNone/>
            </a:pPr>
            <a:r>
              <a:rPr lang="cs-CZ" sz="1600" dirty="0"/>
              <a:t>sladění aktivit amygdaly a kortexu, </a:t>
            </a:r>
          </a:p>
          <a:p>
            <a:pPr marL="0" indent="0">
              <a:buNone/>
            </a:pPr>
            <a:r>
              <a:rPr lang="cs-CZ" sz="1600" dirty="0"/>
              <a:t>stresové dopady neblokují kognitivní procesy</a:t>
            </a:r>
          </a:p>
          <a:p>
            <a:pPr marL="0" indent="0">
              <a:buNone/>
            </a:pPr>
            <a:endParaRPr lang="cs-CZ" sz="1600" dirty="0"/>
          </a:p>
          <a:p>
            <a:pPr marL="0" indent="0">
              <a:buNone/>
            </a:pPr>
            <a:r>
              <a:rPr lang="cs-CZ" sz="1600" dirty="0">
                <a:highlight>
                  <a:srgbClr val="C0C0C0"/>
                </a:highlight>
              </a:rPr>
              <a:t>HARMONIZACE</a:t>
            </a:r>
            <a:r>
              <a:rPr lang="cs-CZ" sz="1600" dirty="0"/>
              <a:t> procesů v mozku</a:t>
            </a:r>
          </a:p>
          <a:p>
            <a:pPr marL="0" indent="0">
              <a:buNone/>
            </a:pPr>
            <a:endParaRPr lang="cs-CZ" sz="1600" dirty="0"/>
          </a:p>
          <a:p>
            <a:pPr marL="0" indent="0">
              <a:buNone/>
            </a:pPr>
            <a:r>
              <a:rPr lang="cs-CZ" sz="1600" dirty="0">
                <a:highlight>
                  <a:srgbClr val="C0C0C0"/>
                </a:highlight>
              </a:rPr>
              <a:t>EMOČNÍ KONTROLA</a:t>
            </a:r>
            <a:r>
              <a:rPr lang="cs-CZ" sz="1600" dirty="0"/>
              <a:t> – díky zkušenosti s emoční variabilitou a dynamikou hudebního výrazu, nebo - zpracování témat a nálad </a:t>
            </a:r>
            <a:r>
              <a:rPr lang="cs-CZ" sz="1600" dirty="0" err="1"/>
              <a:t>muzikalizací</a:t>
            </a:r>
            <a:r>
              <a:rPr lang="cs-CZ" sz="1600" dirty="0"/>
              <a:t> (prozpěvování témat, které stresují)</a:t>
            </a:r>
          </a:p>
          <a:p>
            <a:pPr marL="0" indent="0">
              <a:buNone/>
            </a:pPr>
            <a:endParaRPr lang="cs-CZ" sz="1600" dirty="0"/>
          </a:p>
          <a:p>
            <a:pPr marL="0" indent="0">
              <a:buNone/>
            </a:pPr>
            <a:r>
              <a:rPr lang="cs-CZ" sz="1600" dirty="0">
                <a:highlight>
                  <a:srgbClr val="C0C0C0"/>
                </a:highlight>
              </a:rPr>
              <a:t>NEUROPLASTICITA</a:t>
            </a:r>
            <a:r>
              <a:rPr lang="cs-CZ" sz="1600" dirty="0"/>
              <a:t> – hudební podněty rozvíjející pochopení složitějších struktur ještě před jazykovou znalostí, soustředění, paměť, koordinaci atp.</a:t>
            </a:r>
          </a:p>
          <a:p>
            <a:pPr marL="0" indent="0">
              <a:buNone/>
            </a:pPr>
            <a:endParaRPr lang="cs-CZ" sz="1600" dirty="0"/>
          </a:p>
          <a:p>
            <a:pPr marL="0" indent="0">
              <a:buNone/>
            </a:pPr>
            <a:r>
              <a:rPr lang="cs-CZ" sz="1600" dirty="0">
                <a:highlight>
                  <a:srgbClr val="C0C0C0"/>
                </a:highlight>
              </a:rPr>
              <a:t>VLIV SLUCHOVÝCH ZKUŠENOSTÍ NA ROZVOJ JAZYKOVÉ A MATEMATICKÉ KOMPETENCE</a:t>
            </a:r>
          </a:p>
          <a:p>
            <a:pPr marL="0" indent="0">
              <a:buNone/>
            </a:pPr>
            <a:endParaRPr lang="cs-CZ" sz="1600" dirty="0">
              <a:highlight>
                <a:srgbClr val="C0C0C0"/>
              </a:highlight>
            </a:endParaRPr>
          </a:p>
          <a:p>
            <a:pPr marL="0" indent="0">
              <a:buNone/>
            </a:pPr>
            <a:r>
              <a:rPr lang="cs-CZ" sz="1600" dirty="0">
                <a:highlight>
                  <a:srgbClr val="C0C0C0"/>
                </a:highlight>
              </a:rPr>
              <a:t>HUDBA NAPOMÁHÁ </a:t>
            </a:r>
            <a:r>
              <a:rPr lang="cs-CZ" sz="1600" dirty="0"/>
              <a:t>řešit řadu aktuálních narůstajících problémů s učením a </a:t>
            </a:r>
            <a:r>
              <a:rPr lang="cs-CZ" sz="1600" dirty="0" err="1"/>
              <a:t>psycho-sociálním</a:t>
            </a:r>
            <a:r>
              <a:rPr lang="cs-CZ" sz="1600" dirty="0"/>
              <a:t> vyladěním</a:t>
            </a:r>
          </a:p>
          <a:p>
            <a:pPr marL="0" indent="0">
              <a:buNone/>
            </a:pPr>
            <a:r>
              <a:rPr lang="cs-CZ" sz="1600" dirty="0"/>
              <a:t>- DISLEXIE, NEPOZORNOST, PAMĚŤ, ZÁVISLOSTI, AGRESIVITA-NEZÁJEM, INKLUZE, SOCIALIZACE, EMPATIE atp.</a:t>
            </a:r>
          </a:p>
          <a:p>
            <a:pPr marL="0" indent="0">
              <a:buNone/>
            </a:pPr>
            <a:r>
              <a:rPr lang="cs-CZ" sz="1600" dirty="0"/>
              <a:t>Pár inspirační citací, doložených výzkumy, na které lze navázat  </a:t>
            </a:r>
            <a:r>
              <a:rPr lang="cs-CZ" sz="1600" dirty="0">
                <a:latin typeface="Calibri" panose="020F0502020204030204" pitchFamily="34" charset="0"/>
                <a:cs typeface="Calibri" panose="020F0502020204030204" pitchFamily="34" charset="0"/>
              </a:rPr>
              <a:t>&gt;&gt;&gt;&gt;&gt;&gt;&gt;&gt;</a:t>
            </a:r>
            <a:endParaRPr lang="cs-CZ" sz="1600" dirty="0"/>
          </a:p>
          <a:p>
            <a:pPr marL="0" indent="0">
              <a:buNone/>
            </a:pPr>
            <a:endParaRPr lang="cs-CZ" sz="1600" dirty="0"/>
          </a:p>
        </p:txBody>
      </p:sp>
      <p:pic>
        <p:nvPicPr>
          <p:cNvPr id="4" name="Obrázek 3">
            <a:extLst>
              <a:ext uri="{FF2B5EF4-FFF2-40B4-BE49-F238E27FC236}">
                <a16:creationId xmlns:a16="http://schemas.microsoft.com/office/drawing/2014/main" id="{4C335759-C11A-4380-8B8D-CAF5FB3529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0" y="1600200"/>
            <a:ext cx="4003923" cy="2001962"/>
          </a:xfrm>
          <a:prstGeom prst="rect">
            <a:avLst/>
          </a:prstGeom>
        </p:spPr>
      </p:pic>
    </p:spTree>
    <p:extLst>
      <p:ext uri="{BB962C8B-B14F-4D97-AF65-F5344CB8AC3E}">
        <p14:creationId xmlns:p14="http://schemas.microsoft.com/office/powerpoint/2010/main" val="3279672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9A6EA8-661D-4B08-BA52-A38D5CA10446}"/>
              </a:ext>
            </a:extLst>
          </p:cNvPr>
          <p:cNvSpPr>
            <a:spLocks noGrp="1"/>
          </p:cNvSpPr>
          <p:nvPr>
            <p:ph type="title"/>
          </p:nvPr>
        </p:nvSpPr>
        <p:spPr>
          <a:solidFill>
            <a:srgbClr val="00B0F0"/>
          </a:solidFill>
        </p:spPr>
        <p:txBody>
          <a:bodyPr>
            <a:normAutofit/>
          </a:bodyPr>
          <a:lstStyle/>
          <a:p>
            <a:r>
              <a:rPr lang="cs-CZ" sz="3600" dirty="0">
                <a:highlight>
                  <a:srgbClr val="C0C0C0"/>
                </a:highlight>
              </a:rPr>
              <a:t>CITACE</a:t>
            </a:r>
          </a:p>
        </p:txBody>
      </p:sp>
      <p:sp>
        <p:nvSpPr>
          <p:cNvPr id="3" name="Zástupný symbol pro obsah 2">
            <a:extLst>
              <a:ext uri="{FF2B5EF4-FFF2-40B4-BE49-F238E27FC236}">
                <a16:creationId xmlns:a16="http://schemas.microsoft.com/office/drawing/2014/main" id="{C13ED26C-E04A-4F86-8FC7-D5D5AA39B054}"/>
              </a:ext>
            </a:extLst>
          </p:cNvPr>
          <p:cNvSpPr>
            <a:spLocks noGrp="1"/>
          </p:cNvSpPr>
          <p:nvPr>
            <p:ph idx="1"/>
          </p:nvPr>
        </p:nvSpPr>
        <p:spPr>
          <a:xfrm>
            <a:off x="457200" y="1600200"/>
            <a:ext cx="8229600" cy="4853136"/>
          </a:xfrm>
          <a:solidFill>
            <a:schemeClr val="accent1">
              <a:lumMod val="20000"/>
              <a:lumOff val="80000"/>
            </a:schemeClr>
          </a:solidFill>
        </p:spPr>
        <p:txBody>
          <a:bodyPr>
            <a:normAutofit/>
          </a:bodyPr>
          <a:lstStyle/>
          <a:p>
            <a:pPr marL="0" indent="0">
              <a:buNone/>
            </a:pPr>
            <a:r>
              <a:rPr lang="cs-CZ" sz="2000" dirty="0"/>
              <a:t>„</a:t>
            </a:r>
            <a:r>
              <a:rPr lang="cs-CZ" sz="2000" i="1" dirty="0"/>
              <a:t>Upřednostňováním kognitivních aktů riskujeme destabilizaci mezi kognitivními a afektivními funkcemi a vytváříme napětí, které pak má opačný efekt, než který chceme</a:t>
            </a:r>
            <a:r>
              <a:rPr lang="cs-CZ" sz="2000" dirty="0"/>
              <a:t>.“ s.74</a:t>
            </a:r>
          </a:p>
          <a:p>
            <a:pPr marL="0" indent="0">
              <a:buNone/>
            </a:pPr>
            <a:r>
              <a:rPr lang="cs-CZ" sz="2000" dirty="0"/>
              <a:t>„</a:t>
            </a:r>
            <a:r>
              <a:rPr lang="cs-CZ" sz="2000" i="1" dirty="0"/>
              <a:t>Sociální a emoční zkušenosti přímo ovlivňují formování mozku, rozvinutí genových dispozic, vývoj </a:t>
            </a:r>
            <a:r>
              <a:rPr lang="cs-CZ" sz="2000" i="1" dirty="0" err="1"/>
              <a:t>myelinizace</a:t>
            </a:r>
            <a:r>
              <a:rPr lang="cs-CZ" sz="2000" i="1" dirty="0"/>
              <a:t> (tuková izolace neuronových výběžků, která zefektivňuje synaptický přenos), synaptických spojů, produkci neurotransmiterů</a:t>
            </a:r>
            <a:r>
              <a:rPr lang="cs-CZ" sz="2000" dirty="0"/>
              <a:t>.“</a:t>
            </a:r>
          </a:p>
          <a:p>
            <a:pPr marL="0" indent="0">
              <a:buNone/>
            </a:pPr>
            <a:r>
              <a:rPr lang="cs-CZ" sz="2000" dirty="0"/>
              <a:t>   „</a:t>
            </a:r>
            <a:r>
              <a:rPr lang="cs-CZ" sz="2000" i="1" dirty="0"/>
              <a:t>Je  velký rozdíl mezi učením se hudbě a hudbou. Správně použité hudební aktivity harmonicky stimulují kognitivní, emoční, motorické a sociální dovednosti dítěte. Pozorovali jsme, že </a:t>
            </a:r>
            <a:r>
              <a:rPr lang="cs-CZ" sz="2000" i="1" dirty="0">
                <a:highlight>
                  <a:srgbClr val="C0C0C0"/>
                </a:highlight>
              </a:rPr>
              <a:t>během pozorného poslechu se synchronizují </a:t>
            </a:r>
            <a:r>
              <a:rPr lang="cs-CZ" sz="2000" i="1" dirty="0" err="1">
                <a:highlight>
                  <a:srgbClr val="C0C0C0"/>
                </a:highlight>
              </a:rPr>
              <a:t>neuronální</a:t>
            </a:r>
            <a:r>
              <a:rPr lang="cs-CZ" sz="2000" i="1" dirty="0">
                <a:highlight>
                  <a:srgbClr val="C0C0C0"/>
                </a:highlight>
              </a:rPr>
              <a:t> obvody kognitivních a emočních funkcí v odpovídajících mozkových oblastech</a:t>
            </a:r>
            <a:r>
              <a:rPr lang="cs-CZ" sz="2000" dirty="0">
                <a:highlight>
                  <a:srgbClr val="C0C0C0"/>
                </a:highlight>
              </a:rPr>
              <a:t>.“</a:t>
            </a:r>
            <a:r>
              <a:rPr lang="cs-CZ" sz="2000" dirty="0"/>
              <a:t>76</a:t>
            </a:r>
          </a:p>
          <a:p>
            <a:pPr marL="0" indent="0">
              <a:buNone/>
            </a:pPr>
            <a:r>
              <a:rPr lang="cs-CZ" sz="2000" dirty="0"/>
              <a:t>„</a:t>
            </a:r>
            <a:r>
              <a:rPr lang="cs-CZ" sz="2000" i="1" dirty="0"/>
              <a:t>Děti, které se věnují rytmu jsou schopnější vytvářet komplexnější </a:t>
            </a:r>
            <a:r>
              <a:rPr lang="cs-CZ" sz="2000" i="1" dirty="0" err="1"/>
              <a:t>věty..cvičení</a:t>
            </a:r>
            <a:r>
              <a:rPr lang="cs-CZ" sz="2000" i="1" dirty="0"/>
              <a:t> intervalů a melodických kontur usnadňuje rozeznávání gramatických funkcí</a:t>
            </a:r>
            <a:r>
              <a:rPr lang="cs-CZ" sz="2000" dirty="0"/>
              <a:t>.“ s.87</a:t>
            </a:r>
          </a:p>
          <a:p>
            <a:pPr marL="0" indent="0">
              <a:buNone/>
            </a:pPr>
            <a:endParaRPr lang="cs-CZ" sz="2000" b="1" dirty="0"/>
          </a:p>
          <a:p>
            <a:pPr marL="0" indent="0">
              <a:buNone/>
            </a:pPr>
            <a:endParaRPr lang="cs-CZ" sz="7200" dirty="0">
              <a:highlight>
                <a:srgbClr val="C0C0C0"/>
              </a:highlight>
            </a:endParaRPr>
          </a:p>
          <a:p>
            <a:pPr marL="0" indent="0">
              <a:buNone/>
            </a:pPr>
            <a:endParaRPr lang="cs-CZ" sz="7200" dirty="0">
              <a:highlight>
                <a:srgbClr val="C0C0C0"/>
              </a:highlight>
            </a:endParaRPr>
          </a:p>
          <a:p>
            <a:pPr marL="0" indent="0">
              <a:buNone/>
            </a:pPr>
            <a:endParaRPr lang="cs-CZ" sz="7200" b="1" dirty="0">
              <a:highlight>
                <a:srgbClr val="C0C0C0"/>
              </a:highlight>
            </a:endParaRPr>
          </a:p>
          <a:p>
            <a:pPr marL="0" indent="0">
              <a:buNone/>
            </a:pPr>
            <a:endParaRPr lang="cs-CZ" sz="7200" dirty="0">
              <a:highlight>
                <a:srgbClr val="C0C0C0"/>
              </a:highlight>
            </a:endParaRPr>
          </a:p>
        </p:txBody>
      </p:sp>
      <p:pic>
        <p:nvPicPr>
          <p:cNvPr id="5" name="Obrázek 4">
            <a:extLst>
              <a:ext uri="{FF2B5EF4-FFF2-40B4-BE49-F238E27FC236}">
                <a16:creationId xmlns:a16="http://schemas.microsoft.com/office/drawing/2014/main" id="{786E2A8A-6B4C-4A70-93EA-3E983839AC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32240" y="44624"/>
            <a:ext cx="2088232" cy="1671819"/>
          </a:xfrm>
          <a:prstGeom prst="rect">
            <a:avLst/>
          </a:prstGeom>
        </p:spPr>
      </p:pic>
    </p:spTree>
    <p:extLst>
      <p:ext uri="{BB962C8B-B14F-4D97-AF65-F5344CB8AC3E}">
        <p14:creationId xmlns:p14="http://schemas.microsoft.com/office/powerpoint/2010/main" val="4276679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5DBA4E6-E779-4BD7-ADFD-46F014F3CEE9}"/>
              </a:ext>
            </a:extLst>
          </p:cNvPr>
          <p:cNvSpPr>
            <a:spLocks noGrp="1"/>
          </p:cNvSpPr>
          <p:nvPr>
            <p:ph type="title"/>
          </p:nvPr>
        </p:nvSpPr>
        <p:spPr>
          <a:solidFill>
            <a:srgbClr val="00B0F0"/>
          </a:solidFill>
        </p:spPr>
        <p:txBody>
          <a:bodyPr>
            <a:normAutofit/>
          </a:bodyPr>
          <a:lstStyle/>
          <a:p>
            <a:r>
              <a:rPr lang="cs-CZ" sz="3600" dirty="0">
                <a:highlight>
                  <a:srgbClr val="C0C0C0"/>
                </a:highlight>
              </a:rPr>
              <a:t>CITACE</a:t>
            </a:r>
          </a:p>
        </p:txBody>
      </p:sp>
      <p:sp>
        <p:nvSpPr>
          <p:cNvPr id="3" name="Zástupný symbol pro obsah 2">
            <a:extLst>
              <a:ext uri="{FF2B5EF4-FFF2-40B4-BE49-F238E27FC236}">
                <a16:creationId xmlns:a16="http://schemas.microsoft.com/office/drawing/2014/main" id="{7D9C885D-95CC-4F37-98BA-ACBCDFAD471C}"/>
              </a:ext>
            </a:extLst>
          </p:cNvPr>
          <p:cNvSpPr>
            <a:spLocks noGrp="1"/>
          </p:cNvSpPr>
          <p:nvPr>
            <p:ph idx="1"/>
          </p:nvPr>
        </p:nvSpPr>
        <p:spPr>
          <a:xfrm>
            <a:off x="179512" y="1700808"/>
            <a:ext cx="8229600" cy="5157192"/>
          </a:xfrm>
          <a:solidFill>
            <a:schemeClr val="accent1">
              <a:lumMod val="20000"/>
              <a:lumOff val="80000"/>
            </a:schemeClr>
          </a:solidFill>
        </p:spPr>
        <p:txBody>
          <a:bodyPr>
            <a:noAutofit/>
          </a:bodyPr>
          <a:lstStyle/>
          <a:p>
            <a:pPr marL="0" indent="0">
              <a:buNone/>
            </a:pPr>
            <a:r>
              <a:rPr lang="cs-CZ" sz="2000" dirty="0"/>
              <a:t>„</a:t>
            </a:r>
            <a:r>
              <a:rPr lang="cs-CZ" sz="2000" i="1" dirty="0"/>
              <a:t>Schopnost sledovat přesně zvukový signál je podstatná pro detekování zvuků, které dovolují rozeznat jazykové jednotky jako jsou slova, slabiky, nebo hlásky. Hudba zpřesňuje proces chápání jazyka na úrovni mozkového kmenu od narození</a:t>
            </a:r>
            <a:r>
              <a:rPr lang="cs-CZ" sz="2000" dirty="0"/>
              <a:t>.“ s. 91</a:t>
            </a:r>
          </a:p>
          <a:p>
            <a:pPr marL="0" indent="0">
              <a:buNone/>
            </a:pPr>
            <a:r>
              <a:rPr lang="cs-CZ" sz="2000" dirty="0"/>
              <a:t>„</a:t>
            </a:r>
            <a:r>
              <a:rPr lang="cs-CZ" sz="2000" i="1" dirty="0" err="1"/>
              <a:t>Dislektické</a:t>
            </a:r>
            <a:r>
              <a:rPr lang="cs-CZ" sz="2000" i="1" dirty="0"/>
              <a:t> děti mají problém rozeznat zejména souhlásky, protože jejich zvuk je příliš krátký. Hudba může pomoci</a:t>
            </a:r>
            <a:r>
              <a:rPr lang="cs-CZ" sz="2000" dirty="0"/>
              <a:t>.“ s 91</a:t>
            </a:r>
          </a:p>
          <a:p>
            <a:pPr marL="0" indent="0">
              <a:buNone/>
            </a:pPr>
            <a:r>
              <a:rPr lang="cs-CZ" sz="2000" dirty="0"/>
              <a:t>„</a:t>
            </a:r>
            <a:r>
              <a:rPr lang="cs-CZ" sz="2000" i="1" dirty="0"/>
              <a:t>Faktor motivace je klíčový pro </a:t>
            </a:r>
            <a:r>
              <a:rPr lang="cs-CZ" sz="2000" i="1" dirty="0" err="1"/>
              <a:t>neuroplasticitu</a:t>
            </a:r>
            <a:r>
              <a:rPr lang="cs-CZ" sz="2000" i="1" dirty="0"/>
              <a:t>. Hudební sezení vytvářejí pozitivní most k nedostatečným kognitivním schopnostem, jak potvrzují studie..</a:t>
            </a:r>
            <a:r>
              <a:rPr lang="cs-CZ" sz="2000" i="1" dirty="0" err="1"/>
              <a:t>např</a:t>
            </a:r>
            <a:r>
              <a:rPr lang="cs-CZ" sz="2000" i="1" dirty="0"/>
              <a:t>. dva měsíce seminářů s použitím perkusí a cvičení rytmu pomohlo šestiletým dětem vyrovnat deficit ve čtení.</a:t>
            </a:r>
            <a:r>
              <a:rPr lang="cs-CZ" sz="2000" dirty="0"/>
              <a:t>“ s. 93</a:t>
            </a:r>
          </a:p>
          <a:p>
            <a:pPr marL="0" indent="0">
              <a:buNone/>
            </a:pPr>
            <a:endParaRPr lang="cs-CZ" sz="2000" dirty="0"/>
          </a:p>
          <a:p>
            <a:pPr marL="0" indent="0">
              <a:buNone/>
            </a:pPr>
            <a:r>
              <a:rPr lang="cs-CZ" sz="2000" dirty="0"/>
              <a:t>„</a:t>
            </a:r>
            <a:r>
              <a:rPr lang="cs-CZ" sz="2000" i="1" dirty="0"/>
              <a:t>Studie, uskutečněná v Brazílii na 223 dětech ve věku 8 let s potížemi v matematice ukázala, že dosáhnou standardní úrovně, když se účastní rok hudebně-vokálních aktivit (zpěvu, rytmiky spojené s pohybem těla a základem teorie). </a:t>
            </a:r>
            <a:r>
              <a:rPr lang="cs-CZ" sz="2000" dirty="0"/>
              <a:t>s. 93</a:t>
            </a:r>
          </a:p>
          <a:p>
            <a:pPr marL="0" indent="0">
              <a:buNone/>
            </a:pPr>
            <a:endParaRPr lang="cs-CZ" sz="2000" dirty="0"/>
          </a:p>
          <a:p>
            <a:pPr marL="0" indent="0">
              <a:buNone/>
            </a:pPr>
            <a:r>
              <a:rPr lang="cs-CZ" sz="2000" dirty="0"/>
              <a:t>„</a:t>
            </a:r>
          </a:p>
        </p:txBody>
      </p:sp>
      <p:pic>
        <p:nvPicPr>
          <p:cNvPr id="5" name="Obrázek 4">
            <a:extLst>
              <a:ext uri="{FF2B5EF4-FFF2-40B4-BE49-F238E27FC236}">
                <a16:creationId xmlns:a16="http://schemas.microsoft.com/office/drawing/2014/main" id="{12C2ADE0-3A61-44F3-89E7-8B15292D396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15429" y="116632"/>
            <a:ext cx="1978758" cy="1584175"/>
          </a:xfrm>
          <a:prstGeom prst="rect">
            <a:avLst/>
          </a:prstGeom>
        </p:spPr>
      </p:pic>
    </p:spTree>
    <p:extLst>
      <p:ext uri="{BB962C8B-B14F-4D97-AF65-F5344CB8AC3E}">
        <p14:creationId xmlns:p14="http://schemas.microsoft.com/office/powerpoint/2010/main" val="64099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36A10BC-644E-439F-AB58-C0D3E51CECB5}"/>
              </a:ext>
            </a:extLst>
          </p:cNvPr>
          <p:cNvSpPr>
            <a:spLocks noGrp="1"/>
          </p:cNvSpPr>
          <p:nvPr>
            <p:ph type="title"/>
          </p:nvPr>
        </p:nvSpPr>
        <p:spPr>
          <a:solidFill>
            <a:srgbClr val="00B0F0"/>
          </a:solidFill>
        </p:spPr>
        <p:txBody>
          <a:bodyPr>
            <a:normAutofit/>
          </a:bodyPr>
          <a:lstStyle/>
          <a:p>
            <a:r>
              <a:rPr lang="cs-CZ" sz="3600" dirty="0">
                <a:highlight>
                  <a:srgbClr val="C0C0C0"/>
                </a:highlight>
              </a:rPr>
              <a:t>CITACE</a:t>
            </a:r>
            <a:endParaRPr lang="cs-CZ" sz="3600" dirty="0">
              <a:highlight>
                <a:srgbClr val="99CCFF"/>
              </a:highlight>
            </a:endParaRPr>
          </a:p>
        </p:txBody>
      </p:sp>
      <p:sp>
        <p:nvSpPr>
          <p:cNvPr id="3" name="Zástupný symbol pro obsah 2">
            <a:extLst>
              <a:ext uri="{FF2B5EF4-FFF2-40B4-BE49-F238E27FC236}">
                <a16:creationId xmlns:a16="http://schemas.microsoft.com/office/drawing/2014/main" id="{45AEB6AB-68DB-4FA3-BB45-496E70BFA4EB}"/>
              </a:ext>
            </a:extLst>
          </p:cNvPr>
          <p:cNvSpPr>
            <a:spLocks noGrp="1"/>
          </p:cNvSpPr>
          <p:nvPr>
            <p:ph idx="1"/>
          </p:nvPr>
        </p:nvSpPr>
        <p:spPr>
          <a:xfrm>
            <a:off x="457200" y="1600200"/>
            <a:ext cx="8229600" cy="4925144"/>
          </a:xfrm>
          <a:solidFill>
            <a:schemeClr val="accent1">
              <a:lumMod val="20000"/>
              <a:lumOff val="80000"/>
            </a:schemeClr>
          </a:solidFill>
        </p:spPr>
        <p:txBody>
          <a:bodyPr>
            <a:normAutofit fontScale="77500" lnSpcReduction="20000"/>
          </a:bodyPr>
          <a:lstStyle/>
          <a:p>
            <a:pPr marL="0" indent="0">
              <a:buNone/>
            </a:pPr>
            <a:r>
              <a:rPr lang="cs-CZ" sz="2900" dirty="0"/>
              <a:t>„</a:t>
            </a:r>
            <a:r>
              <a:rPr lang="cs-CZ" sz="2900" i="1" dirty="0"/>
              <a:t>Použití hudby zlepšuje vizuálně prostorové a prostorově-časové dovednosti, kapacitu pozornosti, soustředění, schopnost vidět a slyšet detaily, vizuální představivost, chápání prostoru, numerického kalkulu nebo informační kapacitu</a:t>
            </a:r>
            <a:r>
              <a:rPr lang="cs-CZ" sz="2900" dirty="0"/>
              <a:t>.“ s. 94</a:t>
            </a:r>
          </a:p>
          <a:p>
            <a:pPr marL="0" indent="0">
              <a:buNone/>
            </a:pPr>
            <a:r>
              <a:rPr lang="cs-CZ" sz="2900" dirty="0"/>
              <a:t>„</a:t>
            </a:r>
            <a:r>
              <a:rPr lang="cs-CZ" sz="2900" i="1" dirty="0"/>
              <a:t>Od r. 1992 po první velké studii ve Francii bylo prokázáno, že děti, které měly hudbu, měly lepší výsledky na střední škole v oborech matematika, jazyky, historie, geografie, jak ukazuje i současná studie</a:t>
            </a:r>
            <a:r>
              <a:rPr lang="cs-CZ" sz="2900" dirty="0"/>
              <a:t>.“ s. 99</a:t>
            </a:r>
          </a:p>
          <a:p>
            <a:pPr marL="0" indent="0">
              <a:buNone/>
            </a:pPr>
            <a:r>
              <a:rPr lang="cs-CZ" sz="2900" dirty="0"/>
              <a:t>„</a:t>
            </a:r>
            <a:r>
              <a:rPr lang="cs-CZ" sz="2900" i="1" dirty="0"/>
              <a:t>Hudební kompetence spočívá, podobně jako u jazyka, na kombinatorické kapacitě mozku</a:t>
            </a:r>
            <a:r>
              <a:rPr lang="cs-CZ" sz="2900" dirty="0"/>
              <a:t>.“ s. 126</a:t>
            </a:r>
          </a:p>
          <a:p>
            <a:pPr marL="0" indent="0">
              <a:buNone/>
            </a:pPr>
            <a:r>
              <a:rPr lang="cs-CZ" sz="2900" dirty="0"/>
              <a:t>„</a:t>
            </a:r>
            <a:r>
              <a:rPr lang="cs-CZ" sz="2900" i="1" dirty="0"/>
              <a:t>Kognitivní výhodou hudby je, že může stimulovat abstraktní myšlení ještě předtím, než začneme mluvit nebo </a:t>
            </a:r>
            <a:r>
              <a:rPr lang="cs-CZ" sz="2900" i="1" dirty="0" err="1"/>
              <a:t>počítat..navíc</a:t>
            </a:r>
            <a:r>
              <a:rPr lang="cs-CZ" sz="2900" i="1" dirty="0"/>
              <a:t> s provázáním na emoce.</a:t>
            </a:r>
            <a:r>
              <a:rPr lang="cs-CZ" sz="2900" dirty="0"/>
              <a:t>“ s. 137</a:t>
            </a:r>
          </a:p>
          <a:p>
            <a:pPr marL="0" indent="0">
              <a:buNone/>
            </a:pPr>
            <a:r>
              <a:rPr lang="cs-CZ" sz="2900" dirty="0"/>
              <a:t>„</a:t>
            </a:r>
            <a:r>
              <a:rPr lang="cs-CZ" sz="2900" i="1" dirty="0"/>
              <a:t>Nečekaný harmonický vývoj hudby provokuje aktivaci amygdaly a </a:t>
            </a:r>
            <a:r>
              <a:rPr lang="cs-CZ" sz="2900" i="1" dirty="0" err="1"/>
              <a:t>orbitofrontálního</a:t>
            </a:r>
            <a:r>
              <a:rPr lang="cs-CZ" sz="2900" i="1" dirty="0"/>
              <a:t> kortexu. Může trénovat také neurovegetativní systém, který se promítá např. do mrazení nebo změny tepu</a:t>
            </a:r>
            <a:r>
              <a:rPr lang="cs-CZ" sz="2900" dirty="0"/>
              <a:t>.“ s. 138</a:t>
            </a:r>
          </a:p>
          <a:p>
            <a:pPr marL="0" indent="0">
              <a:buNone/>
            </a:pPr>
            <a:endParaRPr lang="cs-CZ" sz="2300" b="1" dirty="0"/>
          </a:p>
        </p:txBody>
      </p:sp>
      <p:pic>
        <p:nvPicPr>
          <p:cNvPr id="5" name="Obrázek 4">
            <a:extLst>
              <a:ext uri="{FF2B5EF4-FFF2-40B4-BE49-F238E27FC236}">
                <a16:creationId xmlns:a16="http://schemas.microsoft.com/office/drawing/2014/main" id="{76B78A02-FD56-43A7-8B42-4BF09A7D20B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4" y="1"/>
            <a:ext cx="2105605" cy="1685728"/>
          </a:xfrm>
          <a:prstGeom prst="rect">
            <a:avLst/>
          </a:prstGeom>
        </p:spPr>
      </p:pic>
    </p:spTree>
    <p:extLst>
      <p:ext uri="{BB962C8B-B14F-4D97-AF65-F5344CB8AC3E}">
        <p14:creationId xmlns:p14="http://schemas.microsoft.com/office/powerpoint/2010/main" val="150517559"/>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6210</TotalTime>
  <Words>1641</Words>
  <Application>Microsoft Office PowerPoint</Application>
  <PresentationFormat>Předvádění na obrazovce (4:3)</PresentationFormat>
  <Paragraphs>165</Paragraphs>
  <Slides>14</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14</vt:i4>
      </vt:variant>
    </vt:vector>
  </HeadingPairs>
  <TitlesOfParts>
    <vt:vector size="17" baseType="lpstr">
      <vt:lpstr>Arial</vt:lpstr>
      <vt:lpstr>Calibri</vt:lpstr>
      <vt:lpstr>Motiv sady Office</vt:lpstr>
      <vt:lpstr> VLIV ZVUKU A HUDBY NA ČLOVĚKA - použijme pro advokacii oboru  </vt:lpstr>
      <vt:lpstr>ČESKÁ HUDEBNÍ RADA?</vt:lpstr>
      <vt:lpstr>PROČ?</vt:lpstr>
      <vt:lpstr>PROČ</vt:lpstr>
      <vt:lpstr>JAK NAVÁZAT pro ADVOKACII?</vt:lpstr>
      <vt:lpstr>TÉMATA - ARGUMENTY</vt:lpstr>
      <vt:lpstr>CITACE</vt:lpstr>
      <vt:lpstr>CITACE</vt:lpstr>
      <vt:lpstr>CITACE</vt:lpstr>
      <vt:lpstr>CITACE</vt:lpstr>
      <vt:lpstr>HLAVNÍ MESSAGE </vt:lpstr>
      <vt:lpstr>DALŠÍ ODKAZY-využitelné při výuce</vt:lpstr>
      <vt:lpstr>LITERATURA</vt:lpstr>
      <vt:lpstr>KONTAKT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Téma „násilí“ v kultuře</dc:title>
  <dc:creator>lenka.dohnalova</dc:creator>
  <cp:lastModifiedBy>Dohnalová Lenka</cp:lastModifiedBy>
  <cp:revision>352</cp:revision>
  <dcterms:created xsi:type="dcterms:W3CDTF">2018-11-26T14:14:18Z</dcterms:created>
  <dcterms:modified xsi:type="dcterms:W3CDTF">2021-11-11T06:30:00Z</dcterms:modified>
</cp:coreProperties>
</file>