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94" r:id="rId6"/>
    <p:sldId id="278" r:id="rId7"/>
    <p:sldId id="297" r:id="rId8"/>
    <p:sldId id="291" r:id="rId9"/>
    <p:sldId id="292" r:id="rId10"/>
    <p:sldId id="295" r:id="rId11"/>
    <p:sldId id="293" r:id="rId12"/>
    <p:sldId id="296" r:id="rId13"/>
    <p:sldId id="283" r:id="rId14"/>
    <p:sldId id="299" r:id="rId15"/>
    <p:sldId id="268" r:id="rId16"/>
    <p:sldId id="267" r:id="rId17"/>
    <p:sldId id="298" r:id="rId18"/>
    <p:sldId id="271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F44E-96AA-4F42-8FBE-8DA5B0C49606}" type="datetimeFigureOut">
              <a:rPr lang="cs-CZ" smtClean="0"/>
              <a:pPr/>
              <a:t>21.5.2021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enka.dohnalova@chr-cmc.org" TargetMode="External"/><Relationship Id="rId2" Type="http://schemas.openxmlformats.org/officeDocument/2006/relationships/hyperlink" Target="http://www.chr-cm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eanagendaformusic.eu/" TargetMode="External"/><Relationship Id="rId2" Type="http://schemas.openxmlformats.org/officeDocument/2006/relationships/hyperlink" Target="http://www.imc-cim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802631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ADVOKACIE PRO OBOR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JAKO SOUČÁSTI VYVÁŽENÉHO VZDĚLÁNÍ</a:t>
            </a:r>
            <a:br>
              <a:rPr lang="cs-CZ" sz="3600" dirty="0" smtClean="0"/>
            </a:br>
            <a:r>
              <a:rPr lang="cs-CZ" dirty="0"/>
              <a:t> </a:t>
            </a:r>
            <a:br>
              <a:rPr lang="cs-CZ" dirty="0"/>
            </a:br>
            <a:endParaRPr lang="cs-CZ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Rámec EDU Strategie 2030+</a:t>
            </a:r>
          </a:p>
          <a:p>
            <a:pPr algn="l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RVP</a:t>
            </a:r>
          </a:p>
          <a:p>
            <a:pPr algn="l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Evropská agenda pro hudbu</a:t>
            </a:r>
          </a:p>
        </p:txBody>
      </p:sp>
      <p:pic>
        <p:nvPicPr>
          <p:cNvPr id="5" name="Obrázek 4" descr="Logo ČHR blue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04664"/>
            <a:ext cx="2943225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DOPADY ABSENCE TÉMAT A ZPŮSOBŮ…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Narůstající počet psychických potíží u dospělých i dětí, snížená frustrační tolerance</a:t>
            </a:r>
          </a:p>
          <a:p>
            <a:r>
              <a:rPr lang="cs-CZ" sz="2800" dirty="0" smtClean="0"/>
              <a:t>Prolínání reálného a virtuálního</a:t>
            </a:r>
          </a:p>
          <a:p>
            <a:r>
              <a:rPr lang="cs-CZ" sz="2800" dirty="0" smtClean="0"/>
              <a:t>Snížená schopnost rozpoznat mediální manipulace pro neznalost mechanismů fungování kultury, jazyka, lidské psychiky, historie</a:t>
            </a:r>
          </a:p>
          <a:p>
            <a:pPr marL="0" indent="0">
              <a:buNone/>
            </a:pPr>
            <a:r>
              <a:rPr lang="cs-CZ" sz="2800" dirty="0" smtClean="0"/>
              <a:t>(prof. </a:t>
            </a:r>
            <a:r>
              <a:rPr lang="cs-CZ" sz="2800" dirty="0" err="1" smtClean="0"/>
              <a:t>Mastnak</a:t>
            </a:r>
            <a:r>
              <a:rPr lang="cs-CZ" sz="2800" dirty="0" smtClean="0"/>
              <a:t>, prof. </a:t>
            </a:r>
            <a:r>
              <a:rPr lang="cs-CZ" sz="2800" dirty="0" err="1" smtClean="0"/>
              <a:t>Hoschl</a:t>
            </a:r>
            <a:r>
              <a:rPr lang="cs-CZ" sz="2800" dirty="0" smtClean="0"/>
              <a:t>, dr. </a:t>
            </a:r>
            <a:r>
              <a:rPr lang="cs-CZ" sz="2800" dirty="0" err="1" smtClean="0"/>
              <a:t>Hanel</a:t>
            </a:r>
            <a:r>
              <a:rPr lang="cs-CZ" sz="2800" dirty="0" smtClean="0"/>
              <a:t>…)</a:t>
            </a:r>
          </a:p>
          <a:p>
            <a:pPr marL="0" indent="0">
              <a:buNone/>
            </a:pPr>
            <a:r>
              <a:rPr lang="cs-CZ" sz="2800" dirty="0" smtClean="0"/>
              <a:t>Lit: Konrad Paul </a:t>
            </a:r>
            <a:r>
              <a:rPr lang="cs-CZ" sz="2800" dirty="0" err="1" smtClean="0"/>
              <a:t>Liessmann</a:t>
            </a:r>
            <a:r>
              <a:rPr lang="cs-CZ" sz="2800" dirty="0" smtClean="0"/>
              <a:t> </a:t>
            </a:r>
            <a:r>
              <a:rPr lang="cs-CZ" sz="2800" i="1" dirty="0" smtClean="0"/>
              <a:t>– Teorie nevzdělanosti. Omyly společnosti vědění. </a:t>
            </a:r>
          </a:p>
          <a:p>
            <a:pPr marL="0" indent="0">
              <a:buNone/>
            </a:pPr>
            <a:r>
              <a:rPr lang="cs-CZ" sz="2800" dirty="0" smtClean="0"/>
              <a:t>Kompenzováno – poradenstvím, </a:t>
            </a:r>
            <a:r>
              <a:rPr lang="cs-CZ" sz="2800" dirty="0" err="1" smtClean="0"/>
              <a:t>koučinkem</a:t>
            </a:r>
            <a:r>
              <a:rPr lang="cs-CZ" sz="2800" dirty="0" smtClean="0"/>
              <a:t>…(business)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701008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DIGITÁLNÍ KOMPETENCE, INFORMATIKA / HUMANITNÍ OBORY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DIGITÁLNÍ KOMPETENCE, INFORMATIKA – jsou nástroje – rozpoznáme informaci v technickém smyslu slova jako rozpoznání relevantní rozdílu. Pravdou pak nazýváme spíše míru pravděpodobnosti výskytu a kontextu (co když jsou média globalizována?). Je to nástroj.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ALE (SIC!) tyto obory se nevěnují hodnotám, kvalitě obsahu vztaženého k situaci člověka.</a:t>
            </a:r>
          </a:p>
          <a:p>
            <a:pPr marL="0" indent="0">
              <a:buNone/>
            </a:pPr>
            <a:r>
              <a:rPr lang="cs-CZ" dirty="0" smtClean="0"/>
              <a:t>HUMANITNÍ OBORY – dávají šanci rozlišit kontexty a manipulace, vyznat se sám v sobě, v hodnotách. Schopnost klást otázky, které jsou pro životní situaci nosné, onu schopnost „být spokojený“ a přitom nebýt naivní.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68170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PRO ZAJÍMAVOST…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Konrad Paul </a:t>
            </a:r>
            <a:r>
              <a:rPr lang="cs-CZ" sz="2800" dirty="0" err="1" smtClean="0"/>
              <a:t>Liessmann</a:t>
            </a:r>
            <a:r>
              <a:rPr lang="cs-CZ" sz="2800" dirty="0" smtClean="0"/>
              <a:t> – TEORIE NEVZDĚLANOSTI. Omyly společnosti vědění, Academia, Praha 2008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Co ví společnost o vědění?</a:t>
            </a:r>
          </a:p>
          <a:p>
            <a:pPr marL="0" indent="0">
              <a:buNone/>
            </a:pPr>
            <a:r>
              <a:rPr lang="cs-CZ" sz="2400" dirty="0" smtClean="0"/>
              <a:t>Upozorňuje na ideologizaci vědy a univerzit prostřednictvím    plánování a penězovodů, povrchnost chápání „informační </a:t>
            </a:r>
            <a:r>
              <a:rPr lang="cs-CZ" sz="2400" dirty="0" smtClean="0"/>
              <a:t>společnosti,“ hysterii </a:t>
            </a:r>
            <a:r>
              <a:rPr lang="cs-CZ" sz="2400" dirty="0" smtClean="0"/>
              <a:t>médií.</a:t>
            </a:r>
          </a:p>
          <a:p>
            <a:pPr marL="0" indent="0">
              <a:buNone/>
            </a:pPr>
            <a:r>
              <a:rPr lang="cs-CZ" sz="2400" dirty="0" smtClean="0"/>
              <a:t>Magické chápání vědeckých fakt, vytržených z </a:t>
            </a:r>
            <a:r>
              <a:rPr lang="cs-CZ" sz="2400" dirty="0" smtClean="0"/>
              <a:t>kontextů, technologií jako potencování moci </a:t>
            </a:r>
            <a:r>
              <a:rPr lang="cs-CZ" sz="2400" dirty="0" smtClean="0"/>
              <a:t>apod.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488787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algn="l"/>
            <a:r>
              <a:rPr lang="cs-CZ" sz="2800" b="1" dirty="0" smtClean="0"/>
              <a:t>VYVÁŽENOST – ZÁSADNÍ POŽADAVEK</a:t>
            </a:r>
            <a:br>
              <a:rPr lang="cs-CZ" sz="2800" b="1" dirty="0" smtClean="0"/>
            </a:br>
            <a:r>
              <a:rPr lang="cs-CZ" sz="2800" b="1" dirty="0" smtClean="0"/>
              <a:t>TECHNICKÉ/MATEMATICKÉ/HUMANITVNÍ</a:t>
            </a:r>
            <a:r>
              <a:rPr lang="cs-CZ" sz="3200" b="1" dirty="0" smtClean="0"/>
              <a:t>..HUDBA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Výuka informatiky </a:t>
            </a:r>
            <a:r>
              <a:rPr lang="cs-CZ" sz="2800" dirty="0" smtClean="0"/>
              <a:t>posiluje logické myšlení, to je dobrý nástroj pro:</a:t>
            </a:r>
          </a:p>
          <a:p>
            <a:pPr marL="0" indent="0">
              <a:buNone/>
            </a:pPr>
            <a:r>
              <a:rPr lang="cs-CZ" sz="2800" dirty="0" smtClean="0"/>
              <a:t>Chápavost, protiargumenty… (zkušenost </a:t>
            </a:r>
            <a:r>
              <a:rPr lang="cs-CZ" sz="2800" dirty="0" smtClean="0"/>
              <a:t>z </a:t>
            </a:r>
            <a:r>
              <a:rPr lang="cs-CZ" sz="2800" dirty="0" err="1" smtClean="0"/>
              <a:t>koučinku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b="1" dirty="0" smtClean="0"/>
              <a:t>Humanitní </a:t>
            </a:r>
            <a:r>
              <a:rPr lang="cs-CZ" sz="2800" dirty="0" smtClean="0"/>
              <a:t>– umožňuje pochopit více člověka a společnost jako celek synchronně i diachronně (tj. historické perspektivě).</a:t>
            </a:r>
          </a:p>
          <a:p>
            <a:pPr marL="0" indent="0">
              <a:buNone/>
            </a:pPr>
            <a:r>
              <a:rPr lang="cs-CZ" sz="2800" b="1" dirty="0" smtClean="0"/>
              <a:t>Umění</a:t>
            </a:r>
            <a:r>
              <a:rPr lang="cs-CZ" sz="2800" dirty="0" smtClean="0"/>
              <a:t> – přesah do neznáma (vždy více, než aktuálně </a:t>
            </a:r>
            <a:r>
              <a:rPr lang="cs-CZ" sz="2800" dirty="0" err="1" smtClean="0"/>
              <a:t>uvědoměno</a:t>
            </a:r>
            <a:r>
              <a:rPr lang="cs-CZ" sz="2800" dirty="0" smtClean="0"/>
              <a:t>), komplexní kreativita</a:t>
            </a:r>
          </a:p>
          <a:p>
            <a:pPr marL="0" indent="0">
              <a:buNone/>
            </a:pPr>
            <a:r>
              <a:rPr lang="cs-CZ" sz="2800" b="1" dirty="0" smtClean="0"/>
              <a:t>Hudba </a:t>
            </a:r>
            <a:r>
              <a:rPr lang="cs-CZ" sz="2800" b="1" dirty="0" smtClean="0"/>
              <a:t>– </a:t>
            </a:r>
            <a:r>
              <a:rPr lang="cs-CZ" sz="2800" dirty="0" smtClean="0"/>
              <a:t>komplexní kompetence, uplatňující všechny uznané klíčové kompetence + má navíc…</a:t>
            </a: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92524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CO POTŘEBUJEME OD UČITELE?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Poslední dojmy z diskusí:</a:t>
            </a:r>
          </a:p>
          <a:p>
            <a:pPr>
              <a:buFontTx/>
              <a:buChar char="-"/>
            </a:pPr>
            <a:r>
              <a:rPr lang="cs-CZ" dirty="0" smtClean="0"/>
              <a:t>Expert nikoli na excelenci uměleckého výkonu, ale schopnosti otevřít přístup k oboru</a:t>
            </a:r>
          </a:p>
          <a:p>
            <a:pPr>
              <a:buFontTx/>
              <a:buChar char="-"/>
            </a:pPr>
            <a:r>
              <a:rPr lang="cs-CZ" dirty="0" smtClean="0"/>
              <a:t>Schopnost najít různé přístupy podle individuality jednotlivce/skupiny/podmínek</a:t>
            </a:r>
          </a:p>
          <a:p>
            <a:pPr>
              <a:buFontTx/>
              <a:buChar char="-"/>
            </a:pPr>
            <a:r>
              <a:rPr lang="cs-CZ" dirty="0" smtClean="0"/>
              <a:t>Být důvěryhodný (a uvolněný)</a:t>
            </a:r>
          </a:p>
          <a:p>
            <a:pPr>
              <a:buFontTx/>
              <a:buChar char="-"/>
            </a:pPr>
            <a:r>
              <a:rPr lang="cs-CZ" dirty="0" smtClean="0"/>
              <a:t>Mít širší kulturní kompetenci jako základ, který „prosakuje“ a tím i inspiruje…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93010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PROČ UČIT HUDBU?  </a:t>
            </a:r>
            <a:r>
              <a:rPr lang="cs-CZ" sz="3200" dirty="0" smtClean="0"/>
              <a:t>/jako kompetenci</a:t>
            </a:r>
            <a:endParaRPr lang="cs-CZ" sz="24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en-US" sz="2200" dirty="0" smtClean="0"/>
              <a:t>I</a:t>
            </a:r>
            <a:r>
              <a:rPr lang="cs-CZ" sz="2200" dirty="0" smtClean="0"/>
              <a:t>/ </a:t>
            </a:r>
            <a:r>
              <a:rPr lang="cs-CZ" sz="2200" b="1" dirty="0" smtClean="0">
                <a:solidFill>
                  <a:srgbClr val="C00000"/>
                </a:solidFill>
              </a:rPr>
              <a:t>METAANALÝZY TÉMATU + REFLEXE JEDNOTLIVÝCH TÉMAT</a:t>
            </a:r>
          </a:p>
          <a:p>
            <a:pPr>
              <a:buNone/>
            </a:pPr>
            <a:r>
              <a:rPr lang="cs-CZ" sz="2200" b="1" dirty="0" smtClean="0">
                <a:solidFill>
                  <a:srgbClr val="C00000"/>
                </a:solidFill>
              </a:rPr>
              <a:t>   </a:t>
            </a:r>
            <a:r>
              <a:rPr lang="cs-CZ" sz="2200" dirty="0" smtClean="0">
                <a:solidFill>
                  <a:schemeClr val="tx2"/>
                </a:solidFill>
              </a:rPr>
              <a:t>METANALYSIS OF THE TOPIC, LITERATURES</a:t>
            </a:r>
          </a:p>
          <a:p>
            <a:pPr>
              <a:buNone/>
            </a:pPr>
            <a:r>
              <a:rPr lang="cs-CZ" sz="2200" dirty="0" smtClean="0"/>
              <a:t>Příklady:</a:t>
            </a:r>
          </a:p>
          <a:p>
            <a:pPr>
              <a:buNone/>
            </a:pPr>
            <a:r>
              <a:rPr lang="cs-CZ" sz="2000" b="1" dirty="0" smtClean="0"/>
              <a:t>Emmanuel BIGAND, Barbara TILLMAN</a:t>
            </a:r>
            <a:r>
              <a:rPr lang="cs-CZ" sz="2000" dirty="0" smtClean="0"/>
              <a:t>, 2020,Paris, </a:t>
            </a:r>
            <a:r>
              <a:rPr lang="cs-CZ" sz="2000" dirty="0" err="1" smtClean="0"/>
              <a:t>HumenSciences</a:t>
            </a:r>
            <a:r>
              <a:rPr lang="cs-CZ" sz="2000" dirty="0" smtClean="0"/>
              <a:t>,</a:t>
            </a:r>
          </a:p>
          <a:p>
            <a:pPr>
              <a:buNone/>
            </a:pPr>
            <a:r>
              <a:rPr lang="cs-CZ" sz="2000" dirty="0" smtClean="0"/>
              <a:t> LA SYMPHONIE NEURONAL, POURQUOI LA MUSIQUE EST INDISPENSALE AU CERVEAU</a:t>
            </a:r>
          </a:p>
          <a:p>
            <a:pPr>
              <a:buNone/>
            </a:pPr>
            <a:r>
              <a:rPr lang="en-US" sz="2000" b="1" dirty="0" smtClean="0"/>
              <a:t>Kendra CHERR</a:t>
            </a:r>
            <a:r>
              <a:rPr lang="cs-CZ" sz="2000" b="1" dirty="0" smtClean="0"/>
              <a:t>Y, </a:t>
            </a:r>
            <a:r>
              <a:rPr lang="cs-CZ" sz="2000" dirty="0" smtClean="0"/>
              <a:t>6.4.2019, med. </a:t>
            </a:r>
            <a:r>
              <a:rPr lang="cs-CZ" sz="2000" dirty="0" err="1" smtClean="0"/>
              <a:t>Rev</a:t>
            </a:r>
            <a:r>
              <a:rPr lang="cs-CZ" sz="2000" dirty="0" smtClean="0"/>
              <a:t>. Steven </a:t>
            </a:r>
            <a:r>
              <a:rPr lang="cs-CZ" sz="2000" dirty="0" err="1" smtClean="0"/>
              <a:t>Gans</a:t>
            </a:r>
            <a:r>
              <a:rPr lang="cs-CZ" sz="2000" dirty="0" smtClean="0"/>
              <a:t>, MD</a:t>
            </a:r>
          </a:p>
          <a:p>
            <a:pPr>
              <a:buNone/>
            </a:pPr>
            <a:r>
              <a:rPr lang="cs-CZ" sz="2000" dirty="0" smtClean="0"/>
              <a:t>10 SURPRISING PSYCHOLOGICAL BENEFITS OF MUSIC</a:t>
            </a:r>
          </a:p>
          <a:p>
            <a:pPr>
              <a:buNone/>
            </a:pPr>
            <a:r>
              <a:rPr lang="cs-CZ" sz="2000" b="1" dirty="0" smtClean="0"/>
              <a:t>Ivana GJMORAC</a:t>
            </a:r>
            <a:r>
              <a:rPr lang="cs-CZ" sz="2000" dirty="0" smtClean="0"/>
              <a:t>, </a:t>
            </a:r>
            <a:r>
              <a:rPr lang="cs-CZ" sz="2000" dirty="0" err="1" smtClean="0"/>
              <a:t>Herzegovina</a:t>
            </a:r>
            <a:r>
              <a:rPr lang="cs-CZ" sz="2000" dirty="0" smtClean="0"/>
              <a:t> University 2/2018</a:t>
            </a:r>
          </a:p>
          <a:p>
            <a:pPr>
              <a:buNone/>
            </a:pPr>
            <a:r>
              <a:rPr lang="cs-CZ" sz="2000" dirty="0" smtClean="0"/>
              <a:t>WHY IS MUSIC EDUCATION IN SCHOOLS IMPORTANT</a:t>
            </a:r>
          </a:p>
          <a:p>
            <a:pPr>
              <a:buNone/>
            </a:pPr>
            <a:r>
              <a:rPr lang="cs-CZ" sz="2000" dirty="0" smtClean="0"/>
              <a:t>21.4.2014/ 20 IMPORTANT BENEFITS OF MUSIC IN OUR SCHOOLS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KONKRÉTNÍ TÉMATA </a:t>
            </a:r>
            <a:br>
              <a:rPr lang="cs-CZ" sz="2400" b="1" dirty="0" smtClean="0"/>
            </a:br>
            <a:r>
              <a:rPr lang="cs-CZ" sz="2400" b="1" dirty="0" smtClean="0"/>
              <a:t>PROČ UČIT HUDBU A UČIT HUDBOU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sz="2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cs-CZ" sz="2000" dirty="0" smtClean="0"/>
              <a:t>Ve jmenované literatuře jsou jmenovány </a:t>
            </a:r>
            <a:r>
              <a:rPr lang="cs-CZ" sz="2000" dirty="0" err="1" smtClean="0"/>
              <a:t>benefity</a:t>
            </a:r>
            <a:r>
              <a:rPr lang="cs-CZ" sz="2000" dirty="0" smtClean="0"/>
              <a:t>:</a:t>
            </a:r>
          </a:p>
          <a:p>
            <a:pPr marL="457200" indent="-457200">
              <a:buNone/>
            </a:pPr>
            <a:endParaRPr lang="cs-CZ" sz="2000" dirty="0" smtClean="0"/>
          </a:p>
          <a:p>
            <a:pPr marL="457200" indent="-457200">
              <a:buNone/>
            </a:pPr>
            <a:r>
              <a:rPr lang="cs-CZ" sz="2000" b="1" dirty="0" smtClean="0"/>
              <a:t>Rozvoj </a:t>
            </a:r>
            <a:r>
              <a:rPr lang="cs-CZ" sz="2000" dirty="0" smtClean="0">
                <a:solidFill>
                  <a:schemeClr val="tx2"/>
                </a:solidFill>
              </a:rPr>
              <a:t>individuální/</a:t>
            </a:r>
            <a:r>
              <a:rPr lang="cs-CZ" sz="2000" dirty="0" err="1" smtClean="0">
                <a:solidFill>
                  <a:schemeClr val="tx2"/>
                </a:solidFill>
              </a:rPr>
              <a:t>Individual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evolution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of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qualities</a:t>
            </a:r>
            <a:endParaRPr lang="cs-CZ" sz="2000" dirty="0" smtClean="0">
              <a:solidFill>
                <a:schemeClr val="tx2"/>
              </a:solidFill>
            </a:endParaRPr>
          </a:p>
          <a:p>
            <a:pPr marL="457200" indent="-457200">
              <a:buNone/>
            </a:pPr>
            <a:r>
              <a:rPr lang="cs-CZ" sz="2000" dirty="0" smtClean="0"/>
              <a:t>        </a:t>
            </a:r>
            <a:r>
              <a:rPr lang="cs-CZ" sz="2000" dirty="0" err="1" smtClean="0"/>
              <a:t>neuroplasticity</a:t>
            </a:r>
            <a:r>
              <a:rPr lang="cs-CZ" sz="2000" dirty="0" smtClean="0"/>
              <a:t>, koordinace mozkových hemisfér, smyslového a emočního vývoje, koordinace, prostorové orientace, celkové inteligence, reaktivity, paměti, překonání poškození mozkových funkcí, pochopení komunikačních systémů (jazykového, </a:t>
            </a:r>
            <a:r>
              <a:rPr lang="cs-CZ" sz="2000" dirty="0" err="1" smtClean="0"/>
              <a:t>paralinguistických</a:t>
            </a:r>
            <a:r>
              <a:rPr lang="cs-CZ" sz="2000" dirty="0" smtClean="0"/>
              <a:t> kvalit).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chemeClr val="tx2"/>
                </a:solidFill>
              </a:rPr>
              <a:t> </a:t>
            </a:r>
            <a:endParaRPr lang="cs-CZ" sz="2000" b="1" dirty="0" smtClean="0"/>
          </a:p>
          <a:p>
            <a:pPr marL="457200" indent="-457200">
              <a:buNone/>
            </a:pPr>
            <a:r>
              <a:rPr lang="cs-CZ" sz="2000" b="1" dirty="0" smtClean="0"/>
              <a:t>Dalších sociálně žádoucích kvalit/</a:t>
            </a:r>
            <a:r>
              <a:rPr lang="cs-CZ" sz="2000" b="1" dirty="0" err="1" smtClean="0"/>
              <a:t>social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roles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outputs</a:t>
            </a:r>
            <a:endParaRPr lang="cs-CZ" sz="2000" dirty="0" smtClean="0"/>
          </a:p>
          <a:p>
            <a:pPr marL="457200" indent="-457200">
              <a:buNone/>
            </a:pPr>
            <a:r>
              <a:rPr lang="cs-CZ" sz="2000" dirty="0" smtClean="0"/>
              <a:t>      komunikace,  vytrvalosti, radostnosti, zvídavosti, uvolněnosti</a:t>
            </a:r>
            <a:r>
              <a:rPr lang="en-US" sz="2000" dirty="0" smtClean="0"/>
              <a:t>, </a:t>
            </a:r>
            <a:r>
              <a:rPr lang="en-US" sz="2000" dirty="0" err="1" smtClean="0"/>
              <a:t>sebev</a:t>
            </a:r>
            <a:r>
              <a:rPr lang="cs-CZ" sz="2000" dirty="0" err="1" smtClean="0"/>
              <a:t>ědomí</a:t>
            </a:r>
            <a:r>
              <a:rPr lang="en-US" sz="2000" dirty="0" smtClean="0"/>
              <a:t>;</a:t>
            </a:r>
            <a:endParaRPr lang="cs-CZ" sz="2000" dirty="0"/>
          </a:p>
          <a:p>
            <a:pPr marL="457200" indent="-457200">
              <a:buNone/>
            </a:pPr>
            <a:r>
              <a:rPr lang="cs-CZ" sz="2000" dirty="0" smtClean="0"/>
              <a:t>      emoční inteligence, socializace, schopnosti týmové práce</a:t>
            </a:r>
            <a:r>
              <a:rPr lang="en-US" sz="2000" dirty="0" smtClean="0"/>
              <a:t>.</a:t>
            </a:r>
            <a:r>
              <a:rPr lang="cs-CZ" sz="2000" dirty="0" smtClean="0"/>
              <a:t> </a:t>
            </a:r>
          </a:p>
          <a:p>
            <a:pPr marL="457200" indent="-457200">
              <a:buNone/>
            </a:pPr>
            <a:r>
              <a:rPr lang="cs-CZ" sz="2000" dirty="0" smtClean="0">
                <a:solidFill>
                  <a:schemeClr val="tx2"/>
                </a:solidFill>
              </a:rPr>
              <a:t>       </a:t>
            </a:r>
            <a:endParaRPr lang="en-US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Aktivně provozovaná </a:t>
            </a:r>
            <a:br>
              <a:rPr lang="cs-CZ" sz="3200" b="1" dirty="0" smtClean="0"/>
            </a:br>
            <a:r>
              <a:rPr lang="cs-CZ" sz="3200" b="1" dirty="0" smtClean="0"/>
              <a:t>HUDBA JE KOMPLEXNÍ ČINNOST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Která baví, a tím i regeneruje. Prospívá schopnosti učit se i v dalších oborech, spojuje lidi, i ty, kteří si z různých důvodů nerozumí.</a:t>
            </a:r>
          </a:p>
          <a:p>
            <a:pPr marL="0" indent="0">
              <a:buNone/>
            </a:pPr>
            <a:r>
              <a:rPr lang="cs-CZ" dirty="0" smtClean="0"/>
              <a:t>Je i velmi </a:t>
            </a:r>
            <a:r>
              <a:rPr lang="cs-CZ" dirty="0" smtClean="0"/>
              <a:t>kompletní činností </a:t>
            </a:r>
            <a:r>
              <a:rPr lang="cs-CZ" dirty="0" smtClean="0"/>
              <a:t>z hlediska výzkumu funkcí mozku a symbolického vyjadřování člověka v oblasti dynamiky emocí. Dostupný terapeutický nástroj, který je nyní, v obtížné sociální situaci po ruce</a:t>
            </a:r>
            <a:r>
              <a:rPr lang="cs-CZ" dirty="0" smtClean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Tohle je </a:t>
            </a:r>
            <a:r>
              <a:rPr lang="cs-CZ" dirty="0" smtClean="0"/>
              <a:t>argumentační </a:t>
            </a:r>
            <a:r>
              <a:rPr lang="cs-CZ" dirty="0" smtClean="0"/>
              <a:t>základ, který je asi třeba různým způsobem v ilustraci s příklady šířit do obecného povědomí.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15540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977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2"/>
                </a:solidFill>
              </a:rPr>
              <a:t>KONTAKT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200" dirty="0" smtClean="0">
              <a:hlinkClick r:id="rId2"/>
            </a:endParaRPr>
          </a:p>
          <a:p>
            <a:pPr>
              <a:buNone/>
            </a:pPr>
            <a:endParaRPr lang="en-US" sz="2200" dirty="0" smtClean="0">
              <a:hlinkClick r:id="rId2"/>
            </a:endParaRPr>
          </a:p>
          <a:p>
            <a:pPr>
              <a:buNone/>
            </a:pPr>
            <a:endParaRPr lang="en-US" sz="2200" dirty="0" smtClean="0">
              <a:hlinkClick r:id="rId2"/>
            </a:endParaRPr>
          </a:p>
          <a:p>
            <a:pPr>
              <a:buNone/>
            </a:pP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chr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cmc.org</a:t>
            </a:r>
            <a:endParaRPr lang="cs-CZ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l</a:t>
            </a:r>
            <a:r>
              <a:rPr lang="cs-CZ" dirty="0" smtClean="0">
                <a:hlinkClick r:id="rId3"/>
              </a:rPr>
              <a:t>enka.dohnalova@chr-cmc.org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+420 778 484 218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200" dirty="0" smtClean="0"/>
          </a:p>
          <a:p>
            <a:endParaRPr lang="cs-CZ" dirty="0"/>
          </a:p>
        </p:txBody>
      </p:sp>
      <p:pic>
        <p:nvPicPr>
          <p:cNvPr id="4" name="Obrázek 3" descr="Logo ČHR blue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88640"/>
            <a:ext cx="1856399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9705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/>
                </a:solidFill>
              </a:rPr>
              <a:t/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sz="3600" b="1" dirty="0" smtClean="0"/>
              <a:t>ČESKÁ HUDEBNÍ RADA </a:t>
            </a:r>
            <a:br>
              <a:rPr lang="cs-CZ" sz="3600" b="1" dirty="0" smtClean="0"/>
            </a:br>
            <a:r>
              <a:rPr lang="cs-CZ" sz="2700" dirty="0" smtClean="0"/>
              <a:t>KDO JSME A JAK JE UKOTVENO TÉMA V ORGANIZACI?</a:t>
            </a: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5040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200" dirty="0" smtClean="0">
                <a:solidFill>
                  <a:schemeClr val="tx2"/>
                </a:solidFill>
              </a:rPr>
              <a:t>Střechová nevládní organizace v síti </a:t>
            </a:r>
          </a:p>
          <a:p>
            <a:pPr>
              <a:buNone/>
            </a:pPr>
            <a:r>
              <a:rPr lang="cs-CZ" sz="2200" b="1" dirty="0" smtClean="0">
                <a:solidFill>
                  <a:schemeClr val="tx2"/>
                </a:solidFill>
              </a:rPr>
              <a:t>Mezinárodní hudební rady UNESCO </a:t>
            </a:r>
            <a:r>
              <a:rPr lang="cs-CZ" sz="2200" dirty="0" smtClean="0">
                <a:hlinkClick r:id="rId2"/>
              </a:rPr>
              <a:t>http://www.imc-</a:t>
            </a:r>
            <a:r>
              <a:rPr lang="cs-CZ" sz="2200" dirty="0" err="1" smtClean="0">
                <a:hlinkClick r:id="rId2"/>
              </a:rPr>
              <a:t>cim.org</a:t>
            </a:r>
            <a:r>
              <a:rPr lang="cs-CZ" sz="2200" dirty="0" smtClean="0">
                <a:hlinkClick r:id="rId2"/>
              </a:rPr>
              <a:t>/</a:t>
            </a:r>
            <a:endParaRPr lang="cs-CZ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Vzdělávání v kultuře/tj. i hudbě v mezinárodní spolupráci  součástí mise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tx2"/>
                </a:solidFill>
              </a:rPr>
              <a:t>The </a:t>
            </a:r>
            <a:r>
              <a:rPr lang="cs-CZ" sz="2200" b="1" dirty="0" err="1" smtClean="0">
                <a:solidFill>
                  <a:schemeClr val="tx2"/>
                </a:solidFill>
              </a:rPr>
              <a:t>Hangzhou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Declaration</a:t>
            </a:r>
            <a:r>
              <a:rPr lang="cs-CZ" sz="2200" b="1" dirty="0" smtClean="0">
                <a:solidFill>
                  <a:schemeClr val="tx2"/>
                </a:solidFill>
              </a:rPr>
              <a:t> – Čína, </a:t>
            </a:r>
            <a:r>
              <a:rPr lang="cs-CZ" sz="2200" b="1" dirty="0" err="1" smtClean="0">
                <a:solidFill>
                  <a:schemeClr val="tx2"/>
                </a:solidFill>
              </a:rPr>
              <a:t>Placing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Culture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at</a:t>
            </a:r>
            <a:r>
              <a:rPr lang="cs-CZ" sz="2200" b="1" dirty="0" smtClean="0">
                <a:solidFill>
                  <a:schemeClr val="tx2"/>
                </a:solidFill>
              </a:rPr>
              <a:t> the </a:t>
            </a:r>
            <a:r>
              <a:rPr lang="cs-CZ" sz="2200" b="1" dirty="0" err="1" smtClean="0">
                <a:solidFill>
                  <a:schemeClr val="tx2"/>
                </a:solidFill>
              </a:rPr>
              <a:t>Heart</a:t>
            </a:r>
            <a:r>
              <a:rPr lang="cs-CZ" sz="2200" b="1" dirty="0" smtClean="0">
                <a:solidFill>
                  <a:schemeClr val="tx2"/>
                </a:solidFill>
              </a:rPr>
              <a:t> of </a:t>
            </a:r>
            <a:r>
              <a:rPr lang="cs-CZ" sz="2200" b="1" dirty="0" err="1" smtClean="0">
                <a:solidFill>
                  <a:schemeClr val="tx2"/>
                </a:solidFill>
              </a:rPr>
              <a:t>Sustainable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Development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b="1" dirty="0" err="1" smtClean="0">
                <a:solidFill>
                  <a:schemeClr val="tx2"/>
                </a:solidFill>
              </a:rPr>
              <a:t>Policies</a:t>
            </a:r>
            <a:endParaRPr lang="cs-CZ" sz="22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tx2"/>
                </a:solidFill>
              </a:rPr>
              <a:t>Součástí dokumentů </a:t>
            </a:r>
            <a:r>
              <a:rPr lang="cs-CZ" sz="2200" b="1" dirty="0" smtClean="0">
                <a:solidFill>
                  <a:schemeClr val="tx2"/>
                </a:solidFill>
              </a:rPr>
              <a:t>Mezinárodní hudební rady </a:t>
            </a:r>
            <a:r>
              <a:rPr lang="cs-CZ" sz="2200" dirty="0" smtClean="0">
                <a:solidFill>
                  <a:schemeClr val="tx2"/>
                </a:solidFill>
              </a:rPr>
              <a:t>je názor, že by </a:t>
            </a:r>
            <a:r>
              <a:rPr lang="cs-CZ" sz="2200" dirty="0" smtClean="0">
                <a:solidFill>
                  <a:srgbClr val="FF0000"/>
                </a:solidFill>
              </a:rPr>
              <a:t>hudební vzdělání mělo být široce dostupné </a:t>
            </a:r>
            <a:r>
              <a:rPr lang="cs-CZ" sz="2200" dirty="0" smtClean="0">
                <a:solidFill>
                  <a:schemeClr val="tx2"/>
                </a:solidFill>
              </a:rPr>
              <a:t>(viz oceňování  např. i neformální vzdělávání – El </a:t>
            </a:r>
            <a:r>
              <a:rPr lang="cs-CZ" sz="2200" dirty="0" err="1" smtClean="0">
                <a:solidFill>
                  <a:schemeClr val="tx2"/>
                </a:solidFill>
              </a:rPr>
              <a:t>Sistema</a:t>
            </a:r>
            <a:r>
              <a:rPr lang="cs-CZ" sz="2200" dirty="0" smtClean="0">
                <a:solidFill>
                  <a:schemeClr val="tx2"/>
                </a:solidFill>
              </a:rPr>
              <a:t>) </a:t>
            </a:r>
          </a:p>
          <a:p>
            <a:pPr marL="0" indent="0">
              <a:buNone/>
            </a:pPr>
            <a:endParaRPr lang="cs-CZ" sz="22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tx2"/>
                </a:solidFill>
              </a:rPr>
              <a:t>Součástí dokumentu </a:t>
            </a:r>
            <a:r>
              <a:rPr lang="cs-CZ" sz="2200" b="1" dirty="0" smtClean="0">
                <a:solidFill>
                  <a:schemeClr val="tx2"/>
                </a:solidFill>
              </a:rPr>
              <a:t>Evropské hudební rady – European Agenda for Music (od 2018) </a:t>
            </a:r>
            <a:r>
              <a:rPr lang="cs-CZ" sz="2200" dirty="0" smtClean="0">
                <a:hlinkClick r:id="rId3"/>
              </a:rPr>
              <a:t>http://europeanagendaformusic.eu/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dirty="0" smtClean="0">
                <a:solidFill>
                  <a:schemeClr val="tx2"/>
                </a:solidFill>
              </a:rPr>
              <a:t>je mj. tzv. zásadní cíl – 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FF0000"/>
                </a:solidFill>
              </a:rPr>
              <a:t>vzdělávání a přístup k hudbě 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2">
                    <a:lumMod val="75000"/>
                  </a:schemeClr>
                </a:solidFill>
              </a:rPr>
              <a:t>v krocích: garantovat zdroje, rozvíjet kvalitu, propojenost systému, vzdělanost učitelů, využití technologií, mezinárodní výměna informací….</a:t>
            </a:r>
          </a:p>
          <a:p>
            <a:pPr marL="0" indent="0">
              <a:buNone/>
            </a:pPr>
            <a:endParaRPr lang="cs-CZ" sz="2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cap="all" dirty="0" smtClean="0"/>
              <a:t>Grémia a aktivity</a:t>
            </a:r>
            <a:r>
              <a:rPr lang="cs-CZ" sz="4000" b="1" cap="all" dirty="0" smtClean="0"/>
              <a:t> ČHR </a:t>
            </a:r>
            <a:r>
              <a:rPr lang="cs-CZ" sz="3200" b="1" cap="all" dirty="0" smtClean="0"/>
              <a:t>a jeho členů</a:t>
            </a:r>
            <a:r>
              <a:rPr lang="cs-CZ" sz="3200" cap="all" dirty="0" smtClean="0"/>
              <a:t/>
            </a:r>
            <a:br>
              <a:rPr lang="cs-CZ" sz="3200" cap="all" dirty="0" smtClean="0"/>
            </a:br>
            <a:r>
              <a:rPr lang="cs-CZ" sz="2400" cap="all" dirty="0" smtClean="0">
                <a:solidFill>
                  <a:schemeClr val="tx2"/>
                </a:solidFill>
              </a:rPr>
              <a:t>BACKGROUND OF COMPETENCIES</a:t>
            </a:r>
            <a:endParaRPr lang="cs-CZ" sz="2400" cap="all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arenR"/>
            </a:pPr>
            <a:endParaRPr lang="cs-CZ" sz="2200" b="1" dirty="0" smtClean="0"/>
          </a:p>
          <a:p>
            <a:pPr marL="457200" indent="-457200">
              <a:buAutoNum type="arabicParenR"/>
            </a:pPr>
            <a:r>
              <a:rPr lang="cs-CZ" sz="2200" b="1" dirty="0" smtClean="0"/>
              <a:t>KOLEKTIVNÍMI ČLENY </a:t>
            </a:r>
            <a:r>
              <a:rPr lang="en-US" sz="2200" dirty="0" err="1" smtClean="0"/>
              <a:t>jsou</a:t>
            </a:r>
            <a:r>
              <a:rPr lang="cs-CZ" sz="2200" dirty="0" smtClean="0"/>
              <a:t>  i </a:t>
            </a:r>
            <a:r>
              <a:rPr lang="en-US" sz="2200" dirty="0" smtClean="0"/>
              <a:t>v</a:t>
            </a:r>
            <a:r>
              <a:rPr lang="cs-CZ" sz="2200" dirty="0" err="1" smtClean="0"/>
              <a:t>zdělávací</a:t>
            </a:r>
            <a:r>
              <a:rPr lang="cs-CZ" sz="2200" dirty="0" smtClean="0"/>
              <a:t> organizace všech stupňů</a:t>
            </a:r>
            <a:endParaRPr lang="cs-CZ" sz="2200" b="1" dirty="0" smtClean="0"/>
          </a:p>
          <a:p>
            <a:pPr marL="457200" indent="-457200">
              <a:buAutoNum type="arabicParenR"/>
            </a:pPr>
            <a:r>
              <a:rPr lang="cs-CZ" sz="2200" b="1" dirty="0" smtClean="0"/>
              <a:t>EXPERTNÍ</a:t>
            </a:r>
            <a:r>
              <a:rPr lang="en-US" sz="2200" b="1" dirty="0" smtClean="0"/>
              <a:t> SKUPINA p</a:t>
            </a:r>
            <a:r>
              <a:rPr lang="cs-CZ" sz="2200" b="1" dirty="0" err="1" smtClean="0"/>
              <a:t>ři</a:t>
            </a:r>
            <a:r>
              <a:rPr lang="cs-CZ" sz="2200" b="1" dirty="0" smtClean="0"/>
              <a:t> ČHR –  </a:t>
            </a:r>
            <a:r>
              <a:rPr lang="cs-CZ" sz="2200" dirty="0" smtClean="0"/>
              <a:t>cíl- vzájemná informovanost, koordinace iniciace (zástupci formálního i neformálního vzdělávání všech stupňů)</a:t>
            </a:r>
          </a:p>
          <a:p>
            <a:pPr marL="457200" indent="-457200">
              <a:buAutoNum type="arabicParenR" startAt="3"/>
            </a:pPr>
            <a:r>
              <a:rPr lang="cs-CZ" sz="2200" b="1" dirty="0" smtClean="0"/>
              <a:t>PARTNER </a:t>
            </a:r>
            <a:r>
              <a:rPr lang="cs-CZ" sz="2200" dirty="0" smtClean="0"/>
              <a:t>platformy pro kreativitu ve vzdělávání (od r. 2019)</a:t>
            </a:r>
          </a:p>
          <a:p>
            <a:pPr marL="457200" indent="-457200">
              <a:buAutoNum type="arabicParenR" startAt="3"/>
            </a:pPr>
            <a:r>
              <a:rPr lang="cs-CZ" sz="2200" b="1" dirty="0" smtClean="0"/>
              <a:t>SOUČÁST MEZINÁRODNÍCH DISKUSNÍCH PLATFOREM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např.: International Music </a:t>
            </a:r>
            <a:r>
              <a:rPr lang="cs-CZ" sz="2200" dirty="0" err="1" smtClean="0"/>
              <a:t>Education</a:t>
            </a:r>
            <a:r>
              <a:rPr lang="cs-CZ" sz="2200" dirty="0" smtClean="0"/>
              <a:t> </a:t>
            </a:r>
            <a:r>
              <a:rPr lang="cs-CZ" sz="2200" dirty="0" err="1" smtClean="0"/>
              <a:t>Policy</a:t>
            </a:r>
            <a:r>
              <a:rPr lang="cs-CZ" sz="2200" dirty="0" smtClean="0"/>
              <a:t> Group (</a:t>
            </a:r>
            <a:r>
              <a:rPr lang="cs-CZ" sz="2200" dirty="0" err="1" smtClean="0"/>
              <a:t>Erica</a:t>
            </a:r>
            <a:r>
              <a:rPr lang="cs-CZ" sz="2200" dirty="0" smtClean="0"/>
              <a:t> </a:t>
            </a:r>
            <a:r>
              <a:rPr lang="cs-CZ" sz="2200" dirty="0" err="1" smtClean="0"/>
              <a:t>Eyrich</a:t>
            </a:r>
            <a:r>
              <a:rPr lang="cs-CZ" sz="2200" dirty="0" smtClean="0"/>
              <a:t>),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v níž se srovnávají a vyhodnocují trendy vzdělávání hudby</a:t>
            </a:r>
          </a:p>
          <a:p>
            <a:pPr marL="457200" indent="-457200">
              <a:buAutoNum type="arabicParenR" startAt="5"/>
            </a:pPr>
            <a:r>
              <a:rPr lang="cs-CZ" sz="2200" b="1" dirty="0" smtClean="0"/>
              <a:t>JEDNOTLIVCI SOUČÁSTÍ GRÉMIÍ </a:t>
            </a:r>
            <a:r>
              <a:rPr lang="cs-CZ" sz="2200" dirty="0" smtClean="0"/>
              <a:t>(RVP, grantové programy)</a:t>
            </a:r>
          </a:p>
          <a:p>
            <a:pPr marL="457200" indent="-457200">
              <a:buAutoNum type="arabicParenR" startAt="5"/>
            </a:pPr>
            <a:r>
              <a:rPr lang="cs-CZ" sz="2200" b="1" dirty="0" smtClean="0"/>
              <a:t>VLASTNÍ VZDĚLÁVACÍ PROJEKTY </a:t>
            </a:r>
            <a:r>
              <a:rPr lang="cs-CZ" sz="2200" dirty="0" smtClean="0"/>
              <a:t>(projekty SHV, České ucho apod.)</a:t>
            </a:r>
          </a:p>
          <a:p>
            <a:pPr marL="457200" indent="-457200">
              <a:buAutoNum type="arabicParenR" startAt="5"/>
            </a:pPr>
            <a:r>
              <a:rPr lang="cs-CZ" sz="2200" b="1" dirty="0" smtClean="0"/>
              <a:t>V IDU  - </a:t>
            </a:r>
            <a:r>
              <a:rPr lang="cs-CZ" sz="2200" dirty="0" smtClean="0"/>
              <a:t>koordinace výzkumných témat s vysokými školami </a:t>
            </a:r>
          </a:p>
          <a:p>
            <a:pPr marL="457200" indent="-457200">
              <a:buAutoNum type="arabicParenR" startAt="5"/>
            </a:pPr>
            <a:r>
              <a:rPr lang="cs-CZ" sz="2200" b="1" dirty="0" smtClean="0"/>
              <a:t>VÝZKUM – DKRVO – </a:t>
            </a:r>
            <a:r>
              <a:rPr lang="cs-CZ" sz="2200" dirty="0" smtClean="0"/>
              <a:t>vzdělávací systém a trh práce</a:t>
            </a:r>
            <a:endParaRPr lang="cs-CZ" sz="2200" b="1" dirty="0" smtClean="0"/>
          </a:p>
          <a:p>
            <a:pPr marL="457200" indent="-457200">
              <a:buAutoNum type="arabicParenR" startAt="3"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 </a:t>
            </a:r>
            <a:endParaRPr lang="en-US" sz="22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l"/>
            <a:r>
              <a:rPr lang="cs-CZ" sz="3200" b="1" dirty="0" smtClean="0"/>
              <a:t>MISE/CÍLE ČHR – spíše PROČ, JAK, než CO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  <a:noFill/>
          <a:ln>
            <a:noFill/>
          </a:ln>
          <a:effectLst/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sz="9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Argumentovat</a:t>
            </a:r>
          </a:p>
          <a:p>
            <a:pPr>
              <a:buNone/>
            </a:pPr>
            <a:r>
              <a:rPr lang="cs-CZ" sz="8800" dirty="0" smtClean="0"/>
              <a:t>   pro </a:t>
            </a:r>
            <a:r>
              <a:rPr lang="cs-CZ" sz="8800" b="1" dirty="0" smtClean="0"/>
              <a:t>ADVOKACII</a:t>
            </a:r>
            <a:r>
              <a:rPr lang="cs-CZ" sz="8800" dirty="0" smtClean="0"/>
              <a:t> oboru různými jazyky pro různé skupiny</a:t>
            </a:r>
          </a:p>
          <a:p>
            <a:pPr>
              <a:buNone/>
            </a:pPr>
            <a:r>
              <a:rPr lang="cs-CZ" sz="8800" dirty="0"/>
              <a:t> </a:t>
            </a:r>
            <a:r>
              <a:rPr lang="cs-CZ" sz="8800" dirty="0" smtClean="0"/>
              <a:t>  pro  napojení na </a:t>
            </a:r>
            <a:r>
              <a:rPr lang="cs-CZ" sz="8800" b="1" dirty="0" smtClean="0"/>
              <a:t>KONTEXT </a:t>
            </a:r>
            <a:r>
              <a:rPr lang="cs-CZ" sz="8800" dirty="0" smtClean="0"/>
              <a:t>dalších oborů</a:t>
            </a:r>
          </a:p>
          <a:p>
            <a:pPr>
              <a:buNone/>
            </a:pPr>
            <a:r>
              <a:rPr lang="cs-CZ" sz="8800" dirty="0"/>
              <a:t> </a:t>
            </a:r>
            <a:r>
              <a:rPr lang="cs-CZ" sz="8800" dirty="0" smtClean="0"/>
              <a:t>  pro  </a:t>
            </a:r>
            <a:r>
              <a:rPr lang="cs-CZ" sz="8800" b="1" dirty="0" smtClean="0"/>
              <a:t>MOTIVACI</a:t>
            </a:r>
            <a:r>
              <a:rPr lang="cs-CZ" sz="8800" dirty="0" smtClean="0"/>
              <a:t> žáků, studentů, pedagogů, společnosti  </a:t>
            </a:r>
          </a:p>
          <a:p>
            <a:pPr>
              <a:buNone/>
            </a:pPr>
            <a:r>
              <a:rPr lang="cs-CZ" sz="8800" dirty="0" smtClean="0"/>
              <a:t>   </a:t>
            </a:r>
          </a:p>
          <a:p>
            <a:pPr>
              <a:buNone/>
            </a:pPr>
            <a:r>
              <a:rPr lang="cs-CZ" sz="8800" b="1" dirty="0" smtClean="0">
                <a:solidFill>
                  <a:srgbClr val="C00000"/>
                </a:solidFill>
              </a:rPr>
              <a:t>prioritní témata</a:t>
            </a:r>
          </a:p>
          <a:p>
            <a:pPr marL="457200" indent="-457200">
              <a:buAutoNum type="arabicParenR"/>
            </a:pPr>
            <a:r>
              <a:rPr lang="cs-CZ" sz="8800" b="1" dirty="0" smtClean="0"/>
              <a:t>Jak je důležitý obor pro rozvoj vnímání,  kognitivní, emocionální a sociální inteligenci</a:t>
            </a:r>
            <a:r>
              <a:rPr lang="cs-CZ" sz="8800" dirty="0" smtClean="0"/>
              <a:t>, </a:t>
            </a:r>
            <a:r>
              <a:rPr lang="cs-CZ" sz="8800" b="1" dirty="0" smtClean="0"/>
              <a:t>integritu</a:t>
            </a:r>
            <a:r>
              <a:rPr lang="cs-CZ" sz="8800" dirty="0" smtClean="0"/>
              <a:t> – potřebovali bychom vhodné </a:t>
            </a:r>
            <a:r>
              <a:rPr lang="cs-CZ" sz="8800" dirty="0" err="1" smtClean="0"/>
              <a:t>metaanalýzy</a:t>
            </a:r>
            <a:r>
              <a:rPr lang="cs-CZ" sz="8800" dirty="0" smtClean="0"/>
              <a:t>, shromažďování případových studií, dobrých příkladů praxe a jejich analýzu.</a:t>
            </a:r>
          </a:p>
          <a:p>
            <a:pPr marL="457200" indent="-457200">
              <a:buAutoNum type="arabicParenR"/>
            </a:pPr>
            <a:r>
              <a:rPr lang="cs-CZ" sz="8800" b="1" dirty="0" smtClean="0"/>
              <a:t>Reflexe moderních didaktických metod,</a:t>
            </a:r>
            <a:r>
              <a:rPr lang="cs-CZ" sz="8800" dirty="0" smtClean="0"/>
              <a:t> jejich efektivity a vhodnosti pro obor.</a:t>
            </a:r>
            <a:r>
              <a:rPr lang="cs-CZ" sz="8800" b="1" dirty="0" smtClean="0"/>
              <a:t>  </a:t>
            </a:r>
          </a:p>
          <a:p>
            <a:pPr marL="442913" indent="-442913">
              <a:buAutoNum type="arabicParenR" startAt="3"/>
            </a:pPr>
            <a:r>
              <a:rPr lang="cs-CZ" sz="8800" b="1" dirty="0" smtClean="0"/>
              <a:t>Reflexe efektivity vnějšího prostředí  </a:t>
            </a:r>
            <a:r>
              <a:rPr lang="cs-CZ" sz="8800" dirty="0" smtClean="0"/>
              <a:t>- např. téma funkčního  vztahu formálního a neformálního vzdělávání.  Vzdělávání učitelů a jeho uznatelnost apod. (též součást EDU 2030+)</a:t>
            </a:r>
          </a:p>
          <a:p>
            <a:pPr marL="0" indent="0">
              <a:buNone/>
            </a:pPr>
            <a:r>
              <a:rPr lang="cs-CZ" sz="8800" b="1" dirty="0" smtClean="0"/>
              <a:t>  </a:t>
            </a:r>
          </a:p>
          <a:p>
            <a:pPr marL="457200" indent="-457200">
              <a:buAutoNum type="arabicParenR"/>
            </a:pPr>
            <a:endParaRPr lang="cs-CZ" sz="3800" b="1" dirty="0" smtClean="0"/>
          </a:p>
          <a:p>
            <a:pPr>
              <a:buNone/>
            </a:pPr>
            <a:r>
              <a:rPr lang="cs-CZ" sz="3800" dirty="0"/>
              <a:t> </a:t>
            </a:r>
            <a:r>
              <a:rPr lang="cs-CZ" sz="3800" dirty="0" smtClean="0"/>
              <a:t>  </a:t>
            </a:r>
          </a:p>
          <a:p>
            <a:pPr>
              <a:buNone/>
            </a:pPr>
            <a:r>
              <a:rPr lang="cs-CZ" sz="3800" dirty="0"/>
              <a:t> </a:t>
            </a:r>
            <a:r>
              <a:rPr lang="cs-CZ" sz="3800" dirty="0" smtClean="0"/>
              <a:t>    </a:t>
            </a:r>
          </a:p>
          <a:p>
            <a:pPr>
              <a:buNone/>
            </a:pPr>
            <a:r>
              <a:rPr lang="cs-CZ" sz="2400" dirty="0"/>
              <a:t> </a:t>
            </a:r>
            <a:r>
              <a:rPr lang="cs-CZ" sz="6200" dirty="0" smtClean="0"/>
              <a:t>  </a:t>
            </a:r>
          </a:p>
          <a:p>
            <a:endParaRPr lang="cs-CZ" sz="6200" dirty="0" smtClean="0"/>
          </a:p>
          <a:p>
            <a:endParaRPr lang="cs-CZ" sz="6200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SMYSL tohoto obecného PŘÍSPĚVKU </a:t>
            </a:r>
            <a:br>
              <a:rPr lang="cs-CZ" sz="3200" b="1" dirty="0" smtClean="0"/>
            </a:br>
            <a:r>
              <a:rPr lang="cs-CZ" sz="3200" b="1" dirty="0" smtClean="0"/>
              <a:t>Ukotvení HV v systému, advokacie pro obor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S odvoláním na definovaný cíl vzdělání v RVP: 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Vzdělanost</a:t>
            </a:r>
            <a:r>
              <a:rPr lang="cs-CZ" sz="2800" b="1" dirty="0">
                <a:solidFill>
                  <a:srgbClr val="FF0000"/>
                </a:solidFill>
              </a:rPr>
              <a:t>, spokojenost, úspěšný život jednotlivce, posílení funkcí občanské </a:t>
            </a:r>
            <a:r>
              <a:rPr lang="cs-CZ" sz="2800" b="1" dirty="0" smtClean="0">
                <a:solidFill>
                  <a:srgbClr val="FF0000"/>
                </a:solidFill>
              </a:rPr>
              <a:t>společnosti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Nelze uspět bez širšího pochopení kontextu a spojenců z dalších oborů. Můžeme se spíše shodnout na smyslu umělecké/hudební výuky, než přesně na obsahu.</a:t>
            </a:r>
          </a:p>
          <a:p>
            <a:pPr marL="0" indent="0">
              <a:buNone/>
            </a:pPr>
            <a:r>
              <a:rPr lang="cs-CZ" sz="2800" dirty="0"/>
              <a:t>Specifikovat jazyk pro politiky, zřizovatele, pedagogy, rodiče, studenty, </a:t>
            </a:r>
            <a:r>
              <a:rPr lang="cs-CZ" sz="2800" dirty="0" smtClean="0"/>
              <a:t>média..(</a:t>
            </a:r>
            <a:r>
              <a:rPr lang="cs-CZ" sz="2800" dirty="0" err="1" smtClean="0"/>
              <a:t>advokační</a:t>
            </a:r>
            <a:r>
              <a:rPr lang="cs-CZ" sz="2800" dirty="0" smtClean="0"/>
              <a:t> manuál).</a:t>
            </a: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04833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 smtClean="0"/>
              <a:t>CO JE „VZDĚLANOST“  a „OBČANSKÁ SPOLEČNOST“</a:t>
            </a:r>
            <a:br>
              <a:rPr lang="cs-CZ" sz="3200" b="1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Ad „</a:t>
            </a:r>
            <a:r>
              <a:rPr lang="cs-CZ" sz="3300" b="1" dirty="0" smtClean="0">
                <a:solidFill>
                  <a:srgbClr val="FF0000"/>
                </a:solidFill>
              </a:rPr>
              <a:t>vzdělanost</a:t>
            </a:r>
            <a:r>
              <a:rPr lang="cs-CZ" sz="2800" dirty="0" smtClean="0"/>
              <a:t>“ – obsah se proměňuje</a:t>
            </a:r>
          </a:p>
          <a:p>
            <a:r>
              <a:rPr lang="cs-CZ" sz="2800" dirty="0" smtClean="0"/>
              <a:t>A. </a:t>
            </a:r>
            <a:r>
              <a:rPr lang="cs-CZ" sz="2800" dirty="0" err="1" smtClean="0"/>
              <a:t>Hogenová</a:t>
            </a:r>
            <a:r>
              <a:rPr lang="cs-CZ" sz="2800" dirty="0" smtClean="0"/>
              <a:t> – To, co plodí, něco nového užitečného vzejde. Proces pochopení, schopnost klást sokratovské otázky. Vědomosti, které jsou integrované (aha), přispějí k schopnosti čelit neznámému, k pochopení souvislostí, moudrosti, tedy k onomu „spokojenému životu“ člověka, který není spokojený jen proto, že je naivní. </a:t>
            </a:r>
          </a:p>
          <a:p>
            <a:r>
              <a:rPr lang="cs-CZ" sz="2800" dirty="0" smtClean="0"/>
              <a:t>Ad „</a:t>
            </a:r>
            <a:r>
              <a:rPr lang="cs-CZ" sz="3300" b="1" dirty="0" smtClean="0">
                <a:solidFill>
                  <a:srgbClr val="FF0000"/>
                </a:solidFill>
              </a:rPr>
              <a:t>občanská </a:t>
            </a:r>
            <a:r>
              <a:rPr lang="cs-CZ" sz="3300" b="1" dirty="0" err="1" smtClean="0">
                <a:solidFill>
                  <a:srgbClr val="FF0000"/>
                </a:solidFill>
              </a:rPr>
              <a:t>společnost</a:t>
            </a:r>
            <a:r>
              <a:rPr lang="cs-CZ" sz="2800" dirty="0" err="1" smtClean="0"/>
              <a:t>..Termín</a:t>
            </a:r>
            <a:r>
              <a:rPr lang="cs-CZ" sz="2800" dirty="0" smtClean="0"/>
              <a:t> z 18. století</a:t>
            </a:r>
          </a:p>
          <a:p>
            <a:pPr>
              <a:buFontTx/>
              <a:buChar char="-"/>
            </a:pPr>
            <a:r>
              <a:rPr lang="cs-CZ" sz="2800" dirty="0" smtClean="0"/>
              <a:t>Demokratičnost, příležitost ovlivnit dění ve státě</a:t>
            </a:r>
          </a:p>
          <a:p>
            <a:pPr>
              <a:buFontTx/>
              <a:buChar char="-"/>
            </a:pPr>
            <a:r>
              <a:rPr lang="cs-CZ" sz="2800" dirty="0" smtClean="0"/>
              <a:t>Možnost  věnovat se svým zájmům bez cenzury  ve vzdělání a činnostech (pokud společnost jako celek neohrožují)</a:t>
            </a:r>
          </a:p>
          <a:p>
            <a:pPr>
              <a:buFontTx/>
              <a:buChar char="-"/>
            </a:pPr>
            <a:r>
              <a:rPr lang="cs-CZ" sz="2800" dirty="0" smtClean="0"/>
              <a:t>Pocit sounáležitosti společnosti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57200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3600" b="1" dirty="0" smtClean="0"/>
              <a:t>CO DĚLAT?</a:t>
            </a:r>
            <a:r>
              <a:rPr lang="cs-CZ" sz="3600" b="1" dirty="0" smtClean="0">
                <a:solidFill>
                  <a:srgbClr val="FF0000"/>
                </a:solidFill>
              </a:rPr>
              <a:t/>
            </a:r>
            <a:br>
              <a:rPr lang="cs-CZ" sz="3600" b="1" dirty="0" smtClean="0">
                <a:solidFill>
                  <a:srgbClr val="FF0000"/>
                </a:solidFill>
              </a:rPr>
            </a:br>
            <a:r>
              <a:rPr lang="cs-CZ" sz="2700" b="1" dirty="0" smtClean="0"/>
              <a:t>SBÍRAT </a:t>
            </a:r>
            <a:r>
              <a:rPr lang="cs-CZ" sz="2700" b="1" dirty="0"/>
              <a:t>A FORMULOVAT RŮZNÝM STYLEM ARGUMENTY </a:t>
            </a:r>
            <a:r>
              <a:rPr lang="cs-CZ" sz="2700" b="1" dirty="0" smtClean="0"/>
              <a:t>ŠÍŘEJI</a:t>
            </a:r>
            <a:r>
              <a:rPr lang="cs-CZ" sz="2700" b="1" dirty="0"/>
              <a:t/>
            </a:r>
            <a:br>
              <a:rPr lang="cs-CZ" sz="2700" b="1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600" b="1" dirty="0" smtClean="0"/>
              <a:t>V širší oborové spolupráci PRO:</a:t>
            </a:r>
          </a:p>
          <a:p>
            <a:pPr marL="0" indent="0">
              <a:buNone/>
            </a:pPr>
            <a:r>
              <a:rPr lang="cs-CZ" sz="3000" dirty="0" smtClean="0"/>
              <a:t>1</a:t>
            </a:r>
            <a:r>
              <a:rPr lang="cs-CZ" sz="3000" dirty="0"/>
              <a:t>/ </a:t>
            </a:r>
            <a:r>
              <a:rPr lang="cs-CZ" sz="3000" b="1" dirty="0"/>
              <a:t>smysl vyváženosti vzdělávání  ve spektru</a:t>
            </a:r>
          </a:p>
          <a:p>
            <a:pPr marL="0" indent="0">
              <a:buNone/>
            </a:pPr>
            <a:r>
              <a:rPr lang="cs-CZ" sz="3000" dirty="0"/>
              <a:t>technické/logické/přírodovědné/humanitní</a:t>
            </a:r>
            <a:r>
              <a:rPr lang="cs-CZ" sz="3000" dirty="0" smtClean="0"/>
              <a:t>/</a:t>
            </a:r>
          </a:p>
          <a:p>
            <a:pPr marL="0" indent="0">
              <a:buNone/>
            </a:pPr>
            <a:r>
              <a:rPr lang="cs-CZ" sz="3000" dirty="0" smtClean="0"/>
              <a:t>umělecké </a:t>
            </a:r>
            <a:r>
              <a:rPr lang="cs-CZ" sz="3000" dirty="0"/>
              <a:t>obory (jejich funkce a propojitelnost pro šetření kapacit</a:t>
            </a:r>
            <a:r>
              <a:rPr lang="cs-CZ" sz="3000" dirty="0" smtClean="0"/>
              <a:t>) – jmenováno bez hierarchie</a:t>
            </a:r>
            <a:endParaRPr lang="cs-CZ" sz="3000" dirty="0"/>
          </a:p>
          <a:p>
            <a:pPr marL="0" indent="0">
              <a:buNone/>
            </a:pPr>
            <a:r>
              <a:rPr lang="cs-CZ" sz="3000" dirty="0"/>
              <a:t>2/ </a:t>
            </a:r>
            <a:r>
              <a:rPr lang="cs-CZ" sz="3000" b="1" dirty="0"/>
              <a:t>smysl  humanitního a uměleckého vzdělávání </a:t>
            </a:r>
            <a:r>
              <a:rPr lang="cs-CZ" sz="3000" dirty="0"/>
              <a:t> 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3</a:t>
            </a:r>
            <a:r>
              <a:rPr lang="cs-CZ" sz="3000" dirty="0"/>
              <a:t>/ </a:t>
            </a:r>
            <a:r>
              <a:rPr lang="cs-CZ" sz="3000" b="1" dirty="0"/>
              <a:t>specifičnost hudby  - </a:t>
            </a:r>
            <a:r>
              <a:rPr lang="cs-CZ" sz="3000" dirty="0"/>
              <a:t>viz dále…</a:t>
            </a:r>
            <a:endParaRPr lang="cs-CZ" sz="3000" b="1" dirty="0"/>
          </a:p>
          <a:p>
            <a:pPr marL="0" indent="0">
              <a:buNone/>
            </a:pPr>
            <a:r>
              <a:rPr lang="cs-CZ" sz="3000" dirty="0"/>
              <a:t>4/ </a:t>
            </a:r>
            <a:r>
              <a:rPr lang="cs-CZ" sz="3000" b="1" dirty="0"/>
              <a:t>dopady různých strategií </a:t>
            </a:r>
            <a:r>
              <a:rPr lang="cs-CZ" sz="3000" dirty="0"/>
              <a:t>(SWOT) – jestliže vypustíme, pak.. Spekulativní i praktická zdůvodnění.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612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JAKÝ JE STAV?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Co je zdůrazněno v EDU 2030+?</a:t>
            </a:r>
          </a:p>
          <a:p>
            <a:pPr marL="0" indent="0">
              <a:buNone/>
            </a:pPr>
            <a:r>
              <a:rPr lang="cs-CZ" sz="2800" dirty="0" smtClean="0"/>
              <a:t>„</a:t>
            </a:r>
            <a:r>
              <a:rPr lang="cs-CZ" sz="2800" i="1" dirty="0" smtClean="0"/>
              <a:t>dovednost orientovat se ve velkém množství informací, umět s nimi pracovat a aplikovat je.“</a:t>
            </a:r>
          </a:p>
          <a:p>
            <a:pPr marL="0" indent="0">
              <a:buNone/>
            </a:pPr>
            <a:r>
              <a:rPr lang="cs-CZ" sz="2800" i="1" dirty="0" smtClean="0"/>
              <a:t>„zvýšit úroveň klíčových kompetencí a gramotnosti žáků“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Odkaz na 4. průmyslovou revoluci, která „</a:t>
            </a:r>
            <a:r>
              <a:rPr lang="cs-CZ" sz="2800" i="1" dirty="0" smtClean="0"/>
              <a:t>je charakterizovaná nástupem kyberneticko-fyzikálních systémů, které rozvíjejí zcela nové schopnosti lidí a strojů.</a:t>
            </a:r>
            <a:r>
              <a:rPr lang="cs-CZ" sz="2800" dirty="0" smtClean="0"/>
              <a:t>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07295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CO JE UPOZADNĚNO?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800" b="1" dirty="0" smtClean="0">
                <a:solidFill>
                  <a:srgbClr val="FF0000"/>
                </a:solidFill>
              </a:rPr>
              <a:t>Kulturní kompetence jako klíčová</a:t>
            </a:r>
            <a:r>
              <a:rPr lang="cs-CZ" b="1" dirty="0" smtClean="0">
                <a:solidFill>
                  <a:srgbClr val="FF0000"/>
                </a:solidFill>
              </a:rPr>
              <a:t> 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t</a:t>
            </a:r>
            <a:r>
              <a:rPr lang="cs-CZ" dirty="0" smtClean="0"/>
              <a:t>j. doporučujeme: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1/ nikoli pouze  ´“povědomí“ o obsahu, produktech kultury, ale </a:t>
            </a:r>
            <a:r>
              <a:rPr lang="cs-CZ" b="1" dirty="0" smtClean="0"/>
              <a:t>pochopení mechanismů jejího fungování, funkcí ochranných i mocenských </a:t>
            </a:r>
            <a:r>
              <a:rPr lang="cs-CZ" dirty="0" smtClean="0"/>
              <a:t>včetně pochopení funkcí politické moci, jak je specificky implementovaná v institucích, vědě, penězovodech, médiích, jazyce, atd. (Nietzsche, </a:t>
            </a:r>
            <a:r>
              <a:rPr lang="cs-CZ" dirty="0" err="1" smtClean="0"/>
              <a:t>Foucault</a:t>
            </a:r>
            <a:r>
              <a:rPr lang="cs-CZ" dirty="0" smtClean="0"/>
              <a:t>, </a:t>
            </a:r>
            <a:r>
              <a:rPr lang="cs-CZ" dirty="0" err="1" smtClean="0"/>
              <a:t>Eco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b="1" dirty="0"/>
              <a:t>SWOT </a:t>
            </a:r>
            <a:r>
              <a:rPr lang="cs-CZ" b="1" dirty="0" smtClean="0"/>
              <a:t>kultury  </a:t>
            </a:r>
            <a:r>
              <a:rPr lang="cs-CZ" dirty="0"/>
              <a:t>(její přednosti a hrozby</a:t>
            </a:r>
            <a:r>
              <a:rPr lang="cs-CZ" dirty="0" smtClean="0"/>
              <a:t>), kultura se nerovná produkty, je to i způsob chování, chápání hodnot.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2/ Jak </a:t>
            </a:r>
            <a:r>
              <a:rPr lang="cs-CZ" b="1" dirty="0" smtClean="0"/>
              <a:t>pochopit své potřeby a svůj rozvoj</a:t>
            </a:r>
            <a:r>
              <a:rPr lang="cs-CZ" dirty="0" smtClean="0"/>
              <a:t>, tzv. bytostné tázání,  v čem spočívá ona „svoboda“ v rámci občanské společnosti.</a:t>
            </a:r>
          </a:p>
        </p:txBody>
      </p:sp>
    </p:spTree>
    <p:extLst>
      <p:ext uri="{BB962C8B-B14F-4D97-AF65-F5344CB8AC3E}">
        <p14:creationId xmlns:p14="http://schemas.microsoft.com/office/powerpoint/2010/main" xmlns="" val="40993881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1408</Words>
  <Application>Microsoft Office PowerPoint</Application>
  <PresentationFormat>Předvádění na obrazovce (4:3)</PresentationFormat>
  <Paragraphs>148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   ADVOKACIE PRO OBOR JAKO SOUČÁSTI VYVÁŽENÉHO VZDĚLÁNÍ   </vt:lpstr>
      <vt:lpstr> ČESKÁ HUDEBNÍ RADA  KDO JSME A JAK JE UKOTVENO TÉMA V ORGANIZACI? </vt:lpstr>
      <vt:lpstr>Grémia a aktivity ČHR a jeho členů BACKGROUND OF COMPETENCIES</vt:lpstr>
      <vt:lpstr>MISE/CÍLE ČHR – spíše PROČ, JAK, než CO</vt:lpstr>
      <vt:lpstr>SMYSL tohoto obecného PŘÍSPĚVKU  Ukotvení HV v systému, advokacie pro obor</vt:lpstr>
      <vt:lpstr>  CO JE „VZDĚLANOST“  a „OBČANSKÁ SPOLEČNOST“  </vt:lpstr>
      <vt:lpstr> CO DĚLAT? SBÍRAT A FORMULOVAT RŮZNÝM STYLEM ARGUMENTY ŠÍŘEJI </vt:lpstr>
      <vt:lpstr>JAKÝ JE STAV?</vt:lpstr>
      <vt:lpstr>CO JE UPOZADNĚNO?</vt:lpstr>
      <vt:lpstr>DOPADY ABSENCE TÉMAT A ZPŮSOBŮ…</vt:lpstr>
      <vt:lpstr>DIGITÁLNÍ KOMPETENCE, INFORMATIKA / HUMANITNÍ OBORY</vt:lpstr>
      <vt:lpstr>PRO ZAJÍMAVOST…</vt:lpstr>
      <vt:lpstr>VYVÁŽENOST – ZÁSADNÍ POŽADAVEK TECHNICKÉ/MATEMATICKÉ/HUMANITVNÍ..HUDBA</vt:lpstr>
      <vt:lpstr>CO POTŘEBUJEME OD UČITELE?</vt:lpstr>
      <vt:lpstr>PROČ UČIT HUDBU?  /jako kompetenci</vt:lpstr>
      <vt:lpstr>KONKRÉTNÍ TÉMATA  PROČ UČIT HUDBU A UČIT HUDBOU  </vt:lpstr>
      <vt:lpstr>Aktivně provozovaná  HUDBA JE KOMPLEXNÍ ČINNOST</vt:lpstr>
      <vt:lpstr>KONTAKT</vt:lpstr>
      <vt:lpstr>Snímek 19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„násilí“ v kultuře</dc:title>
  <dc:creator>lenka.dohnalova</dc:creator>
  <cp:lastModifiedBy>lenka.dohnalová</cp:lastModifiedBy>
  <cp:revision>144</cp:revision>
  <dcterms:created xsi:type="dcterms:W3CDTF">2018-11-26T14:14:18Z</dcterms:created>
  <dcterms:modified xsi:type="dcterms:W3CDTF">2021-05-21T09:02:13Z</dcterms:modified>
</cp:coreProperties>
</file>