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8" r:id="rId6"/>
    <p:sldId id="267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30.5.2019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30.5.2019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30.5.2019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30.5.2019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30.5.2019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30.5.2019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30.5.2019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30.5.2019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30.5.2019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30.5.2019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30.5.2019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F44E-96AA-4F42-8FBE-8DA5B0C49606}" type="datetimeFigureOut">
              <a:rPr lang="cs-CZ" smtClean="0"/>
              <a:pPr/>
              <a:t>30.5.2019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r-cmc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hr-cmc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46640" cy="1802631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/>
            </a:r>
            <a:br>
              <a:rPr lang="cs-CZ" dirty="0" smtClean="0"/>
            </a:b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</a:rPr>
              <a:t>CORRELATION  BETWEEN </a:t>
            </a:r>
            <a:br>
              <a:rPr lang="cs-CZ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</a:rPr>
              <a:t>EUROPEAN AGENDA FOR MUSIC AND CULTURE STRATEGIES IN CZECH REPUBLIC</a:t>
            </a:r>
            <a:endParaRPr lang="cs-CZ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>
            <a:normAutofit/>
          </a:bodyPr>
          <a:lstStyle/>
          <a:p>
            <a:pPr algn="l"/>
            <a:endParaRPr lang="cs-CZ" sz="2000" dirty="0" smtClean="0"/>
          </a:p>
          <a:p>
            <a:pPr algn="l"/>
            <a:r>
              <a:rPr lang="cs-CZ" sz="2000" dirty="0" smtClean="0"/>
              <a:t>AGENDA OF Ministry of Education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Sports</a:t>
            </a:r>
            <a:r>
              <a:rPr lang="cs-CZ" sz="2000" dirty="0" smtClean="0"/>
              <a:t> CR</a:t>
            </a:r>
          </a:p>
          <a:p>
            <a:pPr algn="l"/>
            <a:r>
              <a:rPr lang="cs-CZ" sz="2000" dirty="0" smtClean="0"/>
              <a:t>                       Ministry of </a:t>
            </a:r>
            <a:r>
              <a:rPr lang="cs-CZ" sz="2000" dirty="0" err="1" smtClean="0"/>
              <a:t>Culture</a:t>
            </a:r>
            <a:r>
              <a:rPr lang="cs-CZ" sz="2000" dirty="0" smtClean="0"/>
              <a:t> CR</a:t>
            </a:r>
          </a:p>
        </p:txBody>
      </p:sp>
      <p:pic>
        <p:nvPicPr>
          <p:cNvPr id="5" name="Obrázek 4" descr="Logo ČHR blue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04664"/>
            <a:ext cx="2943225" cy="16192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tx2"/>
                </a:solidFill>
              </a:rPr>
              <a:t>CZECH MUSIC COUNCIL</a:t>
            </a:r>
            <a:r>
              <a:rPr lang="cs-CZ" dirty="0" smtClean="0">
                <a:solidFill>
                  <a:schemeClr val="tx2"/>
                </a:solidFill>
              </a:rPr>
              <a:t>                     </a:t>
            </a:r>
            <a:br>
              <a:rPr lang="cs-CZ" dirty="0" smtClean="0">
                <a:solidFill>
                  <a:schemeClr val="tx2"/>
                </a:solidFill>
              </a:rPr>
            </a:br>
            <a:r>
              <a:rPr lang="cs-CZ" dirty="0" smtClean="0">
                <a:solidFill>
                  <a:schemeClr val="tx2"/>
                </a:solidFill>
              </a:rPr>
              <a:t>vision/</a:t>
            </a:r>
            <a:r>
              <a:rPr lang="cs-CZ" dirty="0" err="1" smtClean="0">
                <a:solidFill>
                  <a:schemeClr val="tx2"/>
                </a:solidFill>
              </a:rPr>
              <a:t>values</a:t>
            </a:r>
            <a:r>
              <a:rPr lang="cs-CZ" dirty="0" smtClean="0">
                <a:solidFill>
                  <a:schemeClr val="tx2"/>
                </a:solidFill>
              </a:rPr>
              <a:t>/</a:t>
            </a:r>
            <a:r>
              <a:rPr lang="cs-CZ" dirty="0" err="1" smtClean="0">
                <a:solidFill>
                  <a:schemeClr val="tx2"/>
                </a:solidFill>
              </a:rPr>
              <a:t>activities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200" dirty="0" smtClean="0">
                <a:hlinkClick r:id="rId2"/>
              </a:rPr>
              <a:t>www.</a:t>
            </a:r>
            <a:r>
              <a:rPr lang="cs-CZ" sz="2200" dirty="0" err="1" smtClean="0">
                <a:hlinkClick r:id="rId2"/>
              </a:rPr>
              <a:t>chr</a:t>
            </a:r>
            <a:r>
              <a:rPr lang="cs-CZ" sz="2200" dirty="0" smtClean="0">
                <a:hlinkClick r:id="rId2"/>
              </a:rPr>
              <a:t>-</a:t>
            </a:r>
            <a:r>
              <a:rPr lang="cs-CZ" sz="2200" dirty="0" err="1" smtClean="0">
                <a:hlinkClick r:id="rId2"/>
              </a:rPr>
              <a:t>cmc.org</a:t>
            </a:r>
            <a:endParaRPr lang="cs-CZ" sz="2200" dirty="0" smtClean="0"/>
          </a:p>
          <a:p>
            <a:pPr>
              <a:buNone/>
            </a:pPr>
            <a:r>
              <a:rPr lang="cs-CZ" sz="2200" b="1" dirty="0" smtClean="0">
                <a:solidFill>
                  <a:schemeClr val="tx2"/>
                </a:solidFill>
              </a:rPr>
              <a:t>MISSION</a:t>
            </a:r>
            <a:r>
              <a:rPr lang="cs-CZ" sz="2200" dirty="0" smtClean="0"/>
              <a:t>: </a:t>
            </a:r>
            <a:r>
              <a:rPr lang="en-US" sz="2200" dirty="0" smtClean="0"/>
              <a:t>With your help we want to contribute to the functional, friendly and inspiring environment of the Czech and European music sector</a:t>
            </a:r>
          </a:p>
          <a:p>
            <a:pPr>
              <a:buNone/>
            </a:pPr>
            <a:r>
              <a:rPr lang="en-US" sz="2200" b="1" dirty="0" smtClean="0"/>
              <a:t>ADVOCACY</a:t>
            </a:r>
            <a:r>
              <a:rPr lang="en-US" sz="2200" dirty="0" smtClean="0"/>
              <a:t> </a:t>
            </a:r>
          </a:p>
          <a:p>
            <a:pPr>
              <a:buNone/>
            </a:pPr>
            <a:r>
              <a:rPr lang="en-US" sz="2200" dirty="0" smtClean="0"/>
              <a:t>1/ </a:t>
            </a:r>
            <a:r>
              <a:rPr lang="en-US" sz="2200" b="1" dirty="0" smtClean="0"/>
              <a:t>international</a:t>
            </a:r>
            <a:r>
              <a:rPr lang="en-US" sz="2200" dirty="0" smtClean="0"/>
              <a:t>: EMA, cooperation with the European Music Observatory, discussion at the international platforms.</a:t>
            </a:r>
          </a:p>
          <a:p>
            <a:pPr>
              <a:buNone/>
            </a:pPr>
            <a:r>
              <a:rPr lang="en-US" sz="2200" dirty="0" smtClean="0"/>
              <a:t>2/  </a:t>
            </a:r>
            <a:r>
              <a:rPr lang="en-US" sz="2200" b="1" dirty="0" smtClean="0"/>
              <a:t>national</a:t>
            </a:r>
            <a:r>
              <a:rPr lang="en-US" sz="2200" dirty="0" smtClean="0"/>
              <a:t>: cooperation in the preparation and revision of culture and education national political strategies</a:t>
            </a:r>
          </a:p>
          <a:p>
            <a:pPr>
              <a:buNone/>
            </a:pPr>
            <a:r>
              <a:rPr lang="en-US" sz="2200" b="1" dirty="0" smtClean="0"/>
              <a:t>COOPERATION</a:t>
            </a:r>
          </a:p>
          <a:p>
            <a:pPr>
              <a:buNone/>
            </a:pPr>
            <a:r>
              <a:rPr lang="en-US" sz="2200" b="1" dirty="0" smtClean="0"/>
              <a:t>EDUCATION</a:t>
            </a:r>
            <a:r>
              <a:rPr lang="cs-CZ" sz="2200" b="1" dirty="0" smtClean="0"/>
              <a:t> </a:t>
            </a:r>
            <a:r>
              <a:rPr lang="cs-CZ" sz="2200" dirty="0" smtClean="0"/>
              <a:t>– </a:t>
            </a:r>
            <a:r>
              <a:rPr lang="en-US" sz="2200" dirty="0" smtClean="0"/>
              <a:t>group of experts in education</a:t>
            </a:r>
            <a:endParaRPr lang="cs-CZ" sz="2200" dirty="0" smtClean="0"/>
          </a:p>
          <a:p>
            <a:pPr>
              <a:buNone/>
            </a:pPr>
            <a:r>
              <a:rPr lang="cs-CZ" sz="2200" b="1" dirty="0" smtClean="0"/>
              <a:t>SUPPORT OF CREATION </a:t>
            </a:r>
            <a:r>
              <a:rPr lang="cs-CZ" sz="2200" dirty="0" smtClean="0"/>
              <a:t>open </a:t>
            </a:r>
            <a:r>
              <a:rPr lang="en-US" sz="2200" dirty="0" smtClean="0"/>
              <a:t>platform</a:t>
            </a:r>
            <a:r>
              <a:rPr lang="cs-CZ" sz="2200" dirty="0" smtClean="0"/>
              <a:t> for support the </a:t>
            </a:r>
            <a:r>
              <a:rPr lang="en-US" sz="2200" dirty="0" smtClean="0"/>
              <a:t>artistic creation</a:t>
            </a:r>
            <a:endParaRPr lang="en-US" sz="2200" b="1" dirty="0" smtClean="0"/>
          </a:p>
          <a:p>
            <a:pPr>
              <a:buNone/>
            </a:pPr>
            <a:r>
              <a:rPr lang="en-US" sz="2200" b="1" dirty="0" smtClean="0"/>
              <a:t>EVALUATION – </a:t>
            </a:r>
            <a:r>
              <a:rPr lang="en-US" sz="2200" dirty="0" smtClean="0"/>
              <a:t>proposals for state prizes, CMC awards, evaluation of state supporting programs.</a:t>
            </a:r>
            <a:r>
              <a:rPr lang="en-US" sz="2200" b="1" dirty="0" smtClean="0"/>
              <a:t> 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dirty="0" err="1" smtClean="0">
                <a:solidFill>
                  <a:schemeClr val="tx2"/>
                </a:solidFill>
              </a:rPr>
              <a:t>Relationship</a:t>
            </a:r>
            <a:r>
              <a:rPr lang="cs-CZ" sz="4000" dirty="0" smtClean="0">
                <a:solidFill>
                  <a:schemeClr val="tx2"/>
                </a:solidFill>
              </a:rPr>
              <a:t> </a:t>
            </a:r>
            <a:r>
              <a:rPr lang="cs-CZ" sz="4000" dirty="0" err="1" smtClean="0">
                <a:solidFill>
                  <a:schemeClr val="tx2"/>
                </a:solidFill>
              </a:rPr>
              <a:t>with</a:t>
            </a:r>
            <a:r>
              <a:rPr lang="cs-CZ" sz="4000" dirty="0" smtClean="0">
                <a:solidFill>
                  <a:schemeClr val="tx2"/>
                </a:solidFill>
              </a:rPr>
              <a:t> </a:t>
            </a:r>
            <a:r>
              <a:rPr lang="cs-CZ" sz="4000" dirty="0" err="1" smtClean="0">
                <a:solidFill>
                  <a:schemeClr val="tx2"/>
                </a:solidFill>
              </a:rPr>
              <a:t>ministries</a:t>
            </a:r>
            <a:r>
              <a:rPr lang="cs-CZ" sz="4000" dirty="0" smtClean="0">
                <a:solidFill>
                  <a:schemeClr val="tx2"/>
                </a:solidFill>
              </a:rPr>
              <a:t>       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arenR"/>
            </a:pPr>
            <a:r>
              <a:rPr lang="en-US" sz="2000" b="1" dirty="0" smtClean="0"/>
              <a:t>Continuous financial support by Ministry of Culture </a:t>
            </a:r>
            <a:r>
              <a:rPr lang="en-US" sz="2000" dirty="0" smtClean="0"/>
              <a:t>(as an </a:t>
            </a:r>
            <a:r>
              <a:rPr lang="en-US" sz="2000" dirty="0" err="1" smtClean="0"/>
              <a:t>organisation</a:t>
            </a:r>
            <a:r>
              <a:rPr lang="en-US" sz="2000" dirty="0" smtClean="0"/>
              <a:t> of the category A). Secretariat makes a part of state Arts Institute </a:t>
            </a:r>
            <a:r>
              <a:rPr lang="en-US" sz="2000" dirty="0" err="1" smtClean="0"/>
              <a:t>organisation</a:t>
            </a:r>
            <a:r>
              <a:rPr lang="en-US" sz="2000" dirty="0" smtClean="0"/>
              <a:t> (LD)</a:t>
            </a:r>
          </a:p>
          <a:p>
            <a:pPr marL="457200" indent="-457200">
              <a:buAutoNum type="arabicParenR"/>
            </a:pPr>
            <a:r>
              <a:rPr lang="en-US" sz="2000" b="1" dirty="0" smtClean="0"/>
              <a:t>Continuous communication with the administration of Ministry of Culture </a:t>
            </a:r>
            <a:r>
              <a:rPr lang="en-US" sz="2000" dirty="0" smtClean="0"/>
              <a:t>since 1993 (</a:t>
            </a:r>
            <a:r>
              <a:rPr lang="en-US" sz="2000" dirty="0" err="1" smtClean="0"/>
              <a:t>dpt</a:t>
            </a:r>
            <a:r>
              <a:rPr lang="en-US" sz="2000" dirty="0" smtClean="0"/>
              <a:t> for arts, </a:t>
            </a:r>
            <a:r>
              <a:rPr lang="en-US" sz="2000" dirty="0" err="1" smtClean="0"/>
              <a:t>dpt</a:t>
            </a:r>
            <a:r>
              <a:rPr lang="en-US" sz="2000" dirty="0" smtClean="0"/>
              <a:t> for nonprofessional activities, </a:t>
            </a:r>
            <a:r>
              <a:rPr lang="en-US" sz="2000" dirty="0" err="1" smtClean="0"/>
              <a:t>dpt</a:t>
            </a:r>
            <a:r>
              <a:rPr lang="en-US" sz="2000" dirty="0" smtClean="0"/>
              <a:t> for foreign affairs). MC has been promptly informed about EMA</a:t>
            </a:r>
          </a:p>
          <a:p>
            <a:pPr marL="457200" indent="-457200">
              <a:buAutoNum type="arabicParenR"/>
            </a:pPr>
            <a:r>
              <a:rPr lang="en-US" sz="2000" b="1" dirty="0" smtClean="0"/>
              <a:t>CMC is one of consulting subjects for </a:t>
            </a:r>
            <a:r>
              <a:rPr lang="en-US" sz="2000" b="1" dirty="0" err="1" smtClean="0"/>
              <a:t>dpt</a:t>
            </a:r>
            <a:r>
              <a:rPr lang="en-US" sz="2000" b="1" dirty="0" smtClean="0"/>
              <a:t> strategies </a:t>
            </a:r>
            <a:r>
              <a:rPr lang="en-US" sz="2000" dirty="0" smtClean="0"/>
              <a:t>(State Culture Policy, Conception of Better  Support of Arts, Strategy for Culture and Creative Industries, state grant system, Copyright  law).</a:t>
            </a:r>
          </a:p>
          <a:p>
            <a:pPr marL="457200" indent="-457200">
              <a:buAutoNum type="arabicParenR"/>
            </a:pPr>
            <a:r>
              <a:rPr lang="en-US" sz="2000" b="1" dirty="0" smtClean="0"/>
              <a:t>CMC can propose some revision of state grant systems </a:t>
            </a:r>
            <a:r>
              <a:rPr lang="en-US" sz="2000" dirty="0" smtClean="0"/>
              <a:t>at the Ministry of Culture (e.g. grant system for supporting bigger festivals).</a:t>
            </a:r>
          </a:p>
          <a:p>
            <a:pPr marL="457200" indent="-457200">
              <a:buAutoNum type="arabicParenR"/>
            </a:pPr>
            <a:r>
              <a:rPr lang="en-US" sz="2000" b="1" dirty="0" smtClean="0"/>
              <a:t>Members of CMC board or secretary are members of experts committees at the Ministry of Culture and Ministry of Education</a:t>
            </a:r>
            <a:r>
              <a:rPr lang="en-US" sz="2000" dirty="0" smtClean="0"/>
              <a:t> – e.g. State program for support of public orchestras, grant committee for support independent  projects at the special dpt. of Ministry of Culture, members of the committee for revision of </a:t>
            </a:r>
            <a:r>
              <a:rPr lang="en-US" sz="2000" dirty="0" err="1" smtClean="0"/>
              <a:t>s.c</a:t>
            </a:r>
            <a:r>
              <a:rPr lang="en-US" sz="2000" dirty="0" smtClean="0"/>
              <a:t>. Framework education programs for basic, art basic schools and conservatories.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>
                <a:solidFill>
                  <a:schemeClr val="tx2"/>
                </a:solidFill>
              </a:rPr>
              <a:t>Actualities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b="1" dirty="0" smtClean="0"/>
              <a:t>Ch</a:t>
            </a:r>
            <a:r>
              <a:rPr lang="cs-CZ" sz="9600" b="1" dirty="0" err="1" smtClean="0"/>
              <a:t>allenges</a:t>
            </a:r>
            <a:r>
              <a:rPr lang="cs-CZ" sz="9600" b="1" dirty="0" smtClean="0"/>
              <a:t>:</a:t>
            </a:r>
            <a:r>
              <a:rPr lang="en-US" sz="9600" b="1" dirty="0" smtClean="0"/>
              <a:t>  </a:t>
            </a:r>
            <a:endParaRPr lang="cs-CZ" sz="9600" b="1" dirty="0" smtClean="0"/>
          </a:p>
          <a:p>
            <a:pPr>
              <a:buNone/>
            </a:pPr>
            <a:endParaRPr lang="en-US" sz="4200" b="1" dirty="0" smtClean="0"/>
          </a:p>
          <a:p>
            <a:pPr>
              <a:buNone/>
            </a:pPr>
            <a:r>
              <a:rPr lang="en-US" sz="8000" dirty="0" smtClean="0"/>
              <a:t>1/ Preparation of the segment of the </a:t>
            </a:r>
            <a:r>
              <a:rPr lang="en-US" sz="8000" b="1" dirty="0" smtClean="0"/>
              <a:t>Strategy for Culture and Creative Industries </a:t>
            </a:r>
            <a:r>
              <a:rPr lang="en-US" sz="8000" dirty="0" smtClean="0"/>
              <a:t>– Music Sector  2020-25 (as a part of the more complex State Culture Policy)</a:t>
            </a:r>
          </a:p>
          <a:p>
            <a:r>
              <a:rPr lang="en-US" sz="6200" dirty="0" smtClean="0"/>
              <a:t> LD – informed the team of experts working at the material about the EMA</a:t>
            </a:r>
          </a:p>
          <a:p>
            <a:r>
              <a:rPr lang="cs-CZ" sz="6200" dirty="0" smtClean="0"/>
              <a:t> J</a:t>
            </a:r>
            <a:r>
              <a:rPr lang="en-US" sz="6200" dirty="0" err="1" smtClean="0"/>
              <a:t>une</a:t>
            </a:r>
            <a:r>
              <a:rPr lang="en-US" sz="6200" dirty="0" smtClean="0"/>
              <a:t> – internal and external comment procedures.</a:t>
            </a:r>
          </a:p>
          <a:p>
            <a:r>
              <a:rPr lang="en-US" sz="6200" dirty="0" smtClean="0"/>
              <a:t> 2019/20 – Cooperation at the design of measure</a:t>
            </a:r>
            <a:r>
              <a:rPr lang="cs-CZ" sz="6200" dirty="0" smtClean="0"/>
              <a:t>s</a:t>
            </a:r>
            <a:r>
              <a:rPr lang="en-US" sz="6200" dirty="0" smtClean="0"/>
              <a:t> with priorities of searching </a:t>
            </a:r>
            <a:r>
              <a:rPr lang="cs-CZ" sz="6200" dirty="0" smtClean="0"/>
              <a:t>   </a:t>
            </a:r>
            <a:r>
              <a:rPr lang="en-US" sz="6200" dirty="0" smtClean="0"/>
              <a:t>the social and economical benefits</a:t>
            </a:r>
            <a:r>
              <a:rPr lang="en-US" sz="6200" dirty="0" smtClean="0"/>
              <a:t>.</a:t>
            </a:r>
            <a:endParaRPr lang="cs-CZ" sz="6200" dirty="0" smtClean="0"/>
          </a:p>
          <a:p>
            <a:pPr>
              <a:buNone/>
            </a:pPr>
            <a:r>
              <a:rPr lang="cs-CZ" sz="8000" dirty="0" smtClean="0"/>
              <a:t>2/  </a:t>
            </a:r>
            <a:r>
              <a:rPr lang="cs-CZ" sz="8000" b="1" dirty="0" err="1" smtClean="0"/>
              <a:t>Continuous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commentaries</a:t>
            </a:r>
            <a:r>
              <a:rPr lang="cs-CZ" sz="8000" b="1" dirty="0" smtClean="0"/>
              <a:t> to the </a:t>
            </a:r>
            <a:r>
              <a:rPr lang="cs-CZ" sz="8000" b="1" dirty="0" err="1" smtClean="0"/>
              <a:t>proposal</a:t>
            </a:r>
            <a:r>
              <a:rPr lang="cs-CZ" sz="8000" b="1" dirty="0" smtClean="0"/>
              <a:t> of Copyright </a:t>
            </a:r>
            <a:r>
              <a:rPr lang="cs-CZ" sz="8000" b="1" dirty="0" err="1" smtClean="0"/>
              <a:t>law</a:t>
            </a:r>
            <a:r>
              <a:rPr lang="cs-CZ" sz="8000" b="1" dirty="0" smtClean="0"/>
              <a:t> </a:t>
            </a:r>
            <a:r>
              <a:rPr lang="cs-CZ" sz="8000" dirty="0" smtClean="0"/>
              <a:t>(in </a:t>
            </a:r>
            <a:r>
              <a:rPr lang="cs-CZ" sz="8000" dirty="0" err="1" smtClean="0"/>
              <a:t>cooperation</a:t>
            </a:r>
            <a:r>
              <a:rPr lang="cs-CZ" sz="8000" dirty="0" smtClean="0"/>
              <a:t> </a:t>
            </a:r>
            <a:r>
              <a:rPr lang="cs-CZ" sz="8000" dirty="0" err="1" smtClean="0"/>
              <a:t>with</a:t>
            </a:r>
            <a:r>
              <a:rPr lang="cs-CZ" sz="8000" dirty="0" smtClean="0"/>
              <a:t> </a:t>
            </a:r>
            <a:r>
              <a:rPr lang="cs-CZ" sz="8000" dirty="0" err="1" smtClean="0"/>
              <a:t>our</a:t>
            </a:r>
            <a:r>
              <a:rPr lang="cs-CZ" sz="8000" dirty="0" smtClean="0"/>
              <a:t> </a:t>
            </a:r>
            <a:r>
              <a:rPr lang="cs-CZ" sz="8000" dirty="0" err="1" smtClean="0"/>
              <a:t>member</a:t>
            </a:r>
            <a:r>
              <a:rPr lang="cs-CZ" sz="8000" dirty="0" smtClean="0"/>
              <a:t> Society of artists </a:t>
            </a:r>
            <a:r>
              <a:rPr lang="cs-CZ" sz="8000" dirty="0" err="1" smtClean="0"/>
              <a:t>and</a:t>
            </a:r>
            <a:r>
              <a:rPr lang="cs-CZ" sz="8000" dirty="0" smtClean="0"/>
              <a:t> </a:t>
            </a:r>
            <a:r>
              <a:rPr lang="cs-CZ" sz="8000" dirty="0" err="1" smtClean="0"/>
              <a:t>performers</a:t>
            </a:r>
            <a:r>
              <a:rPr lang="cs-CZ" sz="8000" dirty="0" smtClean="0"/>
              <a:t>)</a:t>
            </a:r>
          </a:p>
          <a:p>
            <a:pPr>
              <a:buNone/>
            </a:pPr>
            <a:endParaRPr lang="cs-CZ" sz="8000" dirty="0" smtClean="0"/>
          </a:p>
          <a:p>
            <a:pPr>
              <a:buNone/>
            </a:pPr>
            <a:r>
              <a:rPr lang="cs-CZ" sz="8000" dirty="0" smtClean="0"/>
              <a:t>3/  </a:t>
            </a:r>
            <a:r>
              <a:rPr lang="cs-CZ" sz="8000" b="1" dirty="0" smtClean="0"/>
              <a:t>More </a:t>
            </a:r>
            <a:r>
              <a:rPr lang="cs-CZ" sz="8000" b="1" dirty="0" err="1" smtClean="0"/>
              <a:t>members</a:t>
            </a:r>
            <a:r>
              <a:rPr lang="cs-CZ" sz="8000" b="1" dirty="0" smtClean="0"/>
              <a:t> of </a:t>
            </a:r>
            <a:r>
              <a:rPr lang="cs-CZ" sz="8000" b="1" dirty="0" err="1" smtClean="0"/>
              <a:t>our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board</a:t>
            </a:r>
            <a:r>
              <a:rPr lang="cs-CZ" sz="8000" b="1" dirty="0" smtClean="0"/>
              <a:t>  </a:t>
            </a:r>
            <a:r>
              <a:rPr lang="cs-CZ" sz="8000" b="1" dirty="0" err="1" smtClean="0"/>
              <a:t>have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been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involved</a:t>
            </a:r>
            <a:r>
              <a:rPr lang="cs-CZ" sz="8000" b="1" dirty="0" smtClean="0"/>
              <a:t> to the  past </a:t>
            </a:r>
            <a:r>
              <a:rPr lang="cs-CZ" sz="8000" b="1" dirty="0" err="1" smtClean="0"/>
              <a:t>and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current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revisions</a:t>
            </a:r>
            <a:r>
              <a:rPr lang="cs-CZ" sz="8000" b="1" dirty="0" smtClean="0"/>
              <a:t> of Framework for </a:t>
            </a:r>
            <a:r>
              <a:rPr lang="cs-CZ" sz="8000" b="1" dirty="0" err="1" smtClean="0"/>
              <a:t>artistic</a:t>
            </a:r>
            <a:r>
              <a:rPr lang="cs-CZ" sz="8000" b="1" dirty="0" smtClean="0"/>
              <a:t> education</a:t>
            </a:r>
            <a:r>
              <a:rPr lang="cs-CZ" sz="8000" dirty="0" smtClean="0"/>
              <a:t> </a:t>
            </a:r>
            <a:r>
              <a:rPr lang="cs-CZ" sz="8000" dirty="0" err="1" smtClean="0"/>
              <a:t>at</a:t>
            </a:r>
            <a:r>
              <a:rPr lang="cs-CZ" sz="8000" dirty="0" smtClean="0"/>
              <a:t> the basic </a:t>
            </a:r>
            <a:r>
              <a:rPr lang="cs-CZ" sz="8000" dirty="0" err="1" smtClean="0"/>
              <a:t>schools</a:t>
            </a:r>
            <a:r>
              <a:rPr lang="cs-CZ" sz="8000" dirty="0" smtClean="0"/>
              <a:t> </a:t>
            </a:r>
            <a:r>
              <a:rPr lang="cs-CZ" sz="8000" dirty="0" err="1" smtClean="0"/>
              <a:t>at</a:t>
            </a:r>
            <a:r>
              <a:rPr lang="cs-CZ" sz="8000" dirty="0" smtClean="0"/>
              <a:t> the Ministry of Education </a:t>
            </a:r>
          </a:p>
          <a:p>
            <a:pPr>
              <a:buNone/>
            </a:pPr>
            <a:endParaRPr lang="cs-CZ" sz="8000" dirty="0" smtClean="0"/>
          </a:p>
          <a:p>
            <a:pPr>
              <a:buNone/>
            </a:pPr>
            <a:r>
              <a:rPr lang="cs-CZ" sz="8000" dirty="0" smtClean="0"/>
              <a:t>4/  </a:t>
            </a:r>
            <a:r>
              <a:rPr lang="cs-CZ" sz="8000" b="1" dirty="0" err="1" smtClean="0"/>
              <a:t>Cooperation</a:t>
            </a:r>
            <a:r>
              <a:rPr lang="cs-CZ" sz="8000" b="1" dirty="0" smtClean="0"/>
              <a:t>  in the international exchange of </a:t>
            </a:r>
            <a:r>
              <a:rPr lang="cs-CZ" sz="8000" b="1" dirty="0" err="1" smtClean="0"/>
              <a:t>information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about</a:t>
            </a:r>
            <a:r>
              <a:rPr lang="cs-CZ" sz="8000" b="1" dirty="0" smtClean="0"/>
              <a:t> Czech Music </a:t>
            </a:r>
            <a:r>
              <a:rPr lang="cs-CZ" sz="8000" b="1" dirty="0" err="1" smtClean="0"/>
              <a:t>Sector</a:t>
            </a:r>
            <a:r>
              <a:rPr lang="cs-CZ" sz="8000" b="1" dirty="0" smtClean="0"/>
              <a:t> </a:t>
            </a:r>
            <a:r>
              <a:rPr lang="cs-CZ" sz="8000" dirty="0" smtClean="0"/>
              <a:t>(KEA, PANTEA). </a:t>
            </a:r>
            <a:r>
              <a:rPr lang="cs-CZ" sz="8000" dirty="0" err="1" smtClean="0"/>
              <a:t>Using</a:t>
            </a:r>
            <a:r>
              <a:rPr lang="cs-CZ" sz="8000" dirty="0" smtClean="0"/>
              <a:t> of precedent </a:t>
            </a:r>
            <a:r>
              <a:rPr lang="cs-CZ" sz="8000" dirty="0" err="1" smtClean="0"/>
              <a:t>research</a:t>
            </a:r>
            <a:r>
              <a:rPr lang="cs-CZ" sz="8000" dirty="0" smtClean="0"/>
              <a:t> </a:t>
            </a:r>
            <a:r>
              <a:rPr lang="cs-CZ" sz="8000" dirty="0" err="1" smtClean="0"/>
              <a:t>projects</a:t>
            </a:r>
            <a:r>
              <a:rPr lang="cs-CZ" sz="8000" dirty="0" smtClean="0"/>
              <a:t> of Arts Institute.</a:t>
            </a:r>
            <a:endParaRPr lang="en-US" sz="8000" dirty="0" smtClean="0"/>
          </a:p>
          <a:p>
            <a:pPr>
              <a:buNone/>
            </a:pPr>
            <a:r>
              <a:rPr lang="cs-CZ" sz="6200" dirty="0" smtClean="0"/>
              <a:t>      </a:t>
            </a:r>
          </a:p>
          <a:p>
            <a:endParaRPr lang="cs-CZ" sz="6200" dirty="0" smtClean="0"/>
          </a:p>
          <a:p>
            <a:endParaRPr lang="cs-CZ" sz="6200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>
                <a:solidFill>
                  <a:schemeClr val="tx2"/>
                </a:solidFill>
              </a:rPr>
              <a:t>Actualities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cs-CZ" sz="2400" b="1" dirty="0" err="1" smtClean="0"/>
              <a:t>Rather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problems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en-US" sz="2200" b="1" dirty="0" smtClean="0"/>
              <a:t>1/Cooperation of sectors </a:t>
            </a:r>
            <a:r>
              <a:rPr lang="en-US" sz="2200" dirty="0" smtClean="0"/>
              <a:t>(culture/education/social affairs/foreign affairs)</a:t>
            </a:r>
          </a:p>
          <a:p>
            <a:pPr>
              <a:buNone/>
            </a:pPr>
            <a:r>
              <a:rPr lang="en-US" sz="2200" b="1" dirty="0" smtClean="0"/>
              <a:t>2/ Connectivity and continuity</a:t>
            </a:r>
          </a:p>
          <a:p>
            <a:pPr>
              <a:buNone/>
            </a:pPr>
            <a:r>
              <a:rPr lang="en-US" sz="2200" b="1" dirty="0" smtClean="0"/>
              <a:t>3/ Luck of financial sources, luck of diversity of financial sources </a:t>
            </a:r>
            <a:r>
              <a:rPr lang="en-US" sz="2200" dirty="0" smtClean="0"/>
              <a:t>for evolution of sector</a:t>
            </a:r>
          </a:p>
          <a:p>
            <a:pPr>
              <a:buNone/>
            </a:pPr>
            <a:r>
              <a:rPr lang="en-US" sz="2200" b="1" dirty="0" smtClean="0"/>
              <a:t>4/  More systematic support of creation and creativity</a:t>
            </a:r>
            <a:r>
              <a:rPr lang="en-US" sz="2200" dirty="0" smtClean="0"/>
              <a:t>, systematic support of talents  (e.g. systematic cooperation of formal education with artists, and artistic </a:t>
            </a:r>
            <a:r>
              <a:rPr lang="en-US" sz="2200" dirty="0" err="1" smtClean="0"/>
              <a:t>organisations</a:t>
            </a:r>
            <a:r>
              <a:rPr lang="en-US" sz="2200" dirty="0" smtClean="0"/>
              <a:t>, support of composers, education of public).</a:t>
            </a:r>
            <a:endParaRPr lang="en-US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>
                <a:solidFill>
                  <a:schemeClr val="tx2"/>
                </a:solidFill>
              </a:rPr>
              <a:t>Implementation</a:t>
            </a:r>
            <a:r>
              <a:rPr lang="cs-CZ" dirty="0" smtClean="0">
                <a:solidFill>
                  <a:schemeClr val="tx2"/>
                </a:solidFill>
              </a:rPr>
              <a:t> of EAM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200" b="1" dirty="0" err="1" smtClean="0"/>
              <a:t>We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informed</a:t>
            </a:r>
            <a:r>
              <a:rPr lang="cs-CZ" sz="2200" b="1" dirty="0" smtClean="0"/>
              <a:t> </a:t>
            </a:r>
            <a:r>
              <a:rPr lang="cs-CZ" sz="2200" dirty="0" err="1" smtClean="0"/>
              <a:t>all</a:t>
            </a:r>
            <a:r>
              <a:rPr lang="cs-CZ" sz="2200" dirty="0" smtClean="0"/>
              <a:t> policy </a:t>
            </a:r>
            <a:r>
              <a:rPr lang="cs-CZ" sz="2200" dirty="0" err="1" smtClean="0"/>
              <a:t>makers</a:t>
            </a:r>
            <a:r>
              <a:rPr lang="cs-CZ" sz="2200" dirty="0" smtClean="0"/>
              <a:t>, </a:t>
            </a:r>
            <a:r>
              <a:rPr lang="cs-CZ" sz="2200" dirty="0" err="1" smtClean="0"/>
              <a:t>members</a:t>
            </a:r>
            <a:r>
              <a:rPr lang="cs-CZ" sz="2200" dirty="0" smtClean="0"/>
              <a:t>, </a:t>
            </a:r>
            <a:r>
              <a:rPr lang="cs-CZ" sz="2200" dirty="0" err="1" smtClean="0"/>
              <a:t>partners</a:t>
            </a:r>
            <a:r>
              <a:rPr lang="cs-CZ" sz="2200" dirty="0" smtClean="0"/>
              <a:t> (</a:t>
            </a:r>
            <a:r>
              <a:rPr lang="cs-CZ" sz="2200" dirty="0" err="1" smtClean="0"/>
              <a:t>also</a:t>
            </a:r>
            <a:r>
              <a:rPr lang="cs-CZ" sz="2200" dirty="0" smtClean="0"/>
              <a:t> </a:t>
            </a:r>
            <a:r>
              <a:rPr lang="cs-CZ" sz="2200" dirty="0" err="1" smtClean="0"/>
              <a:t>at</a:t>
            </a:r>
            <a:r>
              <a:rPr lang="cs-CZ" sz="2200" dirty="0" smtClean="0"/>
              <a:t> the international </a:t>
            </a:r>
            <a:r>
              <a:rPr lang="cs-CZ" sz="2200" dirty="0" err="1" smtClean="0"/>
              <a:t>level</a:t>
            </a:r>
            <a:r>
              <a:rPr lang="cs-CZ" sz="2200" dirty="0" smtClean="0"/>
              <a:t> – </a:t>
            </a:r>
            <a:r>
              <a:rPr lang="cs-CZ" sz="2200" dirty="0" err="1" smtClean="0"/>
              <a:t>e.g</a:t>
            </a:r>
            <a:r>
              <a:rPr lang="cs-CZ" sz="2200" dirty="0" smtClean="0"/>
              <a:t>. </a:t>
            </a:r>
            <a:r>
              <a:rPr lang="cs-CZ" sz="2200" dirty="0" err="1" smtClean="0"/>
              <a:t>members</a:t>
            </a:r>
            <a:r>
              <a:rPr lang="cs-CZ" sz="2200" dirty="0" smtClean="0"/>
              <a:t> of MEP group (</a:t>
            </a:r>
            <a:r>
              <a:rPr lang="cs-CZ" sz="2200" dirty="0" err="1" smtClean="0"/>
              <a:t>coordinated</a:t>
            </a:r>
            <a:r>
              <a:rPr lang="cs-CZ" sz="2200" dirty="0" smtClean="0"/>
              <a:t> by Erica Eyrich)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dirty="0" err="1" smtClean="0"/>
              <a:t>We</a:t>
            </a:r>
            <a:r>
              <a:rPr lang="cs-CZ" sz="2200" dirty="0" smtClean="0"/>
              <a:t> </a:t>
            </a:r>
            <a:r>
              <a:rPr lang="cs-CZ" sz="2200" dirty="0" err="1" smtClean="0"/>
              <a:t>have</a:t>
            </a:r>
            <a:r>
              <a:rPr lang="cs-CZ" sz="2200" dirty="0" smtClean="0"/>
              <a:t> the EAM </a:t>
            </a:r>
            <a:r>
              <a:rPr lang="cs-CZ" sz="2200" dirty="0" err="1" smtClean="0"/>
              <a:t>at</a:t>
            </a:r>
            <a:r>
              <a:rPr lang="cs-CZ" sz="2200" dirty="0" smtClean="0"/>
              <a:t> </a:t>
            </a:r>
            <a:r>
              <a:rPr lang="cs-CZ" sz="2200" dirty="0" err="1" smtClean="0"/>
              <a:t>our</a:t>
            </a:r>
            <a:r>
              <a:rPr lang="cs-CZ" sz="2200" dirty="0" smtClean="0"/>
              <a:t> </a:t>
            </a:r>
            <a:r>
              <a:rPr lang="cs-CZ" sz="2200" dirty="0" err="1" smtClean="0"/>
              <a:t>website</a:t>
            </a:r>
            <a:endParaRPr lang="cs-CZ" sz="2200" dirty="0" smtClean="0"/>
          </a:p>
          <a:p>
            <a:pPr>
              <a:buNone/>
            </a:pPr>
            <a:endParaRPr lang="cs-CZ" sz="2200" b="1" dirty="0" smtClean="0"/>
          </a:p>
          <a:p>
            <a:pPr>
              <a:buNone/>
            </a:pPr>
            <a:r>
              <a:rPr lang="en-US" sz="2200" b="1" dirty="0" smtClean="0"/>
              <a:t>We use it in cooperation with group of experts for prepare the Strategy of CCI</a:t>
            </a:r>
            <a:endParaRPr lang="cs-CZ" sz="2200" dirty="0" smtClean="0"/>
          </a:p>
          <a:p>
            <a:pPr>
              <a:buNone/>
            </a:pPr>
            <a:endParaRPr lang="cs-CZ" sz="2200" b="1" dirty="0" smtClean="0"/>
          </a:p>
          <a:p>
            <a:pPr>
              <a:buNone/>
            </a:pPr>
            <a:r>
              <a:rPr lang="cs-CZ" sz="2200" dirty="0" err="1" smtClean="0"/>
              <a:t>We</a:t>
            </a:r>
            <a:r>
              <a:rPr lang="cs-CZ" sz="2200" dirty="0" smtClean="0"/>
              <a:t> </a:t>
            </a:r>
            <a:r>
              <a:rPr lang="cs-CZ" sz="2200" dirty="0" err="1" smtClean="0"/>
              <a:t>did</a:t>
            </a:r>
            <a:r>
              <a:rPr lang="cs-CZ" sz="2200" dirty="0" smtClean="0"/>
              <a:t> not </a:t>
            </a:r>
            <a:r>
              <a:rPr lang="cs-CZ" sz="2200" dirty="0" err="1" smtClean="0"/>
              <a:t>translate</a:t>
            </a:r>
            <a:r>
              <a:rPr lang="cs-CZ" sz="2200" dirty="0" smtClean="0"/>
              <a:t> EAM, </a:t>
            </a:r>
            <a:r>
              <a:rPr lang="cs-CZ" sz="2200" dirty="0" err="1" smtClean="0"/>
              <a:t>it</a:t>
            </a:r>
            <a:r>
              <a:rPr lang="cs-CZ" sz="2200" dirty="0" smtClean="0"/>
              <a:t> </a:t>
            </a:r>
            <a:r>
              <a:rPr lang="cs-CZ" sz="2200" dirty="0" err="1" smtClean="0"/>
              <a:t>is</a:t>
            </a:r>
            <a:r>
              <a:rPr lang="cs-CZ" sz="2200" dirty="0" smtClean="0"/>
              <a:t> no </a:t>
            </a:r>
            <a:r>
              <a:rPr lang="cs-CZ" sz="2200" dirty="0" err="1" smtClean="0"/>
              <a:t>problems</a:t>
            </a:r>
            <a:r>
              <a:rPr lang="cs-CZ" sz="2200" dirty="0" smtClean="0"/>
              <a:t> </a:t>
            </a:r>
            <a:r>
              <a:rPr lang="cs-CZ" sz="2200" dirty="0" err="1" smtClean="0"/>
              <a:t>with</a:t>
            </a:r>
            <a:r>
              <a:rPr lang="cs-CZ" sz="2200" dirty="0" smtClean="0"/>
              <a:t> terminology </a:t>
            </a:r>
            <a:r>
              <a:rPr lang="cs-CZ" sz="2200" dirty="0" err="1" smtClean="0"/>
              <a:t>and</a:t>
            </a:r>
            <a:r>
              <a:rPr lang="cs-CZ" sz="2200" dirty="0" smtClean="0"/>
              <a:t> </a:t>
            </a:r>
            <a:r>
              <a:rPr lang="cs-CZ" sz="2200" dirty="0" err="1" smtClean="0"/>
              <a:t>understanding</a:t>
            </a:r>
            <a:r>
              <a:rPr lang="cs-CZ" sz="2200" dirty="0" smtClean="0"/>
              <a:t>.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endParaRPr lang="en-US" sz="2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chemeClr val="tx2"/>
                </a:solidFill>
              </a:rPr>
              <a:t>NEXT </a:t>
            </a:r>
            <a:r>
              <a:rPr lang="cs-CZ" dirty="0" err="1" smtClean="0">
                <a:solidFill>
                  <a:schemeClr val="tx2"/>
                </a:solidFill>
              </a:rPr>
              <a:t>Steps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200" dirty="0" smtClean="0"/>
              <a:t>1</a:t>
            </a:r>
            <a:r>
              <a:rPr lang="en-US" sz="2200" b="1" dirty="0" smtClean="0"/>
              <a:t>/ Cooperate in the implementation of EAM goals </a:t>
            </a:r>
            <a:r>
              <a:rPr lang="en-US" sz="2200" dirty="0" smtClean="0"/>
              <a:t>at the European and national level</a:t>
            </a:r>
          </a:p>
          <a:p>
            <a:pPr>
              <a:buNone/>
            </a:pPr>
            <a:r>
              <a:rPr lang="en-US" sz="2200" dirty="0" smtClean="0"/>
              <a:t>2/ </a:t>
            </a:r>
            <a:r>
              <a:rPr lang="en-US" sz="2200" b="1" dirty="0" smtClean="0"/>
              <a:t>Use the structure of goals and </a:t>
            </a:r>
            <a:r>
              <a:rPr lang="en-US" sz="2200" b="1" dirty="0" err="1" smtClean="0"/>
              <a:t>mesures</a:t>
            </a:r>
            <a:r>
              <a:rPr lang="en-US" sz="2200" b="1" dirty="0" smtClean="0"/>
              <a:t>  </a:t>
            </a:r>
            <a:r>
              <a:rPr lang="en-US" sz="2200" dirty="0" smtClean="0"/>
              <a:t>as an inspiration for national strategies</a:t>
            </a:r>
          </a:p>
          <a:p>
            <a:pPr>
              <a:buNone/>
            </a:pPr>
            <a:r>
              <a:rPr lang="en-US" sz="2200" dirty="0" smtClean="0"/>
              <a:t>3/  </a:t>
            </a:r>
            <a:r>
              <a:rPr lang="en-US" sz="2200" b="1" dirty="0" smtClean="0"/>
              <a:t>Cooperate at the useful exchange </a:t>
            </a:r>
            <a:r>
              <a:rPr lang="en-US" sz="2200" dirty="0" smtClean="0"/>
              <a:t>of „good strategies“ and „good practices</a:t>
            </a:r>
            <a:r>
              <a:rPr lang="en-US" sz="2200" dirty="0" smtClean="0"/>
              <a:t>“ in the national and international level.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4/  </a:t>
            </a:r>
            <a:r>
              <a:rPr lang="en-US" sz="2200" b="1" dirty="0" smtClean="0"/>
              <a:t>Implement key words</a:t>
            </a:r>
            <a:r>
              <a:rPr lang="en-US" sz="2200" dirty="0" smtClean="0"/>
              <a:t> to the national strategies (especially words like social capital, connectivity, reliability etc.)</a:t>
            </a:r>
          </a:p>
          <a:p>
            <a:pPr>
              <a:buNone/>
            </a:pPr>
            <a:r>
              <a:rPr lang="en-US" sz="2200" dirty="0" smtClean="0"/>
              <a:t>5/  </a:t>
            </a:r>
            <a:r>
              <a:rPr lang="en-US" sz="2200" b="1" dirty="0" smtClean="0"/>
              <a:t>Find the new topics and give the inspiration to our members</a:t>
            </a:r>
            <a:r>
              <a:rPr lang="en-US" sz="2200" dirty="0" smtClean="0"/>
              <a:t>:</a:t>
            </a:r>
          </a:p>
          <a:p>
            <a:pPr>
              <a:buNone/>
            </a:pPr>
            <a:r>
              <a:rPr lang="en-US" sz="2200" dirty="0" smtClean="0"/>
              <a:t>      e.g. projects with social impact, better diversity of formats</a:t>
            </a:r>
          </a:p>
          <a:p>
            <a:pPr>
              <a:buNone/>
            </a:pPr>
            <a:r>
              <a:rPr lang="en-US" sz="2200" dirty="0" smtClean="0"/>
              <a:t>6/   </a:t>
            </a:r>
            <a:r>
              <a:rPr lang="en-US" sz="2200" b="1" dirty="0" smtClean="0"/>
              <a:t>Support connectivity  and reliability </a:t>
            </a:r>
            <a:r>
              <a:rPr lang="en-US" sz="2200" dirty="0" smtClean="0"/>
              <a:t>for synergies and saving money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endParaRPr lang="en-US" sz="2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>
                <a:solidFill>
                  <a:schemeClr val="tx2"/>
                </a:solidFill>
              </a:rPr>
              <a:t>Evaluation</a:t>
            </a:r>
            <a:r>
              <a:rPr lang="cs-CZ" dirty="0" smtClean="0">
                <a:solidFill>
                  <a:schemeClr val="tx2"/>
                </a:solidFill>
              </a:rPr>
              <a:t> of EAM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200" dirty="0" smtClean="0"/>
              <a:t>1</a:t>
            </a:r>
            <a:r>
              <a:rPr lang="en-US" sz="2200" b="1" dirty="0" smtClean="0"/>
              <a:t>/ </a:t>
            </a:r>
            <a:r>
              <a:rPr lang="cs-CZ" sz="2200" b="1" dirty="0" smtClean="0"/>
              <a:t>EAM </a:t>
            </a:r>
            <a:r>
              <a:rPr lang="cs-CZ" sz="2200" b="1" dirty="0" err="1" smtClean="0"/>
              <a:t>is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well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structured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complex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material</a:t>
            </a:r>
            <a:endParaRPr lang="cs-CZ" sz="2200" b="1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2/</a:t>
            </a:r>
            <a:r>
              <a:rPr lang="cs-CZ" sz="2200" dirty="0" smtClean="0"/>
              <a:t> </a:t>
            </a:r>
            <a:r>
              <a:rPr lang="cs-CZ" sz="2200" b="1" dirty="0" smtClean="0"/>
              <a:t>NEXT STEPS – exchange of </a:t>
            </a:r>
            <a:r>
              <a:rPr lang="cs-CZ" sz="2200" b="1" dirty="0" err="1" smtClean="0"/>
              <a:t>strategies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and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good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practices</a:t>
            </a:r>
            <a:endParaRPr lang="cs-CZ" sz="2200" b="1" dirty="0" smtClean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r>
              <a:rPr lang="en-US" sz="2200" dirty="0" smtClean="0"/>
              <a:t>3/ </a:t>
            </a:r>
            <a:r>
              <a:rPr lang="cs-CZ" sz="2200" b="1" dirty="0" smtClean="0"/>
              <a:t>SWOT</a:t>
            </a:r>
            <a:endParaRPr lang="en-US" sz="2200" b="1" dirty="0" smtClean="0"/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endParaRPr lang="en-US" sz="2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>
                <a:solidFill>
                  <a:schemeClr val="tx2"/>
                </a:solidFill>
              </a:rPr>
              <a:t>Contact</a:t>
            </a:r>
            <a:r>
              <a:rPr lang="cs-CZ" dirty="0" smtClean="0">
                <a:solidFill>
                  <a:schemeClr val="tx2"/>
                </a:solidFill>
              </a:rPr>
              <a:t>: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200" dirty="0" smtClean="0">
              <a:hlinkClick r:id="rId2"/>
            </a:endParaRPr>
          </a:p>
          <a:p>
            <a:pPr>
              <a:buNone/>
            </a:pPr>
            <a:endParaRPr lang="en-US" sz="2200" dirty="0" smtClean="0">
              <a:hlinkClick r:id="rId2"/>
            </a:endParaRPr>
          </a:p>
          <a:p>
            <a:pPr>
              <a:buNone/>
            </a:pPr>
            <a:endParaRPr lang="en-US" sz="2200" dirty="0" smtClean="0">
              <a:hlinkClick r:id="rId2"/>
            </a:endParaRPr>
          </a:p>
          <a:p>
            <a:pPr>
              <a:buNone/>
            </a:pPr>
            <a:r>
              <a:rPr lang="cs-CZ" sz="2200" dirty="0" smtClean="0">
                <a:hlinkClick r:id="rId2"/>
              </a:rPr>
              <a:t>www.</a:t>
            </a:r>
            <a:r>
              <a:rPr lang="cs-CZ" sz="2200" dirty="0" err="1" smtClean="0">
                <a:hlinkClick r:id="rId2"/>
              </a:rPr>
              <a:t>chr</a:t>
            </a:r>
            <a:r>
              <a:rPr lang="cs-CZ" sz="2200" dirty="0" smtClean="0">
                <a:hlinkClick r:id="rId2"/>
              </a:rPr>
              <a:t>-</a:t>
            </a:r>
            <a:r>
              <a:rPr lang="cs-CZ" sz="2200" dirty="0" err="1" smtClean="0">
                <a:hlinkClick r:id="rId2"/>
              </a:rPr>
              <a:t>cmc.org</a:t>
            </a:r>
            <a:endParaRPr lang="cs-CZ" sz="2200" dirty="0" smtClean="0"/>
          </a:p>
          <a:p>
            <a:pPr>
              <a:buNone/>
            </a:pPr>
            <a:r>
              <a:rPr lang="en-US" sz="2200" b="1" dirty="0" smtClean="0"/>
              <a:t>l</a:t>
            </a:r>
            <a:r>
              <a:rPr lang="cs-CZ" sz="2200" b="1" dirty="0" err="1" smtClean="0"/>
              <a:t>enka.dohnalo</a:t>
            </a:r>
            <a:r>
              <a:rPr lang="en-US" sz="2200" b="1" dirty="0" smtClean="0"/>
              <a:t>va@idu.cz</a:t>
            </a:r>
            <a:endParaRPr lang="cs-CZ" sz="2200" b="1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Thank you for your attention </a:t>
            </a:r>
            <a:r>
              <a:rPr lang="cs-CZ" sz="2200" dirty="0" smtClean="0">
                <a:sym typeface="Wingdings" pitchFamily="2" charset="2"/>
              </a:rPr>
              <a:t></a:t>
            </a:r>
            <a:endParaRPr lang="cs-CZ" sz="2200" dirty="0" smtClean="0"/>
          </a:p>
          <a:p>
            <a:pPr>
              <a:buNone/>
            </a:pPr>
            <a:endParaRPr lang="en-US" sz="2200" dirty="0" smtClean="0"/>
          </a:p>
          <a:p>
            <a:endParaRPr lang="cs-CZ" dirty="0"/>
          </a:p>
        </p:txBody>
      </p:sp>
      <p:pic>
        <p:nvPicPr>
          <p:cNvPr id="4" name="Obrázek 3" descr="Logo ČHR blue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332656"/>
            <a:ext cx="2943225" cy="16192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752</Words>
  <Application>Microsoft Office PowerPoint</Application>
  <PresentationFormat>Předvádění na obrazovce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 CORRELATION  BETWEEN  EUROPEAN AGENDA FOR MUSIC AND CULTURE STRATEGIES IN CZECH REPUBLIC</vt:lpstr>
      <vt:lpstr>CZECH MUSIC COUNCIL                      vision/values/activities</vt:lpstr>
      <vt:lpstr>Relationship with ministries       </vt:lpstr>
      <vt:lpstr>Actualities </vt:lpstr>
      <vt:lpstr>Actualities</vt:lpstr>
      <vt:lpstr>Implementation of EAM</vt:lpstr>
      <vt:lpstr>NEXT Steps</vt:lpstr>
      <vt:lpstr>Evaluation of EAM</vt:lpstr>
      <vt:lpstr>Contact: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„násilí“ v kultuře</dc:title>
  <dc:creator>lenka.dohnalova</dc:creator>
  <cp:lastModifiedBy>lenka.dohnalova</cp:lastModifiedBy>
  <cp:revision>38</cp:revision>
  <dcterms:created xsi:type="dcterms:W3CDTF">2018-11-26T14:14:18Z</dcterms:created>
  <dcterms:modified xsi:type="dcterms:W3CDTF">2019-05-30T13:41:18Z</dcterms:modified>
</cp:coreProperties>
</file>