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8" r:id="rId3"/>
    <p:sldId id="267" r:id="rId4"/>
    <p:sldId id="268" r:id="rId5"/>
    <p:sldId id="260" r:id="rId6"/>
    <p:sldId id="269" r:id="rId7"/>
    <p:sldId id="295" r:id="rId8"/>
    <p:sldId id="261" r:id="rId9"/>
    <p:sldId id="262" r:id="rId10"/>
    <p:sldId id="280" r:id="rId11"/>
    <p:sldId id="281" r:id="rId12"/>
    <p:sldId id="272" r:id="rId13"/>
    <p:sldId id="273" r:id="rId14"/>
    <p:sldId id="274" r:id="rId15"/>
    <p:sldId id="275" r:id="rId16"/>
    <p:sldId id="276" r:id="rId17"/>
    <p:sldId id="296" r:id="rId18"/>
    <p:sldId id="277" r:id="rId19"/>
    <p:sldId id="278" r:id="rId20"/>
    <p:sldId id="271" r:id="rId21"/>
    <p:sldId id="270" r:id="rId22"/>
    <p:sldId id="279" r:id="rId23"/>
    <p:sldId id="282" r:id="rId24"/>
    <p:sldId id="283" r:id="rId25"/>
    <p:sldId id="263" r:id="rId26"/>
    <p:sldId id="286" r:id="rId27"/>
    <p:sldId id="287" r:id="rId28"/>
    <p:sldId id="288" r:id="rId29"/>
    <p:sldId id="289" r:id="rId30"/>
    <p:sldId id="290" r:id="rId31"/>
    <p:sldId id="291" r:id="rId32"/>
    <p:sldId id="292" r:id="rId33"/>
    <p:sldId id="293" r:id="rId34"/>
    <p:sldId id="294" r:id="rId35"/>
    <p:sldId id="285" r:id="rId3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FF"/>
    <a:srgbClr val="3333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6EB60E-CFFC-46C5-9476-FD7DC637DE34}" v="2" dt="2019-03-05T15:14:18.7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642"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ška H" userId="412e25fe7173a073" providerId="LiveId" clId="{B604106C-FF23-4F7B-9760-16A4EA4794CD}"/>
    <pc:docChg chg="modSld">
      <pc:chgData name="Eliška H" userId="412e25fe7173a073" providerId="LiveId" clId="{B604106C-FF23-4F7B-9760-16A4EA4794CD}" dt="2019-03-05T18:10:43.235" v="3" actId="13926"/>
      <pc:docMkLst>
        <pc:docMk/>
      </pc:docMkLst>
      <pc:sldChg chg="modSp">
        <pc:chgData name="Eliška H" userId="412e25fe7173a073" providerId="LiveId" clId="{B604106C-FF23-4F7B-9760-16A4EA4794CD}" dt="2019-03-05T18:09:59.660" v="0" actId="13926"/>
        <pc:sldMkLst>
          <pc:docMk/>
          <pc:sldMk cId="3822732495" sldId="256"/>
        </pc:sldMkLst>
        <pc:spChg chg="mod">
          <ac:chgData name="Eliška H" userId="412e25fe7173a073" providerId="LiveId" clId="{B604106C-FF23-4F7B-9760-16A4EA4794CD}" dt="2019-03-05T18:09:59.660" v="0" actId="13926"/>
          <ac:spMkLst>
            <pc:docMk/>
            <pc:sldMk cId="3822732495" sldId="256"/>
            <ac:spMk id="3" creationId="{00000000-0000-0000-0000-000000000000}"/>
          </ac:spMkLst>
        </pc:spChg>
      </pc:sldChg>
      <pc:sldChg chg="modSp">
        <pc:chgData name="Eliška H" userId="412e25fe7173a073" providerId="LiveId" clId="{B604106C-FF23-4F7B-9760-16A4EA4794CD}" dt="2019-03-05T18:10:38.738" v="2" actId="13926"/>
        <pc:sldMkLst>
          <pc:docMk/>
          <pc:sldMk cId="0" sldId="279"/>
        </pc:sldMkLst>
        <pc:spChg chg="mod">
          <ac:chgData name="Eliška H" userId="412e25fe7173a073" providerId="LiveId" clId="{B604106C-FF23-4F7B-9760-16A4EA4794CD}" dt="2019-03-05T18:10:38.738" v="2" actId="13926"/>
          <ac:spMkLst>
            <pc:docMk/>
            <pc:sldMk cId="0" sldId="279"/>
            <ac:spMk id="3" creationId="{00000000-0000-0000-0000-000000000000}"/>
          </ac:spMkLst>
        </pc:spChg>
      </pc:sldChg>
      <pc:sldChg chg="modSp">
        <pc:chgData name="Eliška H" userId="412e25fe7173a073" providerId="LiveId" clId="{B604106C-FF23-4F7B-9760-16A4EA4794CD}" dt="2019-03-05T18:10:43.235" v="3" actId="13926"/>
        <pc:sldMkLst>
          <pc:docMk/>
          <pc:sldMk cId="0" sldId="282"/>
        </pc:sldMkLst>
        <pc:spChg chg="mod">
          <ac:chgData name="Eliška H" userId="412e25fe7173a073" providerId="LiveId" clId="{B604106C-FF23-4F7B-9760-16A4EA4794CD}" dt="2019-03-05T18:10:43.235" v="3" actId="13926"/>
          <ac:spMkLst>
            <pc:docMk/>
            <pc:sldMk cId="0" sldId="282"/>
            <ac:spMk id="3" creationId="{00000000-0000-0000-0000-000000000000}"/>
          </ac:spMkLst>
        </pc:spChg>
      </pc:sldChg>
    </pc:docChg>
  </pc:docChgLst>
  <pc:docChgLst>
    <pc:chgData name="Eliška H" userId="412e25fe7173a073" providerId="LiveId" clId="{68005D6F-CAA4-4BA1-A75D-238957138E02}"/>
    <pc:docChg chg="custSel modSld">
      <pc:chgData name="Eliška H" userId="412e25fe7173a073" providerId="LiveId" clId="{68005D6F-CAA4-4BA1-A75D-238957138E02}" dt="2019-03-05T15:15:05.634" v="382" actId="6549"/>
      <pc:docMkLst>
        <pc:docMk/>
      </pc:docMkLst>
      <pc:sldChg chg="modSp">
        <pc:chgData name="Eliška H" userId="412e25fe7173a073" providerId="LiveId" clId="{68005D6F-CAA4-4BA1-A75D-238957138E02}" dt="2019-03-05T14:53:01.895" v="25" actId="20577"/>
        <pc:sldMkLst>
          <pc:docMk/>
          <pc:sldMk cId="3865122052" sldId="260"/>
        </pc:sldMkLst>
        <pc:spChg chg="mod">
          <ac:chgData name="Eliška H" userId="412e25fe7173a073" providerId="LiveId" clId="{68005D6F-CAA4-4BA1-A75D-238957138E02}" dt="2019-03-05T14:53:01.895" v="25" actId="20577"/>
          <ac:spMkLst>
            <pc:docMk/>
            <pc:sldMk cId="3865122052" sldId="260"/>
            <ac:spMk id="3" creationId="{00000000-0000-0000-0000-000000000000}"/>
          </ac:spMkLst>
        </pc:spChg>
      </pc:sldChg>
      <pc:sldChg chg="modSp">
        <pc:chgData name="Eliška H" userId="412e25fe7173a073" providerId="LiveId" clId="{68005D6F-CAA4-4BA1-A75D-238957138E02}" dt="2019-03-05T14:53:46.712" v="35" actId="6549"/>
        <pc:sldMkLst>
          <pc:docMk/>
          <pc:sldMk cId="2195687027" sldId="261"/>
        </pc:sldMkLst>
        <pc:spChg chg="mod">
          <ac:chgData name="Eliška H" userId="412e25fe7173a073" providerId="LiveId" clId="{68005D6F-CAA4-4BA1-A75D-238957138E02}" dt="2019-03-05T14:53:46.712" v="35" actId="6549"/>
          <ac:spMkLst>
            <pc:docMk/>
            <pc:sldMk cId="2195687027" sldId="261"/>
            <ac:spMk id="5" creationId="{00000000-0000-0000-0000-000000000000}"/>
          </ac:spMkLst>
        </pc:spChg>
      </pc:sldChg>
      <pc:sldChg chg="modSp">
        <pc:chgData name="Eliška H" userId="412e25fe7173a073" providerId="LiveId" clId="{68005D6F-CAA4-4BA1-A75D-238957138E02}" dt="2019-03-05T14:54:10.523" v="44" actId="20577"/>
        <pc:sldMkLst>
          <pc:docMk/>
          <pc:sldMk cId="4160054147" sldId="262"/>
        </pc:sldMkLst>
        <pc:spChg chg="mod">
          <ac:chgData name="Eliška H" userId="412e25fe7173a073" providerId="LiveId" clId="{68005D6F-CAA4-4BA1-A75D-238957138E02}" dt="2019-03-05T14:53:51.936" v="36" actId="6549"/>
          <ac:spMkLst>
            <pc:docMk/>
            <pc:sldMk cId="4160054147" sldId="262"/>
            <ac:spMk id="2" creationId="{00000000-0000-0000-0000-000000000000}"/>
          </ac:spMkLst>
        </pc:spChg>
        <pc:spChg chg="mod">
          <ac:chgData name="Eliška H" userId="412e25fe7173a073" providerId="LiveId" clId="{68005D6F-CAA4-4BA1-A75D-238957138E02}" dt="2019-03-05T14:54:10.523" v="44" actId="20577"/>
          <ac:spMkLst>
            <pc:docMk/>
            <pc:sldMk cId="4160054147" sldId="262"/>
            <ac:spMk id="3" creationId="{00000000-0000-0000-0000-000000000000}"/>
          </ac:spMkLst>
        </pc:spChg>
      </pc:sldChg>
      <pc:sldChg chg="modSp">
        <pc:chgData name="Eliška H" userId="412e25fe7173a073" providerId="LiveId" clId="{68005D6F-CAA4-4BA1-A75D-238957138E02}" dt="2019-03-05T15:04:46.573" v="221" actId="6549"/>
        <pc:sldMkLst>
          <pc:docMk/>
          <pc:sldMk cId="3039824473" sldId="263"/>
        </pc:sldMkLst>
        <pc:spChg chg="mod">
          <ac:chgData name="Eliška H" userId="412e25fe7173a073" providerId="LiveId" clId="{68005D6F-CAA4-4BA1-A75D-238957138E02}" dt="2019-03-05T15:04:46.573" v="221" actId="6549"/>
          <ac:spMkLst>
            <pc:docMk/>
            <pc:sldMk cId="3039824473" sldId="263"/>
            <ac:spMk id="3" creationId="{00000000-0000-0000-0000-000000000000}"/>
          </ac:spMkLst>
        </pc:spChg>
      </pc:sldChg>
      <pc:sldChg chg="modSp">
        <pc:chgData name="Eliška H" userId="412e25fe7173a073" providerId="LiveId" clId="{68005D6F-CAA4-4BA1-A75D-238957138E02}" dt="2019-03-05T14:51:50.285" v="11" actId="20577"/>
        <pc:sldMkLst>
          <pc:docMk/>
          <pc:sldMk cId="2865320282" sldId="267"/>
        </pc:sldMkLst>
        <pc:spChg chg="mod">
          <ac:chgData name="Eliška H" userId="412e25fe7173a073" providerId="LiveId" clId="{68005D6F-CAA4-4BA1-A75D-238957138E02}" dt="2019-03-05T14:51:50.285" v="11" actId="20577"/>
          <ac:spMkLst>
            <pc:docMk/>
            <pc:sldMk cId="2865320282" sldId="267"/>
            <ac:spMk id="3" creationId="{00000000-0000-0000-0000-000000000000}"/>
          </ac:spMkLst>
        </pc:spChg>
      </pc:sldChg>
      <pc:sldChg chg="modSp">
        <pc:chgData name="Eliška H" userId="412e25fe7173a073" providerId="LiveId" clId="{68005D6F-CAA4-4BA1-A75D-238957138E02}" dt="2019-03-05T14:53:08.848" v="28" actId="313"/>
        <pc:sldMkLst>
          <pc:docMk/>
          <pc:sldMk cId="2914080463" sldId="269"/>
        </pc:sldMkLst>
        <pc:spChg chg="mod">
          <ac:chgData name="Eliška H" userId="412e25fe7173a073" providerId="LiveId" clId="{68005D6F-CAA4-4BA1-A75D-238957138E02}" dt="2019-03-05T14:53:08.848" v="28" actId="313"/>
          <ac:spMkLst>
            <pc:docMk/>
            <pc:sldMk cId="2914080463" sldId="269"/>
            <ac:spMk id="3" creationId="{00000000-0000-0000-0000-000000000000}"/>
          </ac:spMkLst>
        </pc:spChg>
      </pc:sldChg>
      <pc:sldChg chg="modSp">
        <pc:chgData name="Eliška H" userId="412e25fe7173a073" providerId="LiveId" clId="{68005D6F-CAA4-4BA1-A75D-238957138E02}" dt="2019-03-05T14:54:49.064" v="46" actId="20577"/>
        <pc:sldMkLst>
          <pc:docMk/>
          <pc:sldMk cId="0" sldId="274"/>
        </pc:sldMkLst>
        <pc:spChg chg="mod">
          <ac:chgData name="Eliška H" userId="412e25fe7173a073" providerId="LiveId" clId="{68005D6F-CAA4-4BA1-A75D-238957138E02}" dt="2019-03-05T14:54:49.064" v="46" actId="20577"/>
          <ac:spMkLst>
            <pc:docMk/>
            <pc:sldMk cId="0" sldId="274"/>
            <ac:spMk id="3" creationId="{00000000-0000-0000-0000-000000000000}"/>
          </ac:spMkLst>
        </pc:spChg>
      </pc:sldChg>
      <pc:sldChg chg="modSp">
        <pc:chgData name="Eliška H" userId="412e25fe7173a073" providerId="LiveId" clId="{68005D6F-CAA4-4BA1-A75D-238957138E02}" dt="2019-03-05T14:55:28.555" v="50" actId="20577"/>
        <pc:sldMkLst>
          <pc:docMk/>
          <pc:sldMk cId="0" sldId="275"/>
        </pc:sldMkLst>
        <pc:spChg chg="mod">
          <ac:chgData name="Eliška H" userId="412e25fe7173a073" providerId="LiveId" clId="{68005D6F-CAA4-4BA1-A75D-238957138E02}" dt="2019-03-05T14:55:28.555" v="50" actId="20577"/>
          <ac:spMkLst>
            <pc:docMk/>
            <pc:sldMk cId="0" sldId="275"/>
            <ac:spMk id="3" creationId="{00000000-0000-0000-0000-000000000000}"/>
          </ac:spMkLst>
        </pc:spChg>
      </pc:sldChg>
      <pc:sldChg chg="modSp">
        <pc:chgData name="Eliška H" userId="412e25fe7173a073" providerId="LiveId" clId="{68005D6F-CAA4-4BA1-A75D-238957138E02}" dt="2019-03-05T14:56:53.157" v="102" actId="20577"/>
        <pc:sldMkLst>
          <pc:docMk/>
          <pc:sldMk cId="0" sldId="276"/>
        </pc:sldMkLst>
        <pc:spChg chg="mod">
          <ac:chgData name="Eliška H" userId="412e25fe7173a073" providerId="LiveId" clId="{68005D6F-CAA4-4BA1-A75D-238957138E02}" dt="2019-03-05T14:56:53.157" v="102" actId="20577"/>
          <ac:spMkLst>
            <pc:docMk/>
            <pc:sldMk cId="0" sldId="276"/>
            <ac:spMk id="3" creationId="{00000000-0000-0000-0000-000000000000}"/>
          </ac:spMkLst>
        </pc:spChg>
      </pc:sldChg>
      <pc:sldChg chg="modSp">
        <pc:chgData name="Eliška H" userId="412e25fe7173a073" providerId="LiveId" clId="{68005D6F-CAA4-4BA1-A75D-238957138E02}" dt="2019-03-05T14:57:19.260" v="106" actId="20577"/>
        <pc:sldMkLst>
          <pc:docMk/>
          <pc:sldMk cId="0" sldId="277"/>
        </pc:sldMkLst>
        <pc:spChg chg="mod">
          <ac:chgData name="Eliška H" userId="412e25fe7173a073" providerId="LiveId" clId="{68005D6F-CAA4-4BA1-A75D-238957138E02}" dt="2019-03-05T14:57:19.260" v="106" actId="20577"/>
          <ac:spMkLst>
            <pc:docMk/>
            <pc:sldMk cId="0" sldId="277"/>
            <ac:spMk id="3" creationId="{00000000-0000-0000-0000-000000000000}"/>
          </ac:spMkLst>
        </pc:spChg>
      </pc:sldChg>
      <pc:sldChg chg="modSp">
        <pc:chgData name="Eliška H" userId="412e25fe7173a073" providerId="LiveId" clId="{68005D6F-CAA4-4BA1-A75D-238957138E02}" dt="2019-03-05T14:58:29.021" v="168" actId="20577"/>
        <pc:sldMkLst>
          <pc:docMk/>
          <pc:sldMk cId="0" sldId="278"/>
        </pc:sldMkLst>
        <pc:spChg chg="mod">
          <ac:chgData name="Eliška H" userId="412e25fe7173a073" providerId="LiveId" clId="{68005D6F-CAA4-4BA1-A75D-238957138E02}" dt="2019-03-05T14:58:29.021" v="168" actId="20577"/>
          <ac:spMkLst>
            <pc:docMk/>
            <pc:sldMk cId="0" sldId="278"/>
            <ac:spMk id="3" creationId="{00000000-0000-0000-0000-000000000000}"/>
          </ac:spMkLst>
        </pc:spChg>
      </pc:sldChg>
      <pc:sldChg chg="modSp">
        <pc:chgData name="Eliška H" userId="412e25fe7173a073" providerId="LiveId" clId="{68005D6F-CAA4-4BA1-A75D-238957138E02}" dt="2019-03-05T15:00:57.622" v="174" actId="13926"/>
        <pc:sldMkLst>
          <pc:docMk/>
          <pc:sldMk cId="0" sldId="279"/>
        </pc:sldMkLst>
        <pc:spChg chg="mod">
          <ac:chgData name="Eliška H" userId="412e25fe7173a073" providerId="LiveId" clId="{68005D6F-CAA4-4BA1-A75D-238957138E02}" dt="2019-03-05T15:00:57.622" v="174" actId="13926"/>
          <ac:spMkLst>
            <pc:docMk/>
            <pc:sldMk cId="0" sldId="279"/>
            <ac:spMk id="3" creationId="{00000000-0000-0000-0000-000000000000}"/>
          </ac:spMkLst>
        </pc:spChg>
      </pc:sldChg>
      <pc:sldChg chg="modSp">
        <pc:chgData name="Eliška H" userId="412e25fe7173a073" providerId="LiveId" clId="{68005D6F-CAA4-4BA1-A75D-238957138E02}" dt="2019-03-05T15:01:20.004" v="178" actId="20577"/>
        <pc:sldMkLst>
          <pc:docMk/>
          <pc:sldMk cId="0" sldId="282"/>
        </pc:sldMkLst>
        <pc:spChg chg="mod">
          <ac:chgData name="Eliška H" userId="412e25fe7173a073" providerId="LiveId" clId="{68005D6F-CAA4-4BA1-A75D-238957138E02}" dt="2019-03-05T15:01:20.004" v="178" actId="20577"/>
          <ac:spMkLst>
            <pc:docMk/>
            <pc:sldMk cId="0" sldId="282"/>
            <ac:spMk id="3" creationId="{00000000-0000-0000-0000-000000000000}"/>
          </ac:spMkLst>
        </pc:spChg>
      </pc:sldChg>
      <pc:sldChg chg="modSp">
        <pc:chgData name="Eliška H" userId="412e25fe7173a073" providerId="LiveId" clId="{68005D6F-CAA4-4BA1-A75D-238957138E02}" dt="2019-03-05T15:01:41.750" v="185" actId="20577"/>
        <pc:sldMkLst>
          <pc:docMk/>
          <pc:sldMk cId="0" sldId="283"/>
        </pc:sldMkLst>
        <pc:spChg chg="mod">
          <ac:chgData name="Eliška H" userId="412e25fe7173a073" providerId="LiveId" clId="{68005D6F-CAA4-4BA1-A75D-238957138E02}" dt="2019-03-05T15:01:41.750" v="185" actId="20577"/>
          <ac:spMkLst>
            <pc:docMk/>
            <pc:sldMk cId="0" sldId="283"/>
            <ac:spMk id="3" creationId="{00000000-0000-0000-0000-000000000000}"/>
          </ac:spMkLst>
        </pc:spChg>
      </pc:sldChg>
      <pc:sldChg chg="modSp">
        <pc:chgData name="Eliška H" userId="412e25fe7173a073" providerId="LiveId" clId="{68005D6F-CAA4-4BA1-A75D-238957138E02}" dt="2019-03-05T15:05:17.405" v="249" actId="20577"/>
        <pc:sldMkLst>
          <pc:docMk/>
          <pc:sldMk cId="0" sldId="286"/>
        </pc:sldMkLst>
        <pc:spChg chg="mod">
          <ac:chgData name="Eliška H" userId="412e25fe7173a073" providerId="LiveId" clId="{68005D6F-CAA4-4BA1-A75D-238957138E02}" dt="2019-03-05T15:05:17.405" v="249" actId="20577"/>
          <ac:spMkLst>
            <pc:docMk/>
            <pc:sldMk cId="0" sldId="286"/>
            <ac:spMk id="5" creationId="{00000000-0000-0000-0000-000000000000}"/>
          </ac:spMkLst>
        </pc:spChg>
      </pc:sldChg>
      <pc:sldChg chg="modSp">
        <pc:chgData name="Eliška H" userId="412e25fe7173a073" providerId="LiveId" clId="{68005D6F-CAA4-4BA1-A75D-238957138E02}" dt="2019-03-05T15:06:40.325" v="291" actId="20577"/>
        <pc:sldMkLst>
          <pc:docMk/>
          <pc:sldMk cId="0" sldId="287"/>
        </pc:sldMkLst>
        <pc:spChg chg="mod">
          <ac:chgData name="Eliška H" userId="412e25fe7173a073" providerId="LiveId" clId="{68005D6F-CAA4-4BA1-A75D-238957138E02}" dt="2019-03-05T15:06:40.325" v="291" actId="20577"/>
          <ac:spMkLst>
            <pc:docMk/>
            <pc:sldMk cId="0" sldId="287"/>
            <ac:spMk id="3" creationId="{00000000-0000-0000-0000-000000000000}"/>
          </ac:spMkLst>
        </pc:spChg>
      </pc:sldChg>
      <pc:sldChg chg="modSp">
        <pc:chgData name="Eliška H" userId="412e25fe7173a073" providerId="LiveId" clId="{68005D6F-CAA4-4BA1-A75D-238957138E02}" dt="2019-03-05T15:07:21.268" v="309" actId="20577"/>
        <pc:sldMkLst>
          <pc:docMk/>
          <pc:sldMk cId="0" sldId="288"/>
        </pc:sldMkLst>
        <pc:spChg chg="mod">
          <ac:chgData name="Eliška H" userId="412e25fe7173a073" providerId="LiveId" clId="{68005D6F-CAA4-4BA1-A75D-238957138E02}" dt="2019-03-05T15:07:21.268" v="309" actId="20577"/>
          <ac:spMkLst>
            <pc:docMk/>
            <pc:sldMk cId="0" sldId="288"/>
            <ac:spMk id="3" creationId="{00000000-0000-0000-0000-000000000000}"/>
          </ac:spMkLst>
        </pc:spChg>
      </pc:sldChg>
      <pc:sldChg chg="modSp">
        <pc:chgData name="Eliška H" userId="412e25fe7173a073" providerId="LiveId" clId="{68005D6F-CAA4-4BA1-A75D-238957138E02}" dt="2019-03-05T15:11:17.768" v="327" actId="6549"/>
        <pc:sldMkLst>
          <pc:docMk/>
          <pc:sldMk cId="791058029" sldId="289"/>
        </pc:sldMkLst>
        <pc:spChg chg="mod">
          <ac:chgData name="Eliška H" userId="412e25fe7173a073" providerId="LiveId" clId="{68005D6F-CAA4-4BA1-A75D-238957138E02}" dt="2019-03-05T15:11:17.768" v="327" actId="6549"/>
          <ac:spMkLst>
            <pc:docMk/>
            <pc:sldMk cId="791058029" sldId="289"/>
            <ac:spMk id="3" creationId="{00000000-0000-0000-0000-000000000000}"/>
          </ac:spMkLst>
        </pc:spChg>
      </pc:sldChg>
      <pc:sldChg chg="modSp">
        <pc:chgData name="Eliška H" userId="412e25fe7173a073" providerId="LiveId" clId="{68005D6F-CAA4-4BA1-A75D-238957138E02}" dt="2019-03-05T15:11:41.656" v="330" actId="6549"/>
        <pc:sldMkLst>
          <pc:docMk/>
          <pc:sldMk cId="2690912113" sldId="290"/>
        </pc:sldMkLst>
        <pc:spChg chg="mod">
          <ac:chgData name="Eliška H" userId="412e25fe7173a073" providerId="LiveId" clId="{68005D6F-CAA4-4BA1-A75D-238957138E02}" dt="2019-03-05T15:11:41.656" v="330" actId="6549"/>
          <ac:spMkLst>
            <pc:docMk/>
            <pc:sldMk cId="2690912113" sldId="290"/>
            <ac:spMk id="3" creationId="{00000000-0000-0000-0000-000000000000}"/>
          </ac:spMkLst>
        </pc:spChg>
      </pc:sldChg>
      <pc:sldChg chg="modSp">
        <pc:chgData name="Eliška H" userId="412e25fe7173a073" providerId="LiveId" clId="{68005D6F-CAA4-4BA1-A75D-238957138E02}" dt="2019-03-05T15:14:00.107" v="369" actId="6549"/>
        <pc:sldMkLst>
          <pc:docMk/>
          <pc:sldMk cId="3520075623" sldId="291"/>
        </pc:sldMkLst>
        <pc:spChg chg="mod">
          <ac:chgData name="Eliška H" userId="412e25fe7173a073" providerId="LiveId" clId="{68005D6F-CAA4-4BA1-A75D-238957138E02}" dt="2019-03-05T15:14:00.107" v="369" actId="6549"/>
          <ac:spMkLst>
            <pc:docMk/>
            <pc:sldMk cId="3520075623" sldId="291"/>
            <ac:spMk id="3" creationId="{00000000-0000-0000-0000-000000000000}"/>
          </ac:spMkLst>
        </pc:spChg>
      </pc:sldChg>
      <pc:sldChg chg="modSp">
        <pc:chgData name="Eliška H" userId="412e25fe7173a073" providerId="LiveId" clId="{68005D6F-CAA4-4BA1-A75D-238957138E02}" dt="2019-03-05T15:14:32.732" v="373" actId="6549"/>
        <pc:sldMkLst>
          <pc:docMk/>
          <pc:sldMk cId="2586789169" sldId="292"/>
        </pc:sldMkLst>
        <pc:spChg chg="mod">
          <ac:chgData name="Eliška H" userId="412e25fe7173a073" providerId="LiveId" clId="{68005D6F-CAA4-4BA1-A75D-238957138E02}" dt="2019-03-05T15:14:32.732" v="373" actId="6549"/>
          <ac:spMkLst>
            <pc:docMk/>
            <pc:sldMk cId="2586789169" sldId="292"/>
            <ac:spMk id="3" creationId="{00000000-0000-0000-0000-000000000000}"/>
          </ac:spMkLst>
        </pc:spChg>
      </pc:sldChg>
      <pc:sldChg chg="modSp">
        <pc:chgData name="Eliška H" userId="412e25fe7173a073" providerId="LiveId" clId="{68005D6F-CAA4-4BA1-A75D-238957138E02}" dt="2019-03-05T15:14:53.654" v="379" actId="20577"/>
        <pc:sldMkLst>
          <pc:docMk/>
          <pc:sldMk cId="3118741634" sldId="293"/>
        </pc:sldMkLst>
        <pc:spChg chg="mod">
          <ac:chgData name="Eliška H" userId="412e25fe7173a073" providerId="LiveId" clId="{68005D6F-CAA4-4BA1-A75D-238957138E02}" dt="2019-03-05T15:14:53.654" v="379" actId="20577"/>
          <ac:spMkLst>
            <pc:docMk/>
            <pc:sldMk cId="3118741634" sldId="293"/>
            <ac:spMk id="3" creationId="{00000000-0000-0000-0000-000000000000}"/>
          </ac:spMkLst>
        </pc:spChg>
      </pc:sldChg>
      <pc:sldChg chg="modSp">
        <pc:chgData name="Eliška H" userId="412e25fe7173a073" providerId="LiveId" clId="{68005D6F-CAA4-4BA1-A75D-238957138E02}" dt="2019-03-05T15:15:05.634" v="382" actId="6549"/>
        <pc:sldMkLst>
          <pc:docMk/>
          <pc:sldMk cId="2927016583" sldId="294"/>
        </pc:sldMkLst>
        <pc:spChg chg="mod">
          <ac:chgData name="Eliška H" userId="412e25fe7173a073" providerId="LiveId" clId="{68005D6F-CAA4-4BA1-A75D-238957138E02}" dt="2019-03-05T15:15:05.634" v="382" actId="6549"/>
          <ac:spMkLst>
            <pc:docMk/>
            <pc:sldMk cId="2927016583" sldId="294"/>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Users\dohnal\Library\Containers\com.apple.mail\Data\Library\Mail%20Downloads\6AEB684B-8E5A-405A-ADBC-3F5A938D66CF\tabulka%20MUSICA%20NOV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cs-CZ"/>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a:t> MUSICA NOVA - number of participants</a:t>
            </a:r>
          </a:p>
        </c:rich>
      </c:tx>
      <c:layout/>
      <c:spPr>
        <a:noFill/>
        <a:ln>
          <a:noFill/>
        </a:ln>
        <a:effectLst/>
      </c:spPr>
    </c:title>
    <c:plotArea>
      <c:layout>
        <c:manualLayout>
          <c:layoutTarget val="inner"/>
          <c:xMode val="edge"/>
          <c:yMode val="edge"/>
          <c:x val="5.1871988223694272E-2"/>
          <c:y val="0.13888781989609394"/>
          <c:w val="0.91285464316960385"/>
          <c:h val="0.65203638077085657"/>
        </c:manualLayout>
      </c:layout>
      <c:lineChart>
        <c:grouping val="standard"/>
        <c:ser>
          <c:idx val="0"/>
          <c:order val="0"/>
          <c:tx>
            <c:strRef>
              <c:f>List1!$B$1</c:f>
              <c:strCache>
                <c:ptCount val="1"/>
                <c:pt idx="0">
                  <c:v>Number of participants</c:v>
                </c:pt>
              </c:strCache>
            </c:strRef>
          </c:tx>
          <c:spPr>
            <a:ln w="38100" cap="flat">
              <a:solidFill>
                <a:schemeClr val="accent1"/>
              </a:solidFill>
              <a:round/>
            </a:ln>
            <a:effectLst/>
          </c:spPr>
          <c:marker>
            <c:symbol val="square"/>
            <c:size val="5"/>
            <c:spPr>
              <a:solidFill>
                <a:schemeClr val="accent1"/>
              </a:solidFill>
              <a:ln w="38100">
                <a:solidFill>
                  <a:schemeClr val="accent1"/>
                </a:solidFill>
              </a:ln>
              <a:effectLst/>
            </c:spPr>
          </c:marker>
          <c:cat>
            <c:numRef>
              <c:f>List1!$A$2:$A$28</c:f>
              <c:numCache>
                <c:formatCode>General</c:formatCode>
                <c:ptCount val="27"/>
                <c:pt idx="0">
                  <c:v>1969</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numCache>
            </c:numRef>
          </c:cat>
          <c:val>
            <c:numRef>
              <c:f>List1!$B$2:$B$28</c:f>
              <c:numCache>
                <c:formatCode>General</c:formatCode>
                <c:ptCount val="27"/>
                <c:pt idx="0">
                  <c:v>22</c:v>
                </c:pt>
                <c:pt idx="1">
                  <c:v>20</c:v>
                </c:pt>
                <c:pt idx="2">
                  <c:v>74</c:v>
                </c:pt>
                <c:pt idx="3">
                  <c:v>77</c:v>
                </c:pt>
                <c:pt idx="4">
                  <c:v>103</c:v>
                </c:pt>
                <c:pt idx="5">
                  <c:v>58</c:v>
                </c:pt>
                <c:pt idx="6">
                  <c:v>142</c:v>
                </c:pt>
                <c:pt idx="7">
                  <c:v>69</c:v>
                </c:pt>
                <c:pt idx="8">
                  <c:v>76</c:v>
                </c:pt>
                <c:pt idx="9">
                  <c:v>62</c:v>
                </c:pt>
                <c:pt idx="10">
                  <c:v>125</c:v>
                </c:pt>
                <c:pt idx="11">
                  <c:v>126</c:v>
                </c:pt>
                <c:pt idx="12">
                  <c:v>121</c:v>
                </c:pt>
                <c:pt idx="13">
                  <c:v>111</c:v>
                </c:pt>
                <c:pt idx="14">
                  <c:v>106</c:v>
                </c:pt>
                <c:pt idx="15">
                  <c:v>86</c:v>
                </c:pt>
                <c:pt idx="16">
                  <c:v>76</c:v>
                </c:pt>
                <c:pt idx="17">
                  <c:v>58</c:v>
                </c:pt>
                <c:pt idx="18">
                  <c:v>54</c:v>
                </c:pt>
                <c:pt idx="19">
                  <c:v>75</c:v>
                </c:pt>
                <c:pt idx="20">
                  <c:v>107</c:v>
                </c:pt>
                <c:pt idx="21">
                  <c:v>75</c:v>
                </c:pt>
                <c:pt idx="22">
                  <c:v>83</c:v>
                </c:pt>
                <c:pt idx="23">
                  <c:v>68</c:v>
                </c:pt>
                <c:pt idx="24">
                  <c:v>70</c:v>
                </c:pt>
                <c:pt idx="25">
                  <c:v>83</c:v>
                </c:pt>
                <c:pt idx="26">
                  <c:v>68</c:v>
                </c:pt>
              </c:numCache>
            </c:numRef>
          </c:val>
          <c:extLst xmlns:c16r2="http://schemas.microsoft.com/office/drawing/2015/06/chart">
            <c:ext xmlns:c16="http://schemas.microsoft.com/office/drawing/2014/chart" uri="{C3380CC4-5D6E-409C-BE32-E72D297353CC}">
              <c16:uniqueId val="{00000000-567A-4FED-BC94-C97CB132985E}"/>
            </c:ext>
          </c:extLst>
        </c:ser>
        <c:ser>
          <c:idx val="1"/>
          <c:order val="1"/>
          <c:tx>
            <c:strRef>
              <c:f>List1!$C$1</c:f>
              <c:strCache>
                <c:ptCount val="1"/>
                <c:pt idx="0">
                  <c:v>Number of women</c:v>
                </c:pt>
              </c:strCache>
            </c:strRef>
          </c:tx>
          <c:spPr>
            <a:ln w="38100" cap="rnd">
              <a:solidFill>
                <a:srgbClr val="FF0000"/>
              </a:solidFill>
              <a:round/>
            </a:ln>
            <a:effectLst/>
          </c:spPr>
          <c:marker>
            <c:symbol val="circle"/>
            <c:size val="5"/>
            <c:spPr>
              <a:solidFill>
                <a:schemeClr val="accent2"/>
              </a:solidFill>
              <a:ln w="22225">
                <a:solidFill>
                  <a:srgbClr val="FF0000"/>
                </a:solidFill>
              </a:ln>
              <a:effectLst/>
            </c:spPr>
          </c:marker>
          <c:cat>
            <c:numRef>
              <c:f>List1!$A$2:$A$28</c:f>
              <c:numCache>
                <c:formatCode>General</c:formatCode>
                <c:ptCount val="27"/>
                <c:pt idx="0">
                  <c:v>1969</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numCache>
            </c:numRef>
          </c:cat>
          <c:val>
            <c:numRef>
              <c:f>List1!$C$2:$C$28</c:f>
              <c:numCache>
                <c:formatCode>General</c:formatCode>
                <c:ptCount val="27"/>
                <c:pt idx="0">
                  <c:v>0</c:v>
                </c:pt>
                <c:pt idx="1">
                  <c:v>2</c:v>
                </c:pt>
                <c:pt idx="2">
                  <c:v>6</c:v>
                </c:pt>
                <c:pt idx="3">
                  <c:v>6</c:v>
                </c:pt>
                <c:pt idx="4">
                  <c:v>16</c:v>
                </c:pt>
                <c:pt idx="5">
                  <c:v>11</c:v>
                </c:pt>
                <c:pt idx="6">
                  <c:v>22</c:v>
                </c:pt>
                <c:pt idx="7">
                  <c:v>9</c:v>
                </c:pt>
                <c:pt idx="8">
                  <c:v>8</c:v>
                </c:pt>
                <c:pt idx="9">
                  <c:v>7</c:v>
                </c:pt>
                <c:pt idx="10">
                  <c:v>9</c:v>
                </c:pt>
                <c:pt idx="11">
                  <c:v>10</c:v>
                </c:pt>
                <c:pt idx="12">
                  <c:v>14</c:v>
                </c:pt>
                <c:pt idx="13">
                  <c:v>9</c:v>
                </c:pt>
                <c:pt idx="14">
                  <c:v>11</c:v>
                </c:pt>
                <c:pt idx="15">
                  <c:v>8</c:v>
                </c:pt>
                <c:pt idx="16">
                  <c:v>6</c:v>
                </c:pt>
                <c:pt idx="17">
                  <c:v>4</c:v>
                </c:pt>
                <c:pt idx="18">
                  <c:v>6</c:v>
                </c:pt>
                <c:pt idx="19">
                  <c:v>10</c:v>
                </c:pt>
                <c:pt idx="20">
                  <c:v>10</c:v>
                </c:pt>
                <c:pt idx="21">
                  <c:v>5</c:v>
                </c:pt>
                <c:pt idx="22">
                  <c:v>11</c:v>
                </c:pt>
                <c:pt idx="23">
                  <c:v>6</c:v>
                </c:pt>
                <c:pt idx="24">
                  <c:v>9</c:v>
                </c:pt>
                <c:pt idx="25">
                  <c:v>14</c:v>
                </c:pt>
                <c:pt idx="26">
                  <c:v>13</c:v>
                </c:pt>
              </c:numCache>
            </c:numRef>
          </c:val>
          <c:extLst xmlns:c16r2="http://schemas.microsoft.com/office/drawing/2015/06/chart">
            <c:ext xmlns:c16="http://schemas.microsoft.com/office/drawing/2014/chart" uri="{C3380CC4-5D6E-409C-BE32-E72D297353CC}">
              <c16:uniqueId val="{00000001-567A-4FED-BC94-C97CB132985E}"/>
            </c:ext>
          </c:extLst>
        </c:ser>
        <c:marker val="1"/>
        <c:axId val="50624384"/>
        <c:axId val="52211712"/>
      </c:lineChart>
      <c:catAx>
        <c:axId val="50624384"/>
        <c:scaling>
          <c:orientation val="minMax"/>
        </c:scaling>
        <c:axPos val="b"/>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52211712"/>
        <c:crosses val="autoZero"/>
        <c:auto val="1"/>
        <c:lblAlgn val="ctr"/>
        <c:lblOffset val="100"/>
        <c:noMultiLvlLbl val="1"/>
      </c:catAx>
      <c:valAx>
        <c:axId val="5221171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50624384"/>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legend>
    <c:plotVisOnly val="1"/>
    <c:dispBlanksAs val="gap"/>
  </c:chart>
  <c:spPr>
    <a:solidFill>
      <a:schemeClr val="bg1"/>
    </a:solidFill>
    <a:ln w="9525" cap="flat" cmpd="sng" algn="ctr">
      <a:solidFill>
        <a:schemeClr val="accent1"/>
      </a:solidFill>
      <a:round/>
    </a:ln>
    <a:effectLst/>
  </c:spPr>
  <c:txPr>
    <a:bodyPr/>
    <a:lstStyle/>
    <a:p>
      <a:pPr>
        <a:defRPr/>
      </a:pPr>
      <a:endParaRPr lang="cs-CZ"/>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C90143-E438-4D84-B8BE-BA2664EB59F8}" type="datetimeFigureOut">
              <a:rPr lang="cs-CZ" smtClean="0"/>
              <a:pPr/>
              <a:t>19.4.2019</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0010EC-DDBF-4AE6-9808-DCA980837F84}" type="slidenum">
              <a:rPr lang="cs-CZ" smtClean="0"/>
              <a:pPr/>
              <a:t>‹#›</a:t>
            </a:fld>
            <a:endParaRPr lang="cs-CZ"/>
          </a:p>
        </p:txBody>
      </p:sp>
    </p:spTree>
    <p:extLst>
      <p:ext uri="{BB962C8B-B14F-4D97-AF65-F5344CB8AC3E}">
        <p14:creationId xmlns:p14="http://schemas.microsoft.com/office/powerpoint/2010/main" xmlns="" val="1442340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E0010EC-DDBF-4AE6-9808-DCA980837F84}" type="slidenum">
              <a:rPr lang="cs-CZ" smtClean="0"/>
              <a:pPr/>
              <a:t>1</a:t>
            </a:fld>
            <a:endParaRPr lang="cs-CZ"/>
          </a:p>
        </p:txBody>
      </p:sp>
    </p:spTree>
    <p:extLst>
      <p:ext uri="{BB962C8B-B14F-4D97-AF65-F5344CB8AC3E}">
        <p14:creationId xmlns:p14="http://schemas.microsoft.com/office/powerpoint/2010/main" xmlns="" val="1412842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E0010EC-DDBF-4AE6-9808-DCA980837F84}" type="slidenum">
              <a:rPr lang="cs-CZ" smtClean="0"/>
              <a:pPr/>
              <a:t>3</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E0010EC-DDBF-4AE6-9808-DCA980837F84}" type="slidenum">
              <a:rPr lang="cs-CZ" smtClean="0"/>
              <a:pPr/>
              <a:t>9</a:t>
            </a:fld>
            <a:endParaRPr lang="cs-CZ"/>
          </a:p>
        </p:txBody>
      </p:sp>
    </p:spTree>
    <p:extLst>
      <p:ext uri="{BB962C8B-B14F-4D97-AF65-F5344CB8AC3E}">
        <p14:creationId xmlns:p14="http://schemas.microsoft.com/office/powerpoint/2010/main" xmlns="" val="2204750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E0010EC-DDBF-4AE6-9808-DCA980837F84}" type="slidenum">
              <a:rPr lang="cs-CZ" smtClean="0"/>
              <a:pPr/>
              <a:t>13</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E0010EC-DDBF-4AE6-9808-DCA980837F84}" type="slidenum">
              <a:rPr lang="cs-CZ" smtClean="0"/>
              <a:pPr/>
              <a:t>31</a:t>
            </a:fld>
            <a:endParaRPr lang="cs-CZ"/>
          </a:p>
        </p:txBody>
      </p:sp>
    </p:spTree>
    <p:extLst>
      <p:ext uri="{BB962C8B-B14F-4D97-AF65-F5344CB8AC3E}">
        <p14:creationId xmlns:p14="http://schemas.microsoft.com/office/powerpoint/2010/main" xmlns="" val="2895874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79B6636E-4E64-4B6A-8187-EA80209FE079}" type="datetimeFigureOut">
              <a:rPr lang="cs-CZ" smtClean="0"/>
              <a:pPr/>
              <a:t>19.4.2019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8CD6301-9769-4E42-91F8-75FCD4EB1DCF}" type="slidenum">
              <a:rPr lang="cs-CZ" smtClean="0"/>
              <a:pPr/>
              <a:t>‹#›</a:t>
            </a:fld>
            <a:endParaRPr lang="cs-CZ"/>
          </a:p>
        </p:txBody>
      </p:sp>
    </p:spTree>
    <p:extLst>
      <p:ext uri="{BB962C8B-B14F-4D97-AF65-F5344CB8AC3E}">
        <p14:creationId xmlns:p14="http://schemas.microsoft.com/office/powerpoint/2010/main" xmlns="" val="629753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9B6636E-4E64-4B6A-8187-EA80209FE079}" type="datetimeFigureOut">
              <a:rPr lang="cs-CZ" smtClean="0"/>
              <a:pPr/>
              <a:t>19.4.2019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8CD6301-9769-4E42-91F8-75FCD4EB1DCF}" type="slidenum">
              <a:rPr lang="cs-CZ" smtClean="0"/>
              <a:pPr/>
              <a:t>‹#›</a:t>
            </a:fld>
            <a:endParaRPr lang="cs-CZ"/>
          </a:p>
        </p:txBody>
      </p:sp>
    </p:spTree>
    <p:extLst>
      <p:ext uri="{BB962C8B-B14F-4D97-AF65-F5344CB8AC3E}">
        <p14:creationId xmlns:p14="http://schemas.microsoft.com/office/powerpoint/2010/main" xmlns="" val="3256441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9B6636E-4E64-4B6A-8187-EA80209FE079}" type="datetimeFigureOut">
              <a:rPr lang="cs-CZ" smtClean="0"/>
              <a:pPr/>
              <a:t>19.4.2019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8CD6301-9769-4E42-91F8-75FCD4EB1DCF}" type="slidenum">
              <a:rPr lang="cs-CZ" smtClean="0"/>
              <a:pPr/>
              <a:t>‹#›</a:t>
            </a:fld>
            <a:endParaRPr lang="cs-CZ"/>
          </a:p>
        </p:txBody>
      </p:sp>
    </p:spTree>
    <p:extLst>
      <p:ext uri="{BB962C8B-B14F-4D97-AF65-F5344CB8AC3E}">
        <p14:creationId xmlns:p14="http://schemas.microsoft.com/office/powerpoint/2010/main" xmlns="" val="3656447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9B6636E-4E64-4B6A-8187-EA80209FE079}" type="datetimeFigureOut">
              <a:rPr lang="cs-CZ" smtClean="0"/>
              <a:pPr/>
              <a:t>19.4.2019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8CD6301-9769-4E42-91F8-75FCD4EB1DCF}" type="slidenum">
              <a:rPr lang="cs-CZ" smtClean="0"/>
              <a:pPr/>
              <a:t>‹#›</a:t>
            </a:fld>
            <a:endParaRPr lang="cs-CZ"/>
          </a:p>
        </p:txBody>
      </p:sp>
    </p:spTree>
    <p:extLst>
      <p:ext uri="{BB962C8B-B14F-4D97-AF65-F5344CB8AC3E}">
        <p14:creationId xmlns:p14="http://schemas.microsoft.com/office/powerpoint/2010/main" xmlns="" val="3060808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79B6636E-4E64-4B6A-8187-EA80209FE079}" type="datetimeFigureOut">
              <a:rPr lang="cs-CZ" smtClean="0"/>
              <a:pPr/>
              <a:t>19.4.2019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8CD6301-9769-4E42-91F8-75FCD4EB1DCF}" type="slidenum">
              <a:rPr lang="cs-CZ" smtClean="0"/>
              <a:pPr/>
              <a:t>‹#›</a:t>
            </a:fld>
            <a:endParaRPr lang="cs-CZ"/>
          </a:p>
        </p:txBody>
      </p:sp>
    </p:spTree>
    <p:extLst>
      <p:ext uri="{BB962C8B-B14F-4D97-AF65-F5344CB8AC3E}">
        <p14:creationId xmlns:p14="http://schemas.microsoft.com/office/powerpoint/2010/main" xmlns="" val="3469402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79B6636E-4E64-4B6A-8187-EA80209FE079}" type="datetimeFigureOut">
              <a:rPr lang="cs-CZ" smtClean="0"/>
              <a:pPr/>
              <a:t>19.4.2019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8CD6301-9769-4E42-91F8-75FCD4EB1DCF}" type="slidenum">
              <a:rPr lang="cs-CZ" smtClean="0"/>
              <a:pPr/>
              <a:t>‹#›</a:t>
            </a:fld>
            <a:endParaRPr lang="cs-CZ"/>
          </a:p>
        </p:txBody>
      </p:sp>
    </p:spTree>
    <p:extLst>
      <p:ext uri="{BB962C8B-B14F-4D97-AF65-F5344CB8AC3E}">
        <p14:creationId xmlns:p14="http://schemas.microsoft.com/office/powerpoint/2010/main" xmlns="" val="2068397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79B6636E-4E64-4B6A-8187-EA80209FE079}" type="datetimeFigureOut">
              <a:rPr lang="cs-CZ" smtClean="0"/>
              <a:pPr/>
              <a:t>19.4.2019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8CD6301-9769-4E42-91F8-75FCD4EB1DCF}" type="slidenum">
              <a:rPr lang="cs-CZ" smtClean="0"/>
              <a:pPr/>
              <a:t>‹#›</a:t>
            </a:fld>
            <a:endParaRPr lang="cs-CZ"/>
          </a:p>
        </p:txBody>
      </p:sp>
    </p:spTree>
    <p:extLst>
      <p:ext uri="{BB962C8B-B14F-4D97-AF65-F5344CB8AC3E}">
        <p14:creationId xmlns:p14="http://schemas.microsoft.com/office/powerpoint/2010/main" xmlns="" val="125535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79B6636E-4E64-4B6A-8187-EA80209FE079}" type="datetimeFigureOut">
              <a:rPr lang="cs-CZ" smtClean="0"/>
              <a:pPr/>
              <a:t>19.4.2019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8CD6301-9769-4E42-91F8-75FCD4EB1DCF}" type="slidenum">
              <a:rPr lang="cs-CZ" smtClean="0"/>
              <a:pPr/>
              <a:t>‹#›</a:t>
            </a:fld>
            <a:endParaRPr lang="cs-CZ"/>
          </a:p>
        </p:txBody>
      </p:sp>
    </p:spTree>
    <p:extLst>
      <p:ext uri="{BB962C8B-B14F-4D97-AF65-F5344CB8AC3E}">
        <p14:creationId xmlns:p14="http://schemas.microsoft.com/office/powerpoint/2010/main" xmlns="" val="2902675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9B6636E-4E64-4B6A-8187-EA80209FE079}" type="datetimeFigureOut">
              <a:rPr lang="cs-CZ" smtClean="0"/>
              <a:pPr/>
              <a:t>19.4.2019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8CD6301-9769-4E42-91F8-75FCD4EB1DCF}" type="slidenum">
              <a:rPr lang="cs-CZ" smtClean="0"/>
              <a:pPr/>
              <a:t>‹#›</a:t>
            </a:fld>
            <a:endParaRPr lang="cs-CZ"/>
          </a:p>
        </p:txBody>
      </p:sp>
    </p:spTree>
    <p:extLst>
      <p:ext uri="{BB962C8B-B14F-4D97-AF65-F5344CB8AC3E}">
        <p14:creationId xmlns:p14="http://schemas.microsoft.com/office/powerpoint/2010/main" xmlns="" val="3723859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79B6636E-4E64-4B6A-8187-EA80209FE079}" type="datetimeFigureOut">
              <a:rPr lang="cs-CZ" smtClean="0"/>
              <a:pPr/>
              <a:t>19.4.2019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8CD6301-9769-4E42-91F8-75FCD4EB1DCF}" type="slidenum">
              <a:rPr lang="cs-CZ" smtClean="0"/>
              <a:pPr/>
              <a:t>‹#›</a:t>
            </a:fld>
            <a:endParaRPr lang="cs-CZ"/>
          </a:p>
        </p:txBody>
      </p:sp>
    </p:spTree>
    <p:extLst>
      <p:ext uri="{BB962C8B-B14F-4D97-AF65-F5344CB8AC3E}">
        <p14:creationId xmlns:p14="http://schemas.microsoft.com/office/powerpoint/2010/main" xmlns="" val="1313557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79B6636E-4E64-4B6A-8187-EA80209FE079}" type="datetimeFigureOut">
              <a:rPr lang="cs-CZ" smtClean="0"/>
              <a:pPr/>
              <a:t>19.4.2019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8CD6301-9769-4E42-91F8-75FCD4EB1DCF}" type="slidenum">
              <a:rPr lang="cs-CZ" smtClean="0"/>
              <a:pPr/>
              <a:t>‹#›</a:t>
            </a:fld>
            <a:endParaRPr lang="cs-CZ"/>
          </a:p>
        </p:txBody>
      </p:sp>
    </p:spTree>
    <p:extLst>
      <p:ext uri="{BB962C8B-B14F-4D97-AF65-F5344CB8AC3E}">
        <p14:creationId xmlns:p14="http://schemas.microsoft.com/office/powerpoint/2010/main" xmlns="" val="2134778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6636E-4E64-4B6A-8187-EA80209FE079}" type="datetimeFigureOut">
              <a:rPr lang="cs-CZ" smtClean="0"/>
              <a:pPr/>
              <a:t>19.4.2019</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CD6301-9769-4E42-91F8-75FCD4EB1DCF}" type="slidenum">
              <a:rPr lang="cs-CZ" smtClean="0"/>
              <a:pPr/>
              <a:t>‹#›</a:t>
            </a:fld>
            <a:endParaRPr lang="cs-CZ"/>
          </a:p>
        </p:txBody>
      </p:sp>
    </p:spTree>
    <p:extLst>
      <p:ext uri="{BB962C8B-B14F-4D97-AF65-F5344CB8AC3E}">
        <p14:creationId xmlns:p14="http://schemas.microsoft.com/office/powerpoint/2010/main" xmlns="" val="2744876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morganstanley.com/ideas/gender-diversity-investor-guid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musicanova.seah.cz/"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audiblewomen.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chr-cmc.org/" TargetMode="External"/><Relationship Id="rId7" Type="http://schemas.openxmlformats.org/officeDocument/2006/relationships/image" Target="../media/image36.jpeg"/><Relationship Id="rId2" Type="http://schemas.openxmlformats.org/officeDocument/2006/relationships/hyperlink" Target="mailto:lenka.dohnalova@idu.cz" TargetMode="Externa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png"/><Relationship Id="rId4" Type="http://schemas.openxmlformats.org/officeDocument/2006/relationships/hyperlink" Target="http://www.musicanova.seah.cz/"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11560" y="188640"/>
            <a:ext cx="7772400" cy="1152127"/>
          </a:xfrm>
        </p:spPr>
        <p:txBody>
          <a:bodyPr>
            <a:normAutofit fontScale="90000"/>
          </a:bodyPr>
          <a:lstStyle/>
          <a:p>
            <a:r>
              <a:rPr lang="cs-CZ" dirty="0"/>
              <a:t>BEING A FEMALE (EA) COMPOSER (?)</a:t>
            </a:r>
          </a:p>
        </p:txBody>
      </p:sp>
      <p:sp>
        <p:nvSpPr>
          <p:cNvPr id="3" name="Podnadpis 2"/>
          <p:cNvSpPr>
            <a:spLocks noGrp="1"/>
          </p:cNvSpPr>
          <p:nvPr>
            <p:ph type="subTitle" idx="1"/>
          </p:nvPr>
        </p:nvSpPr>
        <p:spPr>
          <a:xfrm>
            <a:off x="1371600" y="1844824"/>
            <a:ext cx="6800800" cy="3793976"/>
          </a:xfrm>
        </p:spPr>
        <p:txBody>
          <a:bodyPr>
            <a:normAutofit fontScale="70000" lnSpcReduction="20000"/>
          </a:bodyPr>
          <a:lstStyle/>
          <a:p>
            <a:pPr algn="l"/>
            <a:r>
              <a:rPr lang="cs-CZ" sz="2400" b="1" dirty="0">
                <a:solidFill>
                  <a:schemeClr val="tx1"/>
                </a:solidFill>
              </a:rPr>
              <a:t>PERFORMER, SOUD ENGINEER</a:t>
            </a:r>
            <a:r>
              <a:rPr lang="cs-CZ" sz="2400" dirty="0">
                <a:solidFill>
                  <a:schemeClr val="tx1"/>
                </a:solidFill>
              </a:rPr>
              <a:t>, </a:t>
            </a:r>
            <a:r>
              <a:rPr lang="cs-CZ" sz="2400" b="1" dirty="0">
                <a:solidFill>
                  <a:schemeClr val="tx1"/>
                </a:solidFill>
              </a:rPr>
              <a:t>MULTIMEDIA AND PERFORMING ARTS COMPOSER</a:t>
            </a:r>
            <a:r>
              <a:rPr lang="cs-CZ" sz="2400" dirty="0">
                <a:solidFill>
                  <a:schemeClr val="tx1"/>
                </a:solidFill>
              </a:rPr>
              <a:t>, PRODUCER, </a:t>
            </a:r>
            <a:r>
              <a:rPr lang="cs-CZ" sz="2200" dirty="0">
                <a:solidFill>
                  <a:schemeClr val="tx1"/>
                </a:solidFill>
              </a:rPr>
              <a:t>RESEARCHER, MANAGER, EDUCATOR, CURATOR, COMMERCIAL SOUND DESIGNER, JOURNALIST, SONGWRITER</a:t>
            </a:r>
          </a:p>
          <a:p>
            <a:pPr algn="l"/>
            <a:endParaRPr lang="cs-CZ" sz="2400" dirty="0">
              <a:solidFill>
                <a:srgbClr val="FF0000"/>
              </a:solidFill>
            </a:endParaRPr>
          </a:p>
          <a:p>
            <a:pPr algn="l"/>
            <a:r>
              <a:rPr lang="cs-CZ" sz="2400" dirty="0">
                <a:solidFill>
                  <a:srgbClr val="FF0000"/>
                </a:solidFill>
              </a:rPr>
              <a:t>MOTHER? </a:t>
            </a:r>
          </a:p>
          <a:p>
            <a:pPr algn="l"/>
            <a:r>
              <a:rPr lang="cs-CZ" sz="2400" dirty="0">
                <a:solidFill>
                  <a:srgbClr val="FF0000"/>
                </a:solidFill>
              </a:rPr>
              <a:t>PARTNER?</a:t>
            </a:r>
          </a:p>
          <a:p>
            <a:endParaRPr lang="cs-CZ" sz="2400" dirty="0">
              <a:solidFill>
                <a:schemeClr val="tx1"/>
              </a:solidFill>
            </a:endParaRPr>
          </a:p>
          <a:p>
            <a:endParaRPr lang="cs-CZ" sz="1800" dirty="0">
              <a:solidFill>
                <a:schemeClr val="tx1"/>
              </a:solidFill>
            </a:endParaRPr>
          </a:p>
          <a:p>
            <a:pPr algn="l"/>
            <a:endParaRPr lang="cs-CZ" sz="1800" dirty="0">
              <a:solidFill>
                <a:schemeClr val="tx1"/>
              </a:solidFill>
            </a:endParaRPr>
          </a:p>
          <a:p>
            <a:pPr algn="l"/>
            <a:endParaRPr lang="cs-CZ" sz="1800" dirty="0" smtClean="0">
              <a:solidFill>
                <a:schemeClr val="tx1"/>
              </a:solidFill>
            </a:endParaRPr>
          </a:p>
          <a:p>
            <a:pPr algn="l"/>
            <a:endParaRPr lang="cs-CZ" sz="1800" dirty="0" smtClean="0">
              <a:solidFill>
                <a:schemeClr val="tx1"/>
              </a:solidFill>
            </a:endParaRPr>
          </a:p>
          <a:p>
            <a:pPr algn="l"/>
            <a:endParaRPr lang="cs-CZ" sz="1800" dirty="0" smtClean="0">
              <a:solidFill>
                <a:schemeClr val="tx1"/>
              </a:solidFill>
            </a:endParaRPr>
          </a:p>
          <a:p>
            <a:pPr algn="l"/>
            <a:endParaRPr lang="cs-CZ" sz="1800" dirty="0" smtClean="0">
              <a:solidFill>
                <a:schemeClr val="tx1"/>
              </a:solidFill>
            </a:endParaRPr>
          </a:p>
          <a:p>
            <a:pPr algn="l"/>
            <a:r>
              <a:rPr lang="cs-CZ" sz="1800" dirty="0" smtClean="0">
                <a:solidFill>
                  <a:schemeClr val="tx1"/>
                </a:solidFill>
              </a:rPr>
              <a:t>?? </a:t>
            </a:r>
            <a:r>
              <a:rPr lang="cs-CZ" sz="1800" dirty="0" err="1">
                <a:solidFill>
                  <a:schemeClr val="tx1"/>
                </a:solidFill>
              </a:rPr>
              <a:t>Whatnot</a:t>
            </a:r>
            <a:r>
              <a:rPr lang="cs-CZ" sz="1800" dirty="0">
                <a:solidFill>
                  <a:schemeClr val="tx1"/>
                </a:solidFill>
              </a:rPr>
              <a:t>…ECOLOGY, PSYCHOLOGY, BIOLOGY,  LINGUISTICS, MATH……more </a:t>
            </a:r>
            <a:r>
              <a:rPr lang="cs-CZ" sz="1800" dirty="0" err="1">
                <a:solidFill>
                  <a:schemeClr val="tx1"/>
                </a:solidFill>
              </a:rPr>
              <a:t>courses</a:t>
            </a:r>
            <a:r>
              <a:rPr lang="cs-CZ" sz="1800" dirty="0">
                <a:solidFill>
                  <a:schemeClr val="tx1"/>
                </a:solidFill>
              </a:rPr>
              <a:t>, </a:t>
            </a:r>
            <a:r>
              <a:rPr lang="cs-CZ" sz="1800" dirty="0" err="1">
                <a:solidFill>
                  <a:schemeClr val="tx1"/>
                </a:solidFill>
              </a:rPr>
              <a:t>masterclassess</a:t>
            </a:r>
            <a:r>
              <a:rPr lang="cs-CZ" sz="1800" dirty="0" smtClean="0">
                <a:solidFill>
                  <a:schemeClr val="tx1"/>
                </a:solidFill>
              </a:rPr>
              <a:t>….</a:t>
            </a:r>
          </a:p>
          <a:p>
            <a:pPr algn="l"/>
            <a:endParaRPr lang="cs-CZ" sz="1800" dirty="0" smtClean="0">
              <a:solidFill>
                <a:schemeClr val="tx1"/>
              </a:solidFill>
            </a:endParaRPr>
          </a:p>
          <a:p>
            <a:pPr algn="l"/>
            <a:r>
              <a:rPr lang="cs-CZ" sz="1800" b="1" dirty="0" smtClean="0">
                <a:solidFill>
                  <a:schemeClr val="tx1"/>
                </a:solidFill>
              </a:rPr>
              <a:t>CONCENTRATION! TIME!</a:t>
            </a:r>
            <a:endParaRPr lang="cs-CZ" sz="1800" b="1" dirty="0">
              <a:solidFill>
                <a:schemeClr val="tx1"/>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12161" y="2924944"/>
            <a:ext cx="1916294" cy="1819403"/>
          </a:xfrm>
          <a:prstGeom prst="rect">
            <a:avLst/>
          </a:prstGeom>
        </p:spPr>
      </p:pic>
      <p:pic>
        <p:nvPicPr>
          <p:cNvPr id="8" name="Obrázek 7" descr="womenatthestart.jpg"/>
          <p:cNvPicPr>
            <a:picLocks noChangeAspect="1"/>
          </p:cNvPicPr>
          <p:nvPr/>
        </p:nvPicPr>
        <p:blipFill>
          <a:blip r:embed="rId4" cstate="print"/>
          <a:stretch>
            <a:fillRect/>
          </a:stretch>
        </p:blipFill>
        <p:spPr>
          <a:xfrm>
            <a:off x="2843808" y="2924944"/>
            <a:ext cx="2748920" cy="1738288"/>
          </a:xfrm>
          <a:prstGeom prst="rect">
            <a:avLst/>
          </a:prstGeom>
        </p:spPr>
      </p:pic>
    </p:spTree>
    <p:extLst>
      <p:ext uri="{BB962C8B-B14F-4D97-AF65-F5344CB8AC3E}">
        <p14:creationId xmlns:p14="http://schemas.microsoft.com/office/powerpoint/2010/main" xmlns="" val="382273249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TRADITIONAL FOLK MUSIC</a:t>
            </a:r>
          </a:p>
        </p:txBody>
      </p:sp>
      <p:pic>
        <p:nvPicPr>
          <p:cNvPr id="4" name="Zástupný symbol pro obsah 3" descr="FOLKLORZENYMUZI.jpg"/>
          <p:cNvPicPr>
            <a:picLocks noGrp="1" noChangeAspect="1"/>
          </p:cNvPicPr>
          <p:nvPr>
            <p:ph idx="1"/>
          </p:nvPr>
        </p:nvPicPr>
        <p:blipFill>
          <a:blip r:embed="rId2" cstate="print"/>
          <a:stretch>
            <a:fillRect/>
          </a:stretch>
        </p:blipFill>
        <p:spPr>
          <a:xfrm>
            <a:off x="539552" y="1988840"/>
            <a:ext cx="8229600" cy="3758084"/>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CZECH WORLD WOMEN VOICES</a:t>
            </a:r>
          </a:p>
        </p:txBody>
      </p:sp>
      <p:pic>
        <p:nvPicPr>
          <p:cNvPr id="4" name="Zástupný symbol pro obsah 3" descr="womenwoicez.jpg"/>
          <p:cNvPicPr>
            <a:picLocks noGrp="1" noChangeAspect="1"/>
          </p:cNvPicPr>
          <p:nvPr>
            <p:ph idx="1"/>
          </p:nvPr>
        </p:nvPicPr>
        <p:blipFill>
          <a:blip r:embed="rId2" cstate="print"/>
          <a:stretch>
            <a:fillRect/>
          </a:stretch>
        </p:blipFill>
        <p:spPr>
          <a:xfrm>
            <a:off x="2328672" y="1650333"/>
            <a:ext cx="4486656" cy="4425696"/>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a:t>GENDER IN ROCK </a:t>
            </a:r>
          </a:p>
        </p:txBody>
      </p:sp>
      <p:sp>
        <p:nvSpPr>
          <p:cNvPr id="3" name="Zástupný symbol pro obsah 2"/>
          <p:cNvSpPr>
            <a:spLocks noGrp="1"/>
          </p:cNvSpPr>
          <p:nvPr>
            <p:ph idx="1"/>
          </p:nvPr>
        </p:nvSpPr>
        <p:spPr/>
        <p:txBody>
          <a:bodyPr/>
          <a:lstStyle/>
          <a:p>
            <a:pPr>
              <a:buNone/>
            </a:pPr>
            <a:r>
              <a:rPr lang="cs-CZ" dirty="0"/>
              <a:t>MODERNISM/TECHNOLOGIES–  </a:t>
            </a:r>
          </a:p>
          <a:p>
            <a:pPr>
              <a:buNone/>
            </a:pPr>
            <a:r>
              <a:rPr lang="cs-CZ" sz="2800" dirty="0"/>
              <a:t>limit </a:t>
            </a:r>
            <a:r>
              <a:rPr lang="en-US" sz="2800" dirty="0"/>
              <a:t>provocative</a:t>
            </a:r>
            <a:r>
              <a:rPr lang="cs-CZ" sz="2800" dirty="0"/>
              <a:t> image </a:t>
            </a:r>
            <a:r>
              <a:rPr lang="en-US" sz="2800" dirty="0"/>
              <a:t>of mas</a:t>
            </a:r>
            <a:r>
              <a:rPr lang="cs-CZ" sz="2800" dirty="0"/>
              <a:t>c</a:t>
            </a:r>
            <a:r>
              <a:rPr lang="en-US" sz="2800" dirty="0" err="1"/>
              <a:t>ulinity</a:t>
            </a:r>
            <a:r>
              <a:rPr lang="en-US" sz="2800" dirty="0"/>
              <a:t>/femininity</a:t>
            </a:r>
          </a:p>
          <a:p>
            <a:pPr>
              <a:buNone/>
            </a:pPr>
            <a:r>
              <a:rPr lang="en-US" sz="1400" dirty="0"/>
              <a:t>    </a:t>
            </a:r>
            <a:r>
              <a:rPr lang="en-US" sz="1400" dirty="0" err="1"/>
              <a:t>Rammstein</a:t>
            </a:r>
            <a:r>
              <a:rPr lang="en-US" sz="1400" dirty="0"/>
              <a:t>                                                                                      Tina Turner</a:t>
            </a:r>
          </a:p>
          <a:p>
            <a:endParaRPr lang="cs-CZ" dirty="0"/>
          </a:p>
        </p:txBody>
      </p:sp>
      <p:pic>
        <p:nvPicPr>
          <p:cNvPr id="4" name="Obrázek 3" descr="Rammstein.jpg"/>
          <p:cNvPicPr>
            <a:picLocks noChangeAspect="1"/>
          </p:cNvPicPr>
          <p:nvPr/>
        </p:nvPicPr>
        <p:blipFill>
          <a:blip r:embed="rId2" cstate="print"/>
          <a:stretch>
            <a:fillRect/>
          </a:stretch>
        </p:blipFill>
        <p:spPr>
          <a:xfrm>
            <a:off x="611560" y="3212976"/>
            <a:ext cx="4560168" cy="2565095"/>
          </a:xfrm>
          <a:prstGeom prst="rect">
            <a:avLst/>
          </a:prstGeom>
        </p:spPr>
      </p:pic>
      <p:pic>
        <p:nvPicPr>
          <p:cNvPr id="5" name="Obrázek 4" descr="TINATURNER.jpg"/>
          <p:cNvPicPr>
            <a:picLocks noChangeAspect="1"/>
          </p:cNvPicPr>
          <p:nvPr/>
        </p:nvPicPr>
        <p:blipFill>
          <a:blip r:embed="rId3" cstate="print"/>
          <a:stretch>
            <a:fillRect/>
          </a:stretch>
        </p:blipFill>
        <p:spPr>
          <a:xfrm>
            <a:off x="5004048" y="3212976"/>
            <a:ext cx="3816424" cy="254925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l"/>
            <a:r>
              <a:rPr lang="cs-CZ" dirty="0"/>
              <a:t>ELECTRO-ACOUSTIC MUSIC</a:t>
            </a:r>
            <a:br>
              <a:rPr lang="cs-CZ" dirty="0"/>
            </a:br>
            <a:r>
              <a:rPr lang="cs-CZ" dirty="0"/>
              <a:t>SONIC /SOUD ART…</a:t>
            </a:r>
          </a:p>
        </p:txBody>
      </p:sp>
      <p:sp>
        <p:nvSpPr>
          <p:cNvPr id="3" name="Zástupný symbol pro obsah 2"/>
          <p:cNvSpPr>
            <a:spLocks noGrp="1"/>
          </p:cNvSpPr>
          <p:nvPr>
            <p:ph idx="1"/>
          </p:nvPr>
        </p:nvSpPr>
        <p:spPr/>
        <p:txBody>
          <a:bodyPr/>
          <a:lstStyle/>
          <a:p>
            <a:pPr>
              <a:buNone/>
            </a:pPr>
            <a:r>
              <a:rPr lang="cs-CZ" dirty="0"/>
              <a:t> EVOLUTION OF TRENDS </a:t>
            </a:r>
          </a:p>
          <a:p>
            <a:pPr>
              <a:buNone/>
            </a:pPr>
            <a:r>
              <a:rPr lang="en-US" dirty="0"/>
              <a:t> </a:t>
            </a:r>
            <a:r>
              <a:rPr lang="en-US" sz="2400" dirty="0"/>
              <a:t>from technical </a:t>
            </a:r>
            <a:r>
              <a:rPr lang="cs-CZ" sz="2400" dirty="0"/>
              <a:t>(</a:t>
            </a:r>
            <a:r>
              <a:rPr lang="en-US" sz="2400" dirty="0"/>
              <a:t>masculine</a:t>
            </a:r>
            <a:r>
              <a:rPr lang="cs-CZ" sz="2400" dirty="0"/>
              <a:t>) </a:t>
            </a:r>
            <a:r>
              <a:rPr lang="en-US" sz="2400" dirty="0"/>
              <a:t>modernity to full spectrum…</a:t>
            </a:r>
            <a:endParaRPr lang="cs-CZ" sz="2400" dirty="0"/>
          </a:p>
          <a:p>
            <a:pPr>
              <a:buNone/>
            </a:pPr>
            <a:r>
              <a:rPr lang="en-US" sz="2400" dirty="0"/>
              <a:t> </a:t>
            </a:r>
          </a:p>
        </p:txBody>
      </p:sp>
      <p:pic>
        <p:nvPicPr>
          <p:cNvPr id="4" name="Zástupný symbol pro obsah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9552" y="3212976"/>
            <a:ext cx="2845762" cy="1922916"/>
          </a:xfrm>
          <a:prstGeom prst="rect">
            <a:avLst/>
          </a:prstGeom>
        </p:spPr>
      </p:pic>
      <p:pic>
        <p:nvPicPr>
          <p:cNvPr id="5" name="Obrázek 4" descr="sylviamassy-20140119.jpg"/>
          <p:cNvPicPr>
            <a:picLocks noChangeAspect="1"/>
          </p:cNvPicPr>
          <p:nvPr/>
        </p:nvPicPr>
        <p:blipFill>
          <a:blip r:embed="rId4" cstate="print"/>
          <a:stretch>
            <a:fillRect/>
          </a:stretch>
        </p:blipFill>
        <p:spPr>
          <a:xfrm>
            <a:off x="3707904" y="3212976"/>
            <a:ext cx="1988840" cy="1988840"/>
          </a:xfrm>
          <a:prstGeom prst="rect">
            <a:avLst/>
          </a:prstGeom>
        </p:spPr>
      </p:pic>
      <p:pic>
        <p:nvPicPr>
          <p:cNvPr id="6" name="Obrázek 5" descr="cooperationsonicart.jpg"/>
          <p:cNvPicPr>
            <a:picLocks noChangeAspect="1"/>
          </p:cNvPicPr>
          <p:nvPr/>
        </p:nvPicPr>
        <p:blipFill>
          <a:blip r:embed="rId5" cstate="print"/>
          <a:stretch>
            <a:fillRect/>
          </a:stretch>
        </p:blipFill>
        <p:spPr>
          <a:xfrm>
            <a:off x="5796136" y="3212976"/>
            <a:ext cx="2453258" cy="245325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a:t>DISCRIMINATION?    </a:t>
            </a:r>
          </a:p>
        </p:txBody>
      </p:sp>
      <p:sp>
        <p:nvSpPr>
          <p:cNvPr id="3" name="Zástupný symbol pro obsah 2"/>
          <p:cNvSpPr>
            <a:spLocks noGrp="1"/>
          </p:cNvSpPr>
          <p:nvPr>
            <p:ph idx="1"/>
          </p:nvPr>
        </p:nvSpPr>
        <p:spPr/>
        <p:txBody>
          <a:bodyPr>
            <a:normAutofit/>
          </a:bodyPr>
          <a:lstStyle/>
          <a:p>
            <a:pPr>
              <a:buNone/>
            </a:pPr>
            <a:r>
              <a:rPr lang="cs-CZ" dirty="0"/>
              <a:t>Dr. Nancy FRASER </a:t>
            </a:r>
            <a:r>
              <a:rPr lang="cs-CZ" sz="2000" dirty="0"/>
              <a:t>(*1947, USA, APA)</a:t>
            </a:r>
          </a:p>
          <a:p>
            <a:pPr>
              <a:buNone/>
            </a:pPr>
            <a:r>
              <a:rPr lang="cs-CZ" sz="2400" dirty="0"/>
              <a:t>„</a:t>
            </a:r>
            <a:r>
              <a:rPr lang="en-US" sz="2400" i="1" dirty="0"/>
              <a:t>For me, feminism is not simply a matter </a:t>
            </a:r>
            <a:endParaRPr lang="cs-CZ" sz="2400" i="1" dirty="0"/>
          </a:p>
          <a:p>
            <a:pPr>
              <a:buNone/>
            </a:pPr>
            <a:r>
              <a:rPr lang="en-US" sz="2400" i="1" dirty="0"/>
              <a:t>of getting a smattering of individual women into </a:t>
            </a:r>
            <a:endParaRPr lang="cs-CZ" sz="2400" i="1" dirty="0"/>
          </a:p>
          <a:p>
            <a:pPr>
              <a:buNone/>
            </a:pPr>
            <a:r>
              <a:rPr lang="en-US" sz="2400" i="1" dirty="0"/>
              <a:t>positions of power and privilege within </a:t>
            </a:r>
            <a:endParaRPr lang="cs-CZ" sz="2400" i="1" dirty="0"/>
          </a:p>
          <a:p>
            <a:pPr>
              <a:buNone/>
            </a:pPr>
            <a:r>
              <a:rPr lang="en-US" sz="2400" i="1" dirty="0"/>
              <a:t>existing social hierarchies. It is rather about </a:t>
            </a:r>
            <a:endParaRPr lang="cs-CZ" sz="2400" i="1" dirty="0"/>
          </a:p>
          <a:p>
            <a:pPr>
              <a:buNone/>
            </a:pPr>
            <a:r>
              <a:rPr lang="en-US" sz="2400" i="1" dirty="0"/>
              <a:t>overcoming those hierarchies</a:t>
            </a:r>
            <a:r>
              <a:rPr lang="cs-CZ" sz="2400" dirty="0"/>
              <a:t>..“</a:t>
            </a:r>
            <a:endParaRPr lang="en-US" sz="2400" dirty="0"/>
          </a:p>
          <a:p>
            <a:pPr>
              <a:buNone/>
            </a:pPr>
            <a:r>
              <a:rPr lang="cs-CZ" dirty="0" err="1">
                <a:solidFill>
                  <a:srgbClr val="FF00FF"/>
                </a:solidFill>
              </a:rPr>
              <a:t>Two</a:t>
            </a:r>
            <a:r>
              <a:rPr lang="cs-CZ" dirty="0">
                <a:solidFill>
                  <a:srgbClr val="FF00FF"/>
                </a:solidFill>
              </a:rPr>
              <a:t> </a:t>
            </a:r>
            <a:r>
              <a:rPr lang="cs-CZ" dirty="0" err="1">
                <a:solidFill>
                  <a:srgbClr val="FF00FF"/>
                </a:solidFill>
              </a:rPr>
              <a:t>kind</a:t>
            </a:r>
            <a:r>
              <a:rPr lang="cs-CZ" dirty="0">
                <a:solidFill>
                  <a:srgbClr val="FF00FF"/>
                </a:solidFill>
              </a:rPr>
              <a:t> </a:t>
            </a:r>
            <a:r>
              <a:rPr lang="cs-CZ" dirty="0" err="1">
                <a:solidFill>
                  <a:srgbClr val="FF00FF"/>
                </a:solidFill>
              </a:rPr>
              <a:t>of</a:t>
            </a:r>
            <a:r>
              <a:rPr lang="cs-CZ" dirty="0">
                <a:solidFill>
                  <a:srgbClr val="FF00FF"/>
                </a:solidFill>
              </a:rPr>
              <a:t> justice/</a:t>
            </a:r>
            <a:r>
              <a:rPr lang="cs-CZ" dirty="0" err="1">
                <a:solidFill>
                  <a:srgbClr val="FF00FF"/>
                </a:solidFill>
              </a:rPr>
              <a:t>injustice</a:t>
            </a:r>
            <a:r>
              <a:rPr lang="cs-CZ" dirty="0"/>
              <a:t>:</a:t>
            </a:r>
          </a:p>
          <a:p>
            <a:pPr>
              <a:buNone/>
            </a:pPr>
            <a:r>
              <a:rPr lang="cs-CZ" dirty="0"/>
              <a:t>a) </a:t>
            </a:r>
            <a:r>
              <a:rPr lang="en-US" dirty="0"/>
              <a:t>distributive</a:t>
            </a:r>
            <a:r>
              <a:rPr lang="cs-CZ" dirty="0"/>
              <a:t> justice b) justice </a:t>
            </a:r>
            <a:r>
              <a:rPr lang="en-US" dirty="0"/>
              <a:t>of recognition</a:t>
            </a:r>
          </a:p>
          <a:p>
            <a:pPr>
              <a:buNone/>
            </a:pPr>
            <a:endParaRPr lang="cs-CZ" dirty="0"/>
          </a:p>
        </p:txBody>
      </p:sp>
      <p:pic>
        <p:nvPicPr>
          <p:cNvPr id="4" name="Obrázek 3" descr="frazer (1).jpeg"/>
          <p:cNvPicPr>
            <a:picLocks noChangeAspect="1"/>
          </p:cNvPicPr>
          <p:nvPr/>
        </p:nvPicPr>
        <p:blipFill>
          <a:blip r:embed="rId2" cstate="print"/>
          <a:stretch>
            <a:fillRect/>
          </a:stretch>
        </p:blipFill>
        <p:spPr>
          <a:xfrm>
            <a:off x="6012160" y="2043432"/>
            <a:ext cx="2232248" cy="212063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DISTRIBUTIVE INJUSTICE IN GENDER</a:t>
            </a:r>
          </a:p>
        </p:txBody>
      </p:sp>
      <p:sp>
        <p:nvSpPr>
          <p:cNvPr id="3" name="Zástupný symbol pro obsah 2"/>
          <p:cNvSpPr>
            <a:spLocks noGrp="1"/>
          </p:cNvSpPr>
          <p:nvPr>
            <p:ph idx="1"/>
          </p:nvPr>
        </p:nvSpPr>
        <p:spPr>
          <a:ln>
            <a:noFill/>
          </a:ln>
        </p:spPr>
        <p:style>
          <a:lnRef idx="2">
            <a:schemeClr val="accent6"/>
          </a:lnRef>
          <a:fillRef idx="1">
            <a:schemeClr val="lt1"/>
          </a:fillRef>
          <a:effectRef idx="0">
            <a:schemeClr val="accent6"/>
          </a:effectRef>
          <a:fontRef idx="minor">
            <a:schemeClr val="dk1"/>
          </a:fontRef>
        </p:style>
        <p:txBody>
          <a:bodyPr>
            <a:normAutofit lnSpcReduction="10000"/>
          </a:bodyPr>
          <a:lstStyle/>
          <a:p>
            <a:pPr marL="514350" indent="-514350">
              <a:buAutoNum type="alphaLcParenR"/>
            </a:pPr>
            <a:r>
              <a:rPr lang="en-US" sz="2400" b="1" dirty="0"/>
              <a:t>Access to job vacancies or project opportunities</a:t>
            </a:r>
          </a:p>
          <a:p>
            <a:pPr marL="514350" indent="-514350">
              <a:buAutoNum type="alphaLcParenR"/>
            </a:pPr>
            <a:r>
              <a:rPr lang="en-US" sz="2400" b="1" dirty="0"/>
              <a:t>Salaries, financial rewards</a:t>
            </a:r>
          </a:p>
          <a:p>
            <a:pPr marL="514350" indent="-514350">
              <a:buNone/>
            </a:pPr>
            <a:r>
              <a:rPr lang="en-US" sz="2400" dirty="0"/>
              <a:t>      what is the leading </a:t>
            </a:r>
            <a:r>
              <a:rPr lang="en-US" sz="2400" dirty="0" err="1"/>
              <a:t>agens</a:t>
            </a:r>
            <a:r>
              <a:rPr lang="en-US" sz="2400" dirty="0"/>
              <a:t>? </a:t>
            </a:r>
          </a:p>
          <a:p>
            <a:pPr marL="514350" indent="-514350">
              <a:buFontTx/>
              <a:buChar char="-"/>
            </a:pPr>
            <a:r>
              <a:rPr lang="en-US" sz="2400" dirty="0"/>
              <a:t>    traditional stereotype?</a:t>
            </a:r>
          </a:p>
          <a:p>
            <a:pPr marL="514350" indent="-514350">
              <a:buFontTx/>
              <a:buChar char="-"/>
            </a:pPr>
            <a:r>
              <a:rPr lang="en-US" sz="2400" dirty="0"/>
              <a:t>    gender bias?</a:t>
            </a:r>
          </a:p>
          <a:p>
            <a:pPr marL="514350" indent="-514350">
              <a:buNone/>
            </a:pPr>
            <a:r>
              <a:rPr lang="en-US" sz="2200" dirty="0"/>
              <a:t>        </a:t>
            </a:r>
            <a:r>
              <a:rPr lang="en-US" sz="1800" dirty="0"/>
              <a:t>e.g. Czech Republic: LPN (</a:t>
            </a:r>
            <a:r>
              <a:rPr lang="en-US" sz="1800" dirty="0" err="1"/>
              <a:t>licen</a:t>
            </a:r>
            <a:r>
              <a:rPr lang="cs-CZ" sz="1800" dirty="0"/>
              <a:t>c</a:t>
            </a:r>
            <a:r>
              <a:rPr lang="en-US" sz="1800" dirty="0" err="1"/>
              <a:t>ed</a:t>
            </a:r>
            <a:r>
              <a:rPr lang="en-US" sz="1800" dirty="0"/>
              <a:t> practical nurse) – women median of salaries  men</a:t>
            </a:r>
            <a:r>
              <a:rPr lang="cs-CZ" sz="1800" dirty="0"/>
              <a:t>:</a:t>
            </a:r>
            <a:r>
              <a:rPr lang="en-US" sz="1800" dirty="0"/>
              <a:t>women </a:t>
            </a:r>
            <a:r>
              <a:rPr lang="cs-CZ" sz="1800" dirty="0"/>
              <a:t>– </a:t>
            </a:r>
            <a:r>
              <a:rPr lang="en-US" sz="1800" dirty="0"/>
              <a:t>83</a:t>
            </a:r>
            <a:r>
              <a:rPr lang="cs-CZ" sz="1800" dirty="0"/>
              <a:t>:</a:t>
            </a:r>
            <a:r>
              <a:rPr lang="en-US" sz="1800" dirty="0"/>
              <a:t>100% </a:t>
            </a:r>
          </a:p>
          <a:p>
            <a:pPr marL="514350" indent="-514350">
              <a:buNone/>
            </a:pPr>
            <a:r>
              <a:rPr lang="en-US" sz="1800" dirty="0"/>
              <a:t>          in showbusiness women receive up to 50% more than men…</a:t>
            </a:r>
          </a:p>
          <a:p>
            <a:pPr marL="514350" indent="-514350">
              <a:buNone/>
            </a:pPr>
            <a:r>
              <a:rPr lang="en-US" sz="2200" b="1" dirty="0"/>
              <a:t>HYPOTHES</a:t>
            </a:r>
            <a:r>
              <a:rPr lang="cs-CZ" sz="2200" b="1" dirty="0"/>
              <a:t>IS</a:t>
            </a:r>
            <a:r>
              <a:rPr lang="en-US" sz="2200" dirty="0"/>
              <a:t>:</a:t>
            </a:r>
          </a:p>
          <a:p>
            <a:pPr marL="514350" indent="-514350">
              <a:buNone/>
            </a:pPr>
            <a:r>
              <a:rPr lang="en-US" sz="2200" dirty="0"/>
              <a:t>        People are more influenced by the habitual practice than by chauvinism.  If the practice changes, the people are able to adapt continuously. </a:t>
            </a:r>
          </a:p>
          <a:p>
            <a:pPr marL="514350" indent="-514350">
              <a:buNone/>
            </a:pPr>
            <a:endParaRPr lang="cs-CZ" dirty="0"/>
          </a:p>
          <a:p>
            <a:pPr marL="514350" indent="-514350">
              <a:buNone/>
            </a:pPr>
            <a:endParaRPr lang="cs-CZ" dirty="0"/>
          </a:p>
          <a:p>
            <a:pPr marL="514350" indent="-514350">
              <a:buNone/>
            </a:pPr>
            <a:endParaRPr lang="cs-CZ" dirty="0"/>
          </a:p>
          <a:p>
            <a:pPr marL="514350" indent="-514350">
              <a:buAutoNum type="alphaLcParenR"/>
            </a:pPr>
            <a:endParaRPr lang="cs-CZ"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l"/>
            <a:r>
              <a:rPr lang="cs-CZ" sz="3600" dirty="0"/>
              <a:t>ACTUAL SITUATION IN DISTRIBUTIVE  GENDER INJUSTICE</a:t>
            </a:r>
          </a:p>
        </p:txBody>
      </p:sp>
      <p:sp>
        <p:nvSpPr>
          <p:cNvPr id="3" name="Zástupný symbol pro obsah 2"/>
          <p:cNvSpPr>
            <a:spLocks noGrp="1"/>
          </p:cNvSpPr>
          <p:nvPr>
            <p:ph idx="1"/>
          </p:nvPr>
        </p:nvSpPr>
        <p:spPr/>
        <p:txBody>
          <a:bodyPr>
            <a:normAutofit fontScale="25000" lnSpcReduction="20000"/>
          </a:bodyPr>
          <a:lstStyle/>
          <a:p>
            <a:pPr>
              <a:buNone/>
            </a:pPr>
            <a:r>
              <a:rPr lang="en-US" dirty="0"/>
              <a:t>   </a:t>
            </a:r>
            <a:r>
              <a:rPr lang="cs-CZ" dirty="0"/>
              <a:t>   </a:t>
            </a:r>
            <a:r>
              <a:rPr lang="en-US" dirty="0"/>
              <a:t> </a:t>
            </a:r>
            <a:r>
              <a:rPr lang="cs-CZ" dirty="0"/>
              <a:t>   </a:t>
            </a:r>
            <a:r>
              <a:rPr lang="en-US" sz="8000" dirty="0">
                <a:hlinkClick r:id="rId2"/>
              </a:rPr>
              <a:t>Morgan Stanley report</a:t>
            </a:r>
            <a:r>
              <a:rPr lang="en-US" sz="8000" dirty="0"/>
              <a:t>, </a:t>
            </a:r>
            <a:r>
              <a:rPr lang="en-US" sz="8000" i="1" dirty="0"/>
              <a:t>"more gender diversity, particularly in corporate settings, can translate to increased productivity, greater innovation, better products, better decision-making, and higher employee retention and satisfaction.“    </a:t>
            </a:r>
          </a:p>
          <a:p>
            <a:pPr>
              <a:buNone/>
            </a:pPr>
            <a:r>
              <a:rPr lang="en-US" sz="8000" i="1" dirty="0"/>
              <a:t>     </a:t>
            </a:r>
            <a:r>
              <a:rPr lang="en-US" sz="8000" b="1" dirty="0"/>
              <a:t>REALITY</a:t>
            </a:r>
            <a:r>
              <a:rPr lang="cs-CZ" sz="8000" dirty="0"/>
              <a:t>: </a:t>
            </a:r>
            <a:r>
              <a:rPr lang="en-US" sz="8000" dirty="0"/>
              <a:t>percentage of women in the top management:</a:t>
            </a:r>
          </a:p>
          <a:p>
            <a:pPr>
              <a:buNone/>
            </a:pPr>
            <a:r>
              <a:rPr lang="en-US" sz="8000" dirty="0"/>
              <a:t>     </a:t>
            </a:r>
            <a:r>
              <a:rPr lang="cs-CZ" sz="8000" dirty="0"/>
              <a:t> EU 25</a:t>
            </a:r>
            <a:r>
              <a:rPr lang="en-US" sz="8000" dirty="0"/>
              <a:t>%, global world 13%, CR 9% </a:t>
            </a:r>
            <a:r>
              <a:rPr lang="cs-CZ" sz="8000" dirty="0"/>
              <a:t>(BUT the </a:t>
            </a:r>
            <a:r>
              <a:rPr lang="cs-CZ" sz="8000" dirty="0" err="1"/>
              <a:t>score</a:t>
            </a:r>
            <a:r>
              <a:rPr lang="cs-CZ" sz="8000" dirty="0"/>
              <a:t> </a:t>
            </a:r>
            <a:r>
              <a:rPr lang="cs-CZ" sz="8000" dirty="0" err="1"/>
              <a:t>of</a:t>
            </a:r>
            <a:r>
              <a:rPr lang="cs-CZ" sz="8000" dirty="0"/>
              <a:t> </a:t>
            </a:r>
            <a:r>
              <a:rPr lang="cs-CZ" sz="8000" dirty="0" err="1"/>
              <a:t>graduates</a:t>
            </a:r>
            <a:r>
              <a:rPr lang="cs-CZ" sz="8000" dirty="0"/>
              <a:t> in management </a:t>
            </a:r>
            <a:r>
              <a:rPr lang="cs-CZ" sz="8000" dirty="0" err="1"/>
              <a:t>studies</a:t>
            </a:r>
            <a:r>
              <a:rPr lang="cs-CZ" sz="8000" dirty="0"/>
              <a:t> </a:t>
            </a:r>
            <a:r>
              <a:rPr lang="cs-CZ" sz="8000" dirty="0" err="1"/>
              <a:t>at</a:t>
            </a:r>
            <a:r>
              <a:rPr lang="cs-CZ" sz="8000" dirty="0"/>
              <a:t> </a:t>
            </a:r>
            <a:r>
              <a:rPr lang="cs-CZ" sz="8000" dirty="0" err="1"/>
              <a:t>univerisites</a:t>
            </a:r>
            <a:r>
              <a:rPr lang="cs-CZ" sz="8000" dirty="0"/>
              <a:t> in </a:t>
            </a:r>
            <a:r>
              <a:rPr lang="cs-CZ" sz="8000" dirty="0" err="1"/>
              <a:t>the</a:t>
            </a:r>
            <a:r>
              <a:rPr lang="cs-CZ" sz="8000" dirty="0"/>
              <a:t> CR </a:t>
            </a:r>
            <a:r>
              <a:rPr lang="cs-CZ" sz="8000" dirty="0" err="1"/>
              <a:t>makes</a:t>
            </a:r>
            <a:r>
              <a:rPr lang="cs-CZ" sz="8000" dirty="0"/>
              <a:t> ca 70/30 </a:t>
            </a:r>
            <a:r>
              <a:rPr lang="cs-CZ" sz="8000" dirty="0" err="1"/>
              <a:t>women</a:t>
            </a:r>
            <a:r>
              <a:rPr lang="cs-CZ" sz="8000" dirty="0"/>
              <a:t>/</a:t>
            </a:r>
            <a:r>
              <a:rPr lang="cs-CZ" sz="8000" dirty="0" err="1"/>
              <a:t>men</a:t>
            </a:r>
            <a:r>
              <a:rPr lang="cs-CZ" sz="8000" dirty="0"/>
              <a:t>)</a:t>
            </a:r>
          </a:p>
          <a:p>
            <a:pPr>
              <a:buNone/>
            </a:pPr>
            <a:r>
              <a:rPr lang="cs-CZ" sz="8000" b="1" dirty="0"/>
              <a:t>      REALITY in </a:t>
            </a:r>
            <a:r>
              <a:rPr lang="cs-CZ" sz="8000" b="1" dirty="0" err="1"/>
              <a:t>the</a:t>
            </a:r>
            <a:r>
              <a:rPr lang="cs-CZ" sz="8000" b="1" dirty="0"/>
              <a:t> CR</a:t>
            </a:r>
            <a:r>
              <a:rPr lang="cs-CZ" sz="8000" dirty="0"/>
              <a:t> </a:t>
            </a:r>
          </a:p>
          <a:p>
            <a:pPr>
              <a:buNone/>
            </a:pPr>
            <a:r>
              <a:rPr lang="cs-CZ" sz="8000" dirty="0"/>
              <a:t>      CR –  </a:t>
            </a:r>
            <a:r>
              <a:rPr lang="cs-CZ" sz="8000" dirty="0" err="1"/>
              <a:t>Antidiscrimination</a:t>
            </a:r>
            <a:r>
              <a:rPr lang="cs-CZ" sz="8000" dirty="0"/>
              <a:t> </a:t>
            </a:r>
            <a:r>
              <a:rPr lang="cs-CZ" sz="8000" dirty="0" err="1"/>
              <a:t>Act</a:t>
            </a:r>
            <a:r>
              <a:rPr lang="cs-CZ" sz="8000" dirty="0"/>
              <a:t>  No. 198/2009 </a:t>
            </a:r>
            <a:r>
              <a:rPr lang="cs-CZ" sz="8000" dirty="0" err="1"/>
              <a:t>Coll</a:t>
            </a:r>
            <a:r>
              <a:rPr lang="cs-CZ" sz="8000" dirty="0"/>
              <a:t>.</a:t>
            </a:r>
          </a:p>
          <a:p>
            <a:pPr>
              <a:buNone/>
            </a:pPr>
            <a:r>
              <a:rPr lang="cs-CZ" sz="8000" dirty="0"/>
              <a:t>      BUT      </a:t>
            </a:r>
          </a:p>
          <a:p>
            <a:pPr>
              <a:buNone/>
            </a:pPr>
            <a:r>
              <a:rPr lang="cs-CZ" sz="8000" dirty="0"/>
              <a:t>      the </a:t>
            </a:r>
            <a:r>
              <a:rPr lang="cs-CZ" sz="8000" dirty="0" err="1"/>
              <a:t>difference</a:t>
            </a:r>
            <a:r>
              <a:rPr lang="cs-CZ" sz="8000" dirty="0"/>
              <a:t> </a:t>
            </a:r>
            <a:r>
              <a:rPr lang="cs-CZ" sz="8000" dirty="0" err="1"/>
              <a:t>between</a:t>
            </a:r>
            <a:r>
              <a:rPr lang="cs-CZ" sz="8000" dirty="0"/>
              <a:t> </a:t>
            </a:r>
            <a:r>
              <a:rPr lang="cs-CZ" sz="8000" dirty="0" err="1"/>
              <a:t>salaries</a:t>
            </a:r>
            <a:r>
              <a:rPr lang="cs-CZ" sz="8000" dirty="0"/>
              <a:t> </a:t>
            </a:r>
            <a:r>
              <a:rPr lang="cs-CZ" sz="8000" dirty="0" err="1"/>
              <a:t>men</a:t>
            </a:r>
            <a:r>
              <a:rPr lang="cs-CZ" sz="8000" dirty="0"/>
              <a:t>/</a:t>
            </a:r>
            <a:r>
              <a:rPr lang="cs-CZ" sz="8000" dirty="0" err="1"/>
              <a:t>women</a:t>
            </a:r>
            <a:r>
              <a:rPr lang="cs-CZ" sz="8000" dirty="0"/>
              <a:t> up to 22 </a:t>
            </a:r>
            <a:r>
              <a:rPr lang="en-US" sz="8000" dirty="0"/>
              <a:t>%, in the segment of management </a:t>
            </a:r>
            <a:r>
              <a:rPr lang="cs-CZ" sz="8000" dirty="0" err="1"/>
              <a:t>about</a:t>
            </a:r>
            <a:r>
              <a:rPr lang="en-US" sz="8000" dirty="0"/>
              <a:t> 13</a:t>
            </a:r>
            <a:r>
              <a:rPr lang="cs-CZ" sz="8000" dirty="0"/>
              <a:t> </a:t>
            </a:r>
            <a:r>
              <a:rPr lang="en-US" sz="8000" dirty="0"/>
              <a:t>%</a:t>
            </a:r>
            <a:endParaRPr lang="cs-CZ" sz="8000" dirty="0"/>
          </a:p>
          <a:p>
            <a:pPr>
              <a:buNone/>
            </a:pPr>
            <a:r>
              <a:rPr lang="en-US" sz="8000" dirty="0"/>
              <a:t>      44</a:t>
            </a:r>
            <a:r>
              <a:rPr lang="cs-CZ" sz="8000" dirty="0"/>
              <a:t> </a:t>
            </a:r>
            <a:r>
              <a:rPr lang="en-US" sz="8000" dirty="0"/>
              <a:t>% of women  testify  the financial discrimination</a:t>
            </a:r>
            <a:r>
              <a:rPr lang="cs-CZ" sz="8000" dirty="0"/>
              <a:t> (</a:t>
            </a:r>
            <a:r>
              <a:rPr lang="cs-CZ" sz="8000" dirty="0" err="1"/>
              <a:t>including</a:t>
            </a:r>
            <a:r>
              <a:rPr lang="cs-CZ" sz="8000" dirty="0"/>
              <a:t> the top </a:t>
            </a:r>
            <a:r>
              <a:rPr lang="cs-CZ" sz="8000" dirty="0" err="1"/>
              <a:t>positions</a:t>
            </a:r>
            <a:r>
              <a:rPr lang="cs-CZ" sz="8000" dirty="0"/>
              <a:t>)</a:t>
            </a:r>
            <a:r>
              <a:rPr lang="en-US" sz="8000" dirty="0"/>
              <a:t> in </a:t>
            </a:r>
            <a:r>
              <a:rPr lang="cs-CZ" sz="8000" dirty="0" err="1"/>
              <a:t>the</a:t>
            </a:r>
            <a:r>
              <a:rPr lang="cs-CZ" sz="8000" dirty="0"/>
              <a:t> </a:t>
            </a:r>
            <a:r>
              <a:rPr lang="en-US" sz="8000" dirty="0"/>
              <a:t>CR</a:t>
            </a:r>
            <a:endParaRPr lang="cs-CZ" sz="8000" dirty="0"/>
          </a:p>
          <a:p>
            <a:pPr>
              <a:buNone/>
            </a:pPr>
            <a:r>
              <a:rPr lang="cs-CZ" sz="7200" dirty="0"/>
              <a:t>      (source: </a:t>
            </a:r>
            <a:r>
              <a:rPr lang="cs-CZ" sz="7200" dirty="0" err="1"/>
              <a:t>Qualitative</a:t>
            </a:r>
            <a:r>
              <a:rPr lang="cs-CZ" sz="7200" dirty="0"/>
              <a:t> </a:t>
            </a:r>
            <a:r>
              <a:rPr lang="cs-CZ" sz="7200" dirty="0" err="1"/>
              <a:t>research</a:t>
            </a:r>
            <a:r>
              <a:rPr lang="cs-CZ" sz="7200" dirty="0"/>
              <a:t> No. 1032, </a:t>
            </a:r>
            <a:r>
              <a:rPr lang="cs-CZ" sz="7200" dirty="0" err="1"/>
              <a:t>collection</a:t>
            </a:r>
            <a:r>
              <a:rPr lang="cs-CZ" sz="7200" dirty="0"/>
              <a:t> </a:t>
            </a:r>
            <a:r>
              <a:rPr lang="cs-CZ" sz="7200" dirty="0" err="1"/>
              <a:t>of</a:t>
            </a:r>
            <a:r>
              <a:rPr lang="cs-CZ" sz="7200" dirty="0"/>
              <a:t> data: </a:t>
            </a:r>
            <a:r>
              <a:rPr lang="cs-CZ" sz="7200" dirty="0" err="1"/>
              <a:t>April</a:t>
            </a:r>
            <a:r>
              <a:rPr lang="cs-CZ" sz="7200" dirty="0"/>
              <a:t> 2017)</a:t>
            </a:r>
          </a:p>
          <a:p>
            <a:pPr>
              <a:buNone/>
            </a:pPr>
            <a:r>
              <a:rPr lang="cs-CZ" sz="8000" dirty="0"/>
              <a:t> </a:t>
            </a:r>
            <a:endParaRPr lang="en-US" sz="8000" dirty="0"/>
          </a:p>
          <a:p>
            <a:pPr>
              <a:buNone/>
            </a:pPr>
            <a:r>
              <a:rPr lang="en-US" sz="6700" dirty="0"/>
              <a:t>     </a:t>
            </a:r>
            <a:r>
              <a:rPr lang="cs-CZ" sz="6700" dirty="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Methodology</a:t>
            </a:r>
            <a:r>
              <a:rPr lang="cs-CZ" dirty="0" smtClean="0"/>
              <a:t> </a:t>
            </a:r>
            <a:r>
              <a:rPr lang="cs-CZ" dirty="0" err="1" smtClean="0"/>
              <a:t>of</a:t>
            </a:r>
            <a:r>
              <a:rPr lang="cs-CZ" dirty="0" smtClean="0"/>
              <a:t> </a:t>
            </a:r>
            <a:r>
              <a:rPr lang="cs-CZ" dirty="0" err="1" smtClean="0"/>
              <a:t>this</a:t>
            </a:r>
            <a:r>
              <a:rPr lang="cs-CZ" dirty="0" smtClean="0"/>
              <a:t> </a:t>
            </a:r>
            <a:r>
              <a:rPr lang="cs-CZ" dirty="0" err="1" smtClean="0"/>
              <a:t>score</a:t>
            </a:r>
            <a:r>
              <a:rPr lang="cs-CZ" dirty="0" smtClean="0"/>
              <a:t>?</a:t>
            </a:r>
            <a:endParaRPr lang="cs-CZ" dirty="0"/>
          </a:p>
        </p:txBody>
      </p:sp>
      <p:sp>
        <p:nvSpPr>
          <p:cNvPr id="3" name="Zástupný symbol pro obsah 2"/>
          <p:cNvSpPr>
            <a:spLocks noGrp="1"/>
          </p:cNvSpPr>
          <p:nvPr>
            <p:ph idx="1"/>
          </p:nvPr>
        </p:nvSpPr>
        <p:spPr/>
        <p:txBody>
          <a:bodyPr>
            <a:normAutofit/>
          </a:bodyPr>
          <a:lstStyle/>
          <a:p>
            <a:r>
              <a:rPr lang="cs-CZ" dirty="0" err="1" smtClean="0"/>
              <a:t>We</a:t>
            </a:r>
            <a:r>
              <a:rPr lang="cs-CZ" dirty="0" smtClean="0"/>
              <a:t> </a:t>
            </a:r>
            <a:r>
              <a:rPr lang="cs-CZ" dirty="0" err="1" smtClean="0"/>
              <a:t>need</a:t>
            </a:r>
            <a:r>
              <a:rPr lang="cs-CZ" dirty="0" smtClean="0"/>
              <a:t> </a:t>
            </a:r>
            <a:r>
              <a:rPr lang="cs-CZ" dirty="0" err="1" smtClean="0"/>
              <a:t>the</a:t>
            </a:r>
            <a:r>
              <a:rPr lang="cs-CZ" dirty="0" smtClean="0"/>
              <a:t> more </a:t>
            </a:r>
            <a:r>
              <a:rPr lang="cs-CZ" dirty="0" err="1" smtClean="0"/>
              <a:t>deeper</a:t>
            </a:r>
            <a:r>
              <a:rPr lang="cs-CZ" dirty="0" smtClean="0"/>
              <a:t> analyse </a:t>
            </a:r>
            <a:r>
              <a:rPr lang="cs-CZ" dirty="0" err="1" smtClean="0"/>
              <a:t>of</a:t>
            </a:r>
            <a:r>
              <a:rPr lang="cs-CZ" dirty="0" smtClean="0"/>
              <a:t> </a:t>
            </a:r>
            <a:r>
              <a:rPr lang="cs-CZ" dirty="0" err="1" smtClean="0"/>
              <a:t>the</a:t>
            </a:r>
            <a:r>
              <a:rPr lang="cs-CZ" dirty="0" smtClean="0"/>
              <a:t> </a:t>
            </a:r>
            <a:r>
              <a:rPr lang="cs-CZ" dirty="0" err="1" smtClean="0"/>
              <a:t>methodology</a:t>
            </a:r>
            <a:r>
              <a:rPr lang="cs-CZ" dirty="0" smtClean="0"/>
              <a:t>.</a:t>
            </a:r>
          </a:p>
          <a:p>
            <a:r>
              <a:rPr lang="cs-CZ" dirty="0" err="1" smtClean="0"/>
              <a:t>Questions</a:t>
            </a:r>
            <a:r>
              <a:rPr lang="cs-CZ" dirty="0" smtClean="0"/>
              <a:t>:</a:t>
            </a:r>
          </a:p>
          <a:p>
            <a:endParaRPr lang="cs-CZ" dirty="0" smtClean="0"/>
          </a:p>
          <a:p>
            <a:endParaRPr lang="cs-CZ" dirty="0" smtClean="0"/>
          </a:p>
          <a:p>
            <a:pPr>
              <a:buNone/>
            </a:pPr>
            <a:r>
              <a:rPr lang="cs-CZ" dirty="0" smtClean="0"/>
              <a:t>    </a:t>
            </a:r>
            <a:r>
              <a:rPr lang="cs-CZ" sz="2400" dirty="0" err="1" smtClean="0"/>
              <a:t>What</a:t>
            </a:r>
            <a:r>
              <a:rPr lang="cs-CZ" sz="2400" dirty="0" smtClean="0"/>
              <a:t> are </a:t>
            </a:r>
            <a:r>
              <a:rPr lang="cs-CZ" sz="2400" dirty="0" err="1" smtClean="0"/>
              <a:t>the</a:t>
            </a:r>
            <a:r>
              <a:rPr lang="cs-CZ" sz="2400" dirty="0" smtClean="0"/>
              <a:t> </a:t>
            </a:r>
            <a:r>
              <a:rPr lang="cs-CZ" sz="2400" dirty="0" err="1" smtClean="0"/>
              <a:t>reasons</a:t>
            </a:r>
            <a:r>
              <a:rPr lang="cs-CZ" sz="2400" dirty="0" smtClean="0"/>
              <a:t> </a:t>
            </a:r>
            <a:r>
              <a:rPr lang="cs-CZ" sz="2400" dirty="0" err="1" smtClean="0"/>
              <a:t>of</a:t>
            </a:r>
            <a:r>
              <a:rPr lang="cs-CZ" sz="2400" dirty="0" smtClean="0"/>
              <a:t>  </a:t>
            </a:r>
            <a:r>
              <a:rPr lang="cs-CZ" sz="2400" dirty="0" err="1" smtClean="0"/>
              <a:t>lower</a:t>
            </a:r>
            <a:r>
              <a:rPr lang="cs-CZ" sz="2400" dirty="0" smtClean="0"/>
              <a:t> </a:t>
            </a:r>
            <a:r>
              <a:rPr lang="cs-CZ" sz="2400" dirty="0" err="1" smtClean="0"/>
              <a:t>salaries</a:t>
            </a:r>
            <a:r>
              <a:rPr lang="cs-CZ" sz="2400" dirty="0" smtClean="0"/>
              <a:t> /</a:t>
            </a:r>
            <a:r>
              <a:rPr lang="cs-CZ" sz="2400" dirty="0" err="1" smtClean="0"/>
              <a:t>incomes</a:t>
            </a:r>
            <a:r>
              <a:rPr lang="cs-CZ" sz="2400" dirty="0" smtClean="0"/>
              <a:t> </a:t>
            </a:r>
            <a:r>
              <a:rPr lang="cs-CZ" sz="2400" dirty="0" err="1" smtClean="0"/>
              <a:t>of</a:t>
            </a:r>
            <a:r>
              <a:rPr lang="cs-CZ" sz="2400" dirty="0" smtClean="0"/>
              <a:t> </a:t>
            </a:r>
            <a:r>
              <a:rPr lang="cs-CZ" sz="2400" dirty="0" err="1" smtClean="0"/>
              <a:t>women</a:t>
            </a:r>
            <a:r>
              <a:rPr lang="cs-CZ" sz="2400" dirty="0" smtClean="0"/>
              <a:t>? </a:t>
            </a:r>
          </a:p>
          <a:p>
            <a:pPr>
              <a:buNone/>
            </a:pPr>
            <a:r>
              <a:rPr lang="cs-CZ" sz="2400" dirty="0" smtClean="0"/>
              <a:t> </a:t>
            </a:r>
            <a:r>
              <a:rPr lang="cs-CZ" sz="2400" dirty="0" smtClean="0"/>
              <a:t>     ? </a:t>
            </a:r>
            <a:r>
              <a:rPr lang="cs-CZ" sz="2400" dirty="0" err="1" smtClean="0"/>
              <a:t>the</a:t>
            </a:r>
            <a:r>
              <a:rPr lang="cs-CZ" sz="2400" dirty="0" smtClean="0"/>
              <a:t> </a:t>
            </a:r>
            <a:r>
              <a:rPr lang="cs-CZ" sz="2400" dirty="0" err="1" smtClean="0"/>
              <a:t>statistics</a:t>
            </a:r>
            <a:r>
              <a:rPr lang="cs-CZ" sz="2400" dirty="0" smtClean="0"/>
              <a:t> </a:t>
            </a:r>
            <a:r>
              <a:rPr lang="cs-CZ" sz="2400" dirty="0" err="1" smtClean="0"/>
              <a:t>compare</a:t>
            </a:r>
            <a:r>
              <a:rPr lang="cs-CZ" sz="2400" dirty="0" smtClean="0"/>
              <a:t> </a:t>
            </a:r>
            <a:r>
              <a:rPr lang="cs-CZ" sz="2400" dirty="0" err="1" smtClean="0"/>
              <a:t>contractual</a:t>
            </a:r>
            <a:r>
              <a:rPr lang="cs-CZ" sz="2400" dirty="0" smtClean="0"/>
              <a:t> </a:t>
            </a:r>
            <a:r>
              <a:rPr lang="cs-CZ" sz="2400" dirty="0" err="1" smtClean="0"/>
              <a:t>incomes</a:t>
            </a:r>
            <a:r>
              <a:rPr lang="cs-CZ" sz="2400" dirty="0" smtClean="0"/>
              <a:t> </a:t>
            </a:r>
            <a:r>
              <a:rPr lang="cs-CZ" sz="2400" dirty="0" err="1" smtClean="0"/>
              <a:t>or</a:t>
            </a:r>
            <a:r>
              <a:rPr lang="cs-CZ" sz="2400" dirty="0" smtClean="0"/>
              <a:t> </a:t>
            </a:r>
            <a:r>
              <a:rPr lang="cs-CZ" sz="2400" dirty="0" err="1" smtClean="0"/>
              <a:t>real</a:t>
            </a:r>
            <a:r>
              <a:rPr lang="cs-CZ" sz="2400" dirty="0" smtClean="0"/>
              <a:t> </a:t>
            </a:r>
            <a:r>
              <a:rPr lang="cs-CZ" sz="2400" dirty="0" err="1" smtClean="0"/>
              <a:t>incomes</a:t>
            </a:r>
            <a:r>
              <a:rPr lang="cs-CZ" sz="2400" dirty="0" smtClean="0"/>
              <a:t> </a:t>
            </a:r>
            <a:r>
              <a:rPr lang="cs-CZ" sz="2400" dirty="0" err="1" smtClean="0"/>
              <a:t>decreased</a:t>
            </a:r>
            <a:r>
              <a:rPr lang="cs-CZ" sz="2400" dirty="0" smtClean="0"/>
              <a:t>  by </a:t>
            </a:r>
            <a:r>
              <a:rPr lang="cs-CZ" sz="2400" dirty="0" err="1" smtClean="0"/>
              <a:t>the</a:t>
            </a:r>
            <a:r>
              <a:rPr lang="cs-CZ" sz="2400" dirty="0" smtClean="0"/>
              <a:t> </a:t>
            </a:r>
            <a:r>
              <a:rPr lang="cs-CZ" sz="2400" dirty="0" err="1" smtClean="0"/>
              <a:t>time</a:t>
            </a:r>
            <a:r>
              <a:rPr lang="cs-CZ" sz="2400" dirty="0" smtClean="0"/>
              <a:t> </a:t>
            </a:r>
            <a:r>
              <a:rPr lang="cs-CZ" sz="2400" dirty="0" err="1" smtClean="0"/>
              <a:t>devoted</a:t>
            </a:r>
            <a:r>
              <a:rPr lang="cs-CZ" sz="2400" dirty="0" smtClean="0"/>
              <a:t> to </a:t>
            </a:r>
            <a:r>
              <a:rPr lang="cs-CZ" sz="2400" dirty="0" err="1" smtClean="0"/>
              <a:t>the</a:t>
            </a:r>
            <a:r>
              <a:rPr lang="cs-CZ" sz="2400" dirty="0" smtClean="0"/>
              <a:t> </a:t>
            </a:r>
            <a:r>
              <a:rPr lang="cs-CZ" sz="2400" dirty="0" err="1" smtClean="0"/>
              <a:t>family</a:t>
            </a:r>
            <a:r>
              <a:rPr lang="cs-CZ" sz="2400" dirty="0" smtClean="0"/>
              <a:t> /</a:t>
            </a:r>
            <a:r>
              <a:rPr lang="cs-CZ" sz="2400" dirty="0" err="1" smtClean="0"/>
              <a:t>children</a:t>
            </a:r>
            <a:r>
              <a:rPr lang="cs-CZ" sz="2400" dirty="0" smtClean="0"/>
              <a:t> care?</a:t>
            </a:r>
            <a:endParaRPr lang="cs-CZ" sz="2400" dirty="0"/>
          </a:p>
        </p:txBody>
      </p:sp>
      <p:pic>
        <p:nvPicPr>
          <p:cNvPr id="4" name="Obrázek 3" descr="peceonemocnedite.jpg"/>
          <p:cNvPicPr>
            <a:picLocks noChangeAspect="1"/>
          </p:cNvPicPr>
          <p:nvPr/>
        </p:nvPicPr>
        <p:blipFill>
          <a:blip r:embed="rId2" cstate="print"/>
          <a:stretch>
            <a:fillRect/>
          </a:stretch>
        </p:blipFill>
        <p:spPr>
          <a:xfrm>
            <a:off x="5436096" y="2348880"/>
            <a:ext cx="2915226" cy="164224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a:t>MUSIC – STATISTICS Don</a:t>
            </a:r>
            <a:r>
              <a:rPr lang="en-US" sz="4000" dirty="0"/>
              <a:t>n</a:t>
            </a:r>
            <a:r>
              <a:rPr lang="cs-CZ" sz="4000" dirty="0"/>
              <a:t>e in </a:t>
            </a:r>
            <a:r>
              <a:rPr lang="cs-CZ" sz="4000" dirty="0" err="1"/>
              <a:t>Musica</a:t>
            </a:r>
            <a:endParaRPr lang="cs-CZ" sz="4000" dirty="0"/>
          </a:p>
        </p:txBody>
      </p:sp>
      <p:sp>
        <p:nvSpPr>
          <p:cNvPr id="3" name="Zástupný symbol pro obsah 2"/>
          <p:cNvSpPr>
            <a:spLocks noGrp="1"/>
          </p:cNvSpPr>
          <p:nvPr>
            <p:ph idx="1"/>
          </p:nvPr>
        </p:nvSpPr>
        <p:spPr/>
        <p:txBody>
          <a:bodyPr>
            <a:normAutofit/>
          </a:bodyPr>
          <a:lstStyle/>
          <a:p>
            <a:pPr>
              <a:buNone/>
            </a:pPr>
            <a:r>
              <a:rPr lang="cs-CZ" sz="2800" dirty="0"/>
              <a:t>    </a:t>
            </a:r>
            <a:r>
              <a:rPr lang="en-US" sz="2400" dirty="0"/>
              <a:t>Only 76 classical concerts among 1,445 performed across the world </a:t>
            </a:r>
            <a:r>
              <a:rPr lang="cs-CZ" sz="2400" dirty="0"/>
              <a:t>in</a:t>
            </a:r>
            <a:r>
              <a:rPr lang="en-US" sz="2400" dirty="0"/>
              <a:t> the year 2018 include</a:t>
            </a:r>
            <a:r>
              <a:rPr lang="cs-CZ" sz="2400" dirty="0"/>
              <a:t>d</a:t>
            </a:r>
            <a:r>
              <a:rPr lang="en-US" sz="2400" dirty="0"/>
              <a:t> at least on piece by a </a:t>
            </a:r>
            <a:r>
              <a:rPr lang="en-US" sz="2400" dirty="0" err="1"/>
              <a:t>wom</a:t>
            </a:r>
            <a:r>
              <a:rPr lang="cs-CZ" sz="2400" dirty="0"/>
              <a:t>a</a:t>
            </a:r>
            <a:r>
              <a:rPr lang="en-US" sz="2400" dirty="0"/>
              <a:t>n. Total of 3,524 works performed at those concerts included only 82 works written by women.    </a:t>
            </a:r>
          </a:p>
          <a:p>
            <a:pPr>
              <a:buNone/>
            </a:pPr>
            <a:r>
              <a:rPr lang="en-US" sz="2000" dirty="0"/>
              <a:t>      (source Mark Brown: „</a:t>
            </a:r>
            <a:r>
              <a:rPr lang="en-US" sz="2000" i="1" dirty="0"/>
              <a:t>Female Composers Largely Ignored by Concert Line-ups</a:t>
            </a:r>
            <a:r>
              <a:rPr lang="en-US" sz="2000" dirty="0"/>
              <a:t>“, The Guardian, 13.6.2018)  </a:t>
            </a:r>
          </a:p>
          <a:p>
            <a:pPr marL="514350" indent="-514350">
              <a:buNone/>
            </a:pPr>
            <a:r>
              <a:rPr lang="cs-CZ" sz="2400" dirty="0"/>
              <a:t>     </a:t>
            </a:r>
            <a:r>
              <a:rPr lang="en-US" sz="2400" dirty="0"/>
              <a:t>In Sweden and Norway  increased </a:t>
            </a:r>
            <a:r>
              <a:rPr lang="cs-CZ" sz="2400" dirty="0"/>
              <a:t>the </a:t>
            </a:r>
            <a:r>
              <a:rPr lang="en-US" sz="2400" dirty="0"/>
              <a:t>percentage</a:t>
            </a:r>
            <a:r>
              <a:rPr lang="cs-CZ" sz="2400" dirty="0"/>
              <a:t> </a:t>
            </a:r>
          </a:p>
          <a:p>
            <a:pPr marL="355600" indent="-355600">
              <a:buNone/>
            </a:pPr>
            <a:r>
              <a:rPr lang="cs-CZ" sz="2400" dirty="0"/>
              <a:t>    to </a:t>
            </a:r>
            <a:r>
              <a:rPr lang="en-US" sz="2400" dirty="0"/>
              <a:t>40</a:t>
            </a:r>
            <a:r>
              <a:rPr lang="cs-CZ" sz="2400" dirty="0"/>
              <a:t> </a:t>
            </a:r>
            <a:r>
              <a:rPr lang="en-US" sz="2400" dirty="0"/>
              <a:t>% </a:t>
            </a:r>
            <a:r>
              <a:rPr lang="en-US" sz="2000" dirty="0"/>
              <a:t>(source: European Composer and Songwriter Alliance, president</a:t>
            </a:r>
            <a:r>
              <a:rPr lang="cs-CZ" sz="2000" dirty="0"/>
              <a:t> </a:t>
            </a:r>
            <a:r>
              <a:rPr lang="en-US" sz="2000" dirty="0" err="1"/>
              <a:t>Alfons</a:t>
            </a:r>
            <a:r>
              <a:rPr lang="en-US" sz="2000" dirty="0"/>
              <a:t> </a:t>
            </a:r>
            <a:r>
              <a:rPr lang="en-US" sz="2000" dirty="0" err="1"/>
              <a:t>Karabuda</a:t>
            </a:r>
            <a:r>
              <a:rPr lang="en-US" sz="2000" dirty="0"/>
              <a:t>) </a:t>
            </a:r>
            <a:endParaRPr lang="cs-CZ" sz="2000" dirty="0"/>
          </a:p>
          <a:p>
            <a:pPr marL="355600" indent="-355600">
              <a:buNone/>
            </a:pPr>
            <a:r>
              <a:rPr lang="cs-CZ" sz="2000" dirty="0"/>
              <a:t>     </a:t>
            </a:r>
            <a:r>
              <a:rPr lang="cs-CZ" sz="2400" dirty="0" err="1"/>
              <a:t>Hollwood</a:t>
            </a:r>
            <a:r>
              <a:rPr lang="cs-CZ" sz="2400" dirty="0"/>
              <a:t> </a:t>
            </a:r>
            <a:r>
              <a:rPr lang="cs-CZ" sz="2400" dirty="0" err="1"/>
              <a:t>films</a:t>
            </a:r>
            <a:r>
              <a:rPr lang="cs-CZ" sz="2400" dirty="0"/>
              <a:t> – </a:t>
            </a:r>
            <a:r>
              <a:rPr lang="cs-CZ" sz="2400" dirty="0" err="1"/>
              <a:t>women</a:t>
            </a:r>
            <a:r>
              <a:rPr lang="cs-CZ" sz="2400" dirty="0"/>
              <a:t> make up 6 </a:t>
            </a:r>
            <a:r>
              <a:rPr lang="en-US" sz="2400" dirty="0"/>
              <a:t>% of composers </a:t>
            </a:r>
            <a:r>
              <a:rPr lang="cs-CZ" sz="2000" dirty="0"/>
              <a:t>(</a:t>
            </a:r>
            <a:r>
              <a:rPr lang="cs-CZ" sz="2000" dirty="0" err="1"/>
              <a:t>source</a:t>
            </a:r>
            <a:r>
              <a:rPr lang="cs-CZ" sz="2000" dirty="0"/>
              <a:t>: Z. </a:t>
            </a:r>
            <a:r>
              <a:rPr lang="cs-CZ" sz="2000" dirty="0" err="1"/>
              <a:t>Nathoo</a:t>
            </a:r>
            <a:r>
              <a:rPr lang="cs-CZ" sz="2000" dirty="0"/>
              <a:t>, CBC News, 26.1.2019)</a:t>
            </a:r>
            <a:endParaRPr lang="en-US"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a:t>COPYRIGHT SOCIETY</a:t>
            </a:r>
          </a:p>
        </p:txBody>
      </p:sp>
      <p:sp>
        <p:nvSpPr>
          <p:cNvPr id="3" name="Zástupný symbol pro obsah 2"/>
          <p:cNvSpPr>
            <a:spLocks noGrp="1"/>
          </p:cNvSpPr>
          <p:nvPr>
            <p:ph idx="1"/>
          </p:nvPr>
        </p:nvSpPr>
        <p:spPr/>
        <p:txBody>
          <a:bodyPr>
            <a:normAutofit fontScale="77500" lnSpcReduction="20000"/>
          </a:bodyPr>
          <a:lstStyle/>
          <a:p>
            <a:r>
              <a:rPr lang="cs-CZ" b="1" dirty="0"/>
              <a:t>SACEM</a:t>
            </a:r>
            <a:r>
              <a:rPr lang="cs-CZ" dirty="0"/>
              <a:t> – 9</a:t>
            </a:r>
            <a:r>
              <a:rPr lang="en-US" dirty="0"/>
              <a:t>% female composers, 3% female conductors, 12% female managers.</a:t>
            </a:r>
          </a:p>
          <a:p>
            <a:r>
              <a:rPr lang="en-US" b="1" dirty="0"/>
              <a:t>Czech Copyright Society </a:t>
            </a:r>
            <a:r>
              <a:rPr lang="cs-CZ" dirty="0"/>
              <a:t>(OSA)</a:t>
            </a:r>
          </a:p>
          <a:p>
            <a:pPr>
              <a:buNone/>
            </a:pPr>
            <a:r>
              <a:rPr lang="cs-CZ" dirty="0"/>
              <a:t>    - CCS </a:t>
            </a:r>
            <a:r>
              <a:rPr lang="cs-CZ" dirty="0" err="1"/>
              <a:t>represents</a:t>
            </a:r>
            <a:r>
              <a:rPr lang="cs-CZ" dirty="0"/>
              <a:t> 5857 Czech </a:t>
            </a:r>
            <a:r>
              <a:rPr lang="cs-CZ" dirty="0" err="1"/>
              <a:t>living</a:t>
            </a:r>
            <a:r>
              <a:rPr lang="cs-CZ" dirty="0"/>
              <a:t> </a:t>
            </a:r>
            <a:r>
              <a:rPr lang="cs-CZ" dirty="0" err="1"/>
              <a:t>authors</a:t>
            </a:r>
            <a:r>
              <a:rPr lang="cs-CZ" dirty="0"/>
              <a:t>, </a:t>
            </a:r>
            <a:r>
              <a:rPr lang="cs-CZ" dirty="0" err="1"/>
              <a:t>out</a:t>
            </a:r>
            <a:r>
              <a:rPr lang="cs-CZ" dirty="0"/>
              <a:t> </a:t>
            </a:r>
            <a:r>
              <a:rPr lang="cs-CZ" dirty="0" err="1"/>
              <a:t>of</a:t>
            </a:r>
            <a:r>
              <a:rPr lang="cs-CZ" dirty="0"/>
              <a:t> </a:t>
            </a:r>
            <a:r>
              <a:rPr lang="cs-CZ" dirty="0" err="1"/>
              <a:t>which</a:t>
            </a:r>
            <a:r>
              <a:rPr lang="cs-CZ" dirty="0"/>
              <a:t> </a:t>
            </a:r>
            <a:r>
              <a:rPr lang="cs-CZ" dirty="0" err="1"/>
              <a:t>there</a:t>
            </a:r>
            <a:r>
              <a:rPr lang="cs-CZ" dirty="0"/>
              <a:t> are 960 </a:t>
            </a:r>
            <a:r>
              <a:rPr lang="cs-CZ" dirty="0" err="1"/>
              <a:t>female</a:t>
            </a:r>
            <a:r>
              <a:rPr lang="cs-CZ" dirty="0"/>
              <a:t> </a:t>
            </a:r>
            <a:r>
              <a:rPr lang="cs-CZ" dirty="0" err="1"/>
              <a:t>authors</a:t>
            </a:r>
            <a:r>
              <a:rPr lang="cs-CZ" dirty="0"/>
              <a:t> (pop + </a:t>
            </a:r>
            <a:r>
              <a:rPr lang="cs-CZ" dirty="0" err="1"/>
              <a:t>classical</a:t>
            </a:r>
            <a:r>
              <a:rPr lang="cs-CZ" dirty="0"/>
              <a:t> music)</a:t>
            </a:r>
          </a:p>
          <a:p>
            <a:pPr>
              <a:buNone/>
            </a:pPr>
            <a:r>
              <a:rPr lang="cs-CZ" dirty="0"/>
              <a:t>    - </a:t>
            </a:r>
            <a:r>
              <a:rPr lang="cs-CZ" dirty="0" err="1"/>
              <a:t>with</a:t>
            </a:r>
            <a:r>
              <a:rPr lang="cs-CZ" dirty="0"/>
              <a:t> „status of </a:t>
            </a:r>
            <a:r>
              <a:rPr lang="cs-CZ" dirty="0" err="1"/>
              <a:t>member</a:t>
            </a:r>
            <a:r>
              <a:rPr lang="cs-CZ" dirty="0"/>
              <a:t>“ of the Society: </a:t>
            </a:r>
          </a:p>
          <a:p>
            <a:pPr>
              <a:buNone/>
            </a:pPr>
            <a:r>
              <a:rPr lang="cs-CZ" dirty="0"/>
              <a:t>    503 </a:t>
            </a:r>
            <a:r>
              <a:rPr lang="cs-CZ" dirty="0" err="1"/>
              <a:t>living</a:t>
            </a:r>
            <a:r>
              <a:rPr lang="cs-CZ" dirty="0"/>
              <a:t> </a:t>
            </a:r>
            <a:r>
              <a:rPr lang="cs-CZ" dirty="0" err="1"/>
              <a:t>authors</a:t>
            </a:r>
            <a:r>
              <a:rPr lang="cs-CZ" dirty="0"/>
              <a:t>, </a:t>
            </a:r>
            <a:r>
              <a:rPr lang="cs-CZ" dirty="0" err="1"/>
              <a:t>out</a:t>
            </a:r>
            <a:r>
              <a:rPr lang="cs-CZ" dirty="0"/>
              <a:t> </a:t>
            </a:r>
            <a:r>
              <a:rPr lang="cs-CZ" dirty="0" err="1"/>
              <a:t>of</a:t>
            </a:r>
            <a:r>
              <a:rPr lang="cs-CZ" dirty="0"/>
              <a:t> </a:t>
            </a:r>
            <a:r>
              <a:rPr lang="cs-CZ" dirty="0" err="1"/>
              <a:t>which</a:t>
            </a:r>
            <a:r>
              <a:rPr lang="cs-CZ" dirty="0"/>
              <a:t> </a:t>
            </a:r>
            <a:r>
              <a:rPr lang="cs-CZ" dirty="0" err="1"/>
              <a:t>there</a:t>
            </a:r>
            <a:r>
              <a:rPr lang="cs-CZ" dirty="0"/>
              <a:t> are 30 </a:t>
            </a:r>
            <a:r>
              <a:rPr lang="cs-CZ" dirty="0" err="1"/>
              <a:t>female</a:t>
            </a:r>
            <a:r>
              <a:rPr lang="cs-CZ" dirty="0"/>
              <a:t> </a:t>
            </a:r>
            <a:r>
              <a:rPr lang="cs-CZ" dirty="0" err="1"/>
              <a:t>authors</a:t>
            </a:r>
            <a:r>
              <a:rPr lang="cs-CZ" dirty="0"/>
              <a:t>.</a:t>
            </a:r>
          </a:p>
          <a:p>
            <a:pPr>
              <a:buNone/>
            </a:pPr>
            <a:r>
              <a:rPr lang="cs-CZ" dirty="0"/>
              <a:t>    </a:t>
            </a:r>
          </a:p>
          <a:p>
            <a:pPr>
              <a:buNone/>
            </a:pPr>
            <a:r>
              <a:rPr lang="cs-CZ" sz="2800" dirty="0"/>
              <a:t>     NOTE: limit </a:t>
            </a:r>
            <a:r>
              <a:rPr lang="cs-CZ" sz="2800" dirty="0" err="1"/>
              <a:t>for</a:t>
            </a:r>
            <a:r>
              <a:rPr lang="cs-CZ" sz="2800" dirty="0"/>
              <a:t> </a:t>
            </a:r>
            <a:r>
              <a:rPr lang="cs-CZ" sz="2800" dirty="0" err="1"/>
              <a:t>membership</a:t>
            </a:r>
            <a:r>
              <a:rPr lang="cs-CZ" sz="2800" dirty="0"/>
              <a:t>: 80,000 CZK/</a:t>
            </a:r>
            <a:r>
              <a:rPr lang="cs-CZ" sz="2800" dirty="0" err="1"/>
              <a:t>year</a:t>
            </a:r>
            <a:r>
              <a:rPr lang="cs-CZ" sz="2800" dirty="0"/>
              <a:t> (gross </a:t>
            </a:r>
            <a:r>
              <a:rPr lang="cs-CZ" sz="2800" dirty="0" err="1"/>
              <a:t>income</a:t>
            </a:r>
            <a:r>
              <a:rPr lang="cs-CZ" sz="2800" dirty="0"/>
              <a:t>) in pop, 40,000 CZK in </a:t>
            </a:r>
            <a:r>
              <a:rPr lang="cs-CZ" sz="2800" dirty="0" err="1"/>
              <a:t>classical</a:t>
            </a:r>
            <a:r>
              <a:rPr lang="cs-CZ" sz="2800" dirty="0"/>
              <a:t> music</a:t>
            </a:r>
          </a:p>
          <a:p>
            <a:pPr>
              <a:buNone/>
            </a:pPr>
            <a:r>
              <a:rPr lang="cs-CZ" sz="2800" dirty="0"/>
              <a:t>     i.e. 3,200 EUR/1,600 EUR!</a:t>
            </a:r>
          </a:p>
          <a:p>
            <a:pPr>
              <a:buNone/>
            </a:pPr>
            <a:r>
              <a:rPr lang="cs-CZ" sz="2800" dirty="0"/>
              <a:t>     </a:t>
            </a:r>
            <a:endParaRPr lang="en-US" sz="2800" dirty="0"/>
          </a:p>
          <a:p>
            <a:endParaRPr lang="cs-CZ"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dirty="0"/>
              <a:t>SOURCE OF INFORMATION     </a:t>
            </a:r>
          </a:p>
        </p:txBody>
      </p:sp>
      <p:sp>
        <p:nvSpPr>
          <p:cNvPr id="3" name="Zástupný symbol pro obsah 2"/>
          <p:cNvSpPr>
            <a:spLocks noGrp="1"/>
          </p:cNvSpPr>
          <p:nvPr>
            <p:ph idx="1"/>
          </p:nvPr>
        </p:nvSpPr>
        <p:spPr/>
        <p:txBody>
          <a:bodyPr>
            <a:normAutofit fontScale="77500" lnSpcReduction="20000"/>
          </a:bodyPr>
          <a:lstStyle/>
          <a:p>
            <a:pPr marL="0" indent="0">
              <a:buNone/>
            </a:pPr>
            <a:endParaRPr lang="cs-CZ" dirty="0"/>
          </a:p>
          <a:p>
            <a:r>
              <a:rPr lang="en-US" dirty="0"/>
              <a:t>27 years of experience with participants in </a:t>
            </a:r>
            <a:r>
              <a:rPr lang="en-US" dirty="0" smtClean="0"/>
              <a:t>the international </a:t>
            </a:r>
            <a:r>
              <a:rPr lang="en-US" dirty="0"/>
              <a:t>competition of sonic </a:t>
            </a:r>
            <a:r>
              <a:rPr lang="en-US" dirty="0" smtClean="0"/>
              <a:t>art MUSICA NOVA, </a:t>
            </a:r>
            <a:r>
              <a:rPr lang="en-US" dirty="0">
                <a:hlinkClick r:id="rId2"/>
              </a:rPr>
              <a:t>www.musicanova.seah.cz</a:t>
            </a:r>
            <a:r>
              <a:rPr lang="en-US" dirty="0"/>
              <a:t> (music and self-presentation).</a:t>
            </a:r>
          </a:p>
          <a:p>
            <a:r>
              <a:rPr lang="en-US" dirty="0"/>
              <a:t>Available </a:t>
            </a:r>
            <a:r>
              <a:rPr lang="en-US" dirty="0" smtClean="0"/>
              <a:t>CVs </a:t>
            </a:r>
            <a:r>
              <a:rPr lang="en-US" dirty="0"/>
              <a:t>of other female composers </a:t>
            </a:r>
            <a:r>
              <a:rPr lang="en-US" dirty="0" smtClean="0"/>
              <a:t>(</a:t>
            </a:r>
            <a:r>
              <a:rPr lang="en-US" dirty="0" err="1" smtClean="0"/>
              <a:t>e.g.Audible</a:t>
            </a:r>
            <a:r>
              <a:rPr lang="en-US" dirty="0" smtClean="0"/>
              <a:t> Women, Donne in Musica)</a:t>
            </a:r>
            <a:endParaRPr lang="en-US" dirty="0"/>
          </a:p>
          <a:p>
            <a:r>
              <a:rPr lang="en-US" dirty="0" smtClean="0"/>
              <a:t>Mail interviews </a:t>
            </a:r>
            <a:r>
              <a:rPr lang="en-US" dirty="0"/>
              <a:t>with </a:t>
            </a:r>
            <a:r>
              <a:rPr lang="en-US" dirty="0" smtClean="0"/>
              <a:t>female composers </a:t>
            </a:r>
            <a:endParaRPr lang="en-US" dirty="0"/>
          </a:p>
          <a:p>
            <a:r>
              <a:rPr lang="en-US" dirty="0"/>
              <a:t>Output of the </a:t>
            </a:r>
            <a:r>
              <a:rPr lang="en-US" dirty="0" smtClean="0"/>
              <a:t>interviews </a:t>
            </a:r>
            <a:r>
              <a:rPr lang="en-US" dirty="0"/>
              <a:t>with female </a:t>
            </a:r>
            <a:r>
              <a:rPr lang="en-US" dirty="0" smtClean="0"/>
              <a:t>leaders in CR</a:t>
            </a:r>
          </a:p>
          <a:p>
            <a:r>
              <a:rPr lang="en-US" dirty="0" smtClean="0"/>
              <a:t>Statistics</a:t>
            </a:r>
            <a:endParaRPr lang="en-US" dirty="0"/>
          </a:p>
          <a:p>
            <a:r>
              <a:rPr lang="en-US" dirty="0"/>
              <a:t>Literature, articles…</a:t>
            </a:r>
          </a:p>
          <a:p>
            <a:pPr marL="0" indent="0">
              <a:buNone/>
            </a:pPr>
            <a:r>
              <a:rPr lang="en-US" dirty="0" smtClean="0"/>
              <a:t>     </a:t>
            </a:r>
          </a:p>
          <a:p>
            <a:pPr marL="0" indent="0">
              <a:buNone/>
            </a:pPr>
            <a:endParaRPr lang="cs-CZ" dirty="0"/>
          </a:p>
          <a:p>
            <a:pPr marL="0" indent="0">
              <a:buNone/>
            </a:pPr>
            <a:endParaRPr lang="cs-CZ" dirty="0"/>
          </a:p>
        </p:txBody>
      </p:sp>
      <p:pic>
        <p:nvPicPr>
          <p:cNvPr id="4" name="Obrázek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50404" y="188640"/>
            <a:ext cx="2088232" cy="1649400"/>
          </a:xfrm>
          <a:prstGeom prst="rect">
            <a:avLst/>
          </a:prstGeom>
        </p:spPr>
      </p:pic>
    </p:spTree>
    <p:extLst>
      <p:ext uri="{BB962C8B-B14F-4D97-AF65-F5344CB8AC3E}">
        <p14:creationId xmlns:p14="http://schemas.microsoft.com/office/powerpoint/2010/main" xmlns="" val="29995941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a:t>MUSICA NOVA STATISTICS  </a:t>
            </a:r>
          </a:p>
        </p:txBody>
      </p:sp>
      <p:pic>
        <p:nvPicPr>
          <p:cNvPr id="6" name="Zástupný symbol pro obsah 5" descr="tabulka MUSICA NOVA-page-001.jpg"/>
          <p:cNvPicPr>
            <a:picLocks noGrp="1" noChangeAspect="1"/>
          </p:cNvPicPr>
          <p:nvPr>
            <p:ph idx="1"/>
          </p:nvPr>
        </p:nvPicPr>
        <p:blipFill>
          <a:blip r:embed="rId2" cstate="print"/>
          <a:stretch>
            <a:fillRect/>
          </a:stretch>
        </p:blipFill>
        <p:spPr>
          <a:xfrm>
            <a:off x="467544" y="1628800"/>
            <a:ext cx="8424936" cy="4525963"/>
          </a:xfrm>
        </p:spPr>
      </p:pic>
      <p:pic>
        <p:nvPicPr>
          <p:cNvPr id="5" name="Obrázek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50404" y="316738"/>
            <a:ext cx="1926052" cy="1521301"/>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MUSICA NOVA – NUMBER OF PARTICIPANTS</a:t>
            </a:r>
          </a:p>
        </p:txBody>
      </p:sp>
      <p:graphicFrame>
        <p:nvGraphicFramePr>
          <p:cNvPr id="4" name="Zástupný symbol pro obsah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2889442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dirty="0"/>
              <a:t>SCREENING OF SELF-IMAGES</a:t>
            </a:r>
          </a:p>
        </p:txBody>
      </p:sp>
      <p:sp>
        <p:nvSpPr>
          <p:cNvPr id="3" name="Zástupný symbol pro obsah 2"/>
          <p:cNvSpPr>
            <a:spLocks noGrp="1"/>
          </p:cNvSpPr>
          <p:nvPr>
            <p:ph idx="1"/>
          </p:nvPr>
        </p:nvSpPr>
        <p:spPr/>
        <p:txBody>
          <a:bodyPr>
            <a:normAutofit fontScale="85000" lnSpcReduction="20000"/>
          </a:bodyPr>
          <a:lstStyle/>
          <a:p>
            <a:r>
              <a:rPr lang="cs-CZ" dirty="0"/>
              <a:t>99 </a:t>
            </a:r>
            <a:r>
              <a:rPr lang="cs-CZ" dirty="0" err="1"/>
              <a:t>CVs</a:t>
            </a:r>
            <a:r>
              <a:rPr lang="cs-CZ" dirty="0"/>
              <a:t> </a:t>
            </a:r>
            <a:r>
              <a:rPr lang="cs-CZ" dirty="0" err="1"/>
              <a:t>and</a:t>
            </a:r>
            <a:r>
              <a:rPr lang="cs-CZ" dirty="0"/>
              <a:t> </a:t>
            </a:r>
            <a:r>
              <a:rPr lang="cs-CZ" dirty="0" err="1"/>
              <a:t>personal</a:t>
            </a:r>
            <a:r>
              <a:rPr lang="cs-CZ" dirty="0"/>
              <a:t> </a:t>
            </a:r>
            <a:r>
              <a:rPr lang="cs-CZ" dirty="0" err="1"/>
              <a:t>aestethics</a:t>
            </a:r>
            <a:r>
              <a:rPr lang="cs-CZ" dirty="0"/>
              <a:t> </a:t>
            </a:r>
            <a:r>
              <a:rPr lang="cs-CZ" dirty="0" err="1"/>
              <a:t>from</a:t>
            </a:r>
            <a:r>
              <a:rPr lang="cs-CZ" dirty="0"/>
              <a:t> MUSICA NOVA</a:t>
            </a:r>
          </a:p>
          <a:p>
            <a:pPr>
              <a:buNone/>
            </a:pPr>
            <a:r>
              <a:rPr lang="cs-CZ" sz="1600" dirty="0"/>
              <a:t>    (more </a:t>
            </a:r>
            <a:r>
              <a:rPr lang="en-US" sz="1600" dirty="0"/>
              <a:t>frequent women-participants</a:t>
            </a:r>
            <a:r>
              <a:rPr lang="cs-CZ" sz="1600" dirty="0"/>
              <a:t>:</a:t>
            </a:r>
          </a:p>
          <a:p>
            <a:pPr>
              <a:buNone/>
            </a:pPr>
            <a:r>
              <a:rPr lang="cs-CZ" sz="1600" dirty="0"/>
              <a:t>        </a:t>
            </a:r>
            <a:r>
              <a:rPr lang="cs-CZ" sz="1600" dirty="0" err="1"/>
              <a:t>Edith</a:t>
            </a:r>
            <a:r>
              <a:rPr lang="cs-CZ" sz="1600" dirty="0"/>
              <a:t> </a:t>
            </a:r>
            <a:r>
              <a:rPr lang="cs-CZ" sz="1600" dirty="0" err="1"/>
              <a:t>Alonso</a:t>
            </a:r>
            <a:r>
              <a:rPr lang="cs-CZ" sz="1600" dirty="0"/>
              <a:t>, Elizabeth Anderson, </a:t>
            </a:r>
            <a:r>
              <a:rPr lang="cs-CZ" sz="1600" dirty="0" err="1"/>
              <a:t>Natasha</a:t>
            </a:r>
            <a:r>
              <a:rPr lang="cs-CZ" sz="1600" dirty="0"/>
              <a:t> </a:t>
            </a:r>
            <a:r>
              <a:rPr lang="cs-CZ" sz="1600" dirty="0" err="1"/>
              <a:t>Barrett</a:t>
            </a:r>
            <a:r>
              <a:rPr lang="cs-CZ" sz="1600" dirty="0"/>
              <a:t>, Eliška Cílková, Rose </a:t>
            </a:r>
            <a:r>
              <a:rPr lang="cs-CZ" sz="1600" dirty="0" err="1"/>
              <a:t>Dodd</a:t>
            </a:r>
            <a:r>
              <a:rPr lang="cs-CZ" sz="1600" dirty="0"/>
              <a:t>, Chin </a:t>
            </a:r>
            <a:r>
              <a:rPr lang="cs-CZ" sz="1600" dirty="0" err="1"/>
              <a:t>Chin</a:t>
            </a:r>
            <a:r>
              <a:rPr lang="cs-CZ" sz="1600" dirty="0"/>
              <a:t> </a:t>
            </a:r>
            <a:r>
              <a:rPr lang="cs-CZ" sz="1600" dirty="0" err="1"/>
              <a:t>Chen</a:t>
            </a:r>
            <a:r>
              <a:rPr lang="cs-CZ" sz="1600" dirty="0"/>
              <a:t>, </a:t>
            </a:r>
            <a:r>
              <a:rPr lang="cs-CZ" sz="1600" dirty="0" err="1"/>
              <a:t>Koyng</a:t>
            </a:r>
            <a:r>
              <a:rPr lang="cs-CZ" sz="1600" dirty="0"/>
              <a:t> </a:t>
            </a:r>
            <a:r>
              <a:rPr lang="cs-CZ" sz="1600" dirty="0" err="1"/>
              <a:t>Mee</a:t>
            </a:r>
            <a:r>
              <a:rPr lang="cs-CZ" sz="1600" dirty="0"/>
              <a:t> </a:t>
            </a:r>
            <a:r>
              <a:rPr lang="cs-CZ" sz="1600" dirty="0" err="1"/>
              <a:t>Choi</a:t>
            </a:r>
            <a:r>
              <a:rPr lang="cs-CZ" sz="1600" dirty="0"/>
              <a:t>, Elizabeth Hoffman, Tereza Hron, Louise Rossiter, Diana </a:t>
            </a:r>
            <a:r>
              <a:rPr lang="cs-CZ" sz="1600" dirty="0" err="1"/>
              <a:t>Salazar</a:t>
            </a:r>
            <a:r>
              <a:rPr lang="cs-CZ" sz="1600" dirty="0"/>
              <a:t>, </a:t>
            </a:r>
            <a:r>
              <a:rPr lang="cs-CZ" sz="1600" dirty="0" err="1"/>
              <a:t>Marilinda</a:t>
            </a:r>
            <a:r>
              <a:rPr lang="cs-CZ" sz="1600" dirty="0"/>
              <a:t> </a:t>
            </a:r>
            <a:r>
              <a:rPr lang="cs-CZ" sz="1600" dirty="0" err="1"/>
              <a:t>Santi</a:t>
            </a:r>
            <a:r>
              <a:rPr lang="cs-CZ" sz="1600" dirty="0"/>
              <a:t>, </a:t>
            </a:r>
            <a:r>
              <a:rPr lang="cs-CZ" sz="1600" dirty="0" err="1"/>
              <a:t>Pei</a:t>
            </a:r>
            <a:r>
              <a:rPr lang="cs-CZ" sz="1600" dirty="0"/>
              <a:t>-</a:t>
            </a:r>
            <a:r>
              <a:rPr lang="cs-CZ" sz="1600" dirty="0" err="1"/>
              <a:t>Yu</a:t>
            </a:r>
            <a:r>
              <a:rPr lang="cs-CZ" sz="1600" dirty="0"/>
              <a:t> Shi, Kotoka Suzuki, </a:t>
            </a:r>
            <a:r>
              <a:rPr lang="cs-CZ" sz="1600" dirty="0" err="1"/>
              <a:t>Anette</a:t>
            </a:r>
            <a:r>
              <a:rPr lang="cs-CZ" sz="1600" dirty="0"/>
              <a:t> </a:t>
            </a:r>
            <a:r>
              <a:rPr lang="cs-CZ" sz="1600" dirty="0" err="1"/>
              <a:t>Vande</a:t>
            </a:r>
            <a:r>
              <a:rPr lang="cs-CZ" sz="1600" dirty="0"/>
              <a:t> </a:t>
            </a:r>
            <a:r>
              <a:rPr lang="cs-CZ" sz="1600" dirty="0" err="1"/>
              <a:t>Gorne</a:t>
            </a:r>
            <a:r>
              <a:rPr lang="cs-CZ" sz="1600" dirty="0"/>
              <a:t>…)</a:t>
            </a:r>
          </a:p>
          <a:p>
            <a:pPr>
              <a:buNone/>
            </a:pPr>
            <a:r>
              <a:rPr lang="cs-CZ" sz="2400" dirty="0"/>
              <a:t>+   </a:t>
            </a:r>
            <a:r>
              <a:rPr lang="cs-CZ" dirty="0"/>
              <a:t>61 </a:t>
            </a:r>
            <a:r>
              <a:rPr lang="cs-CZ" dirty="0" err="1"/>
              <a:t>CVs</a:t>
            </a:r>
            <a:r>
              <a:rPr lang="cs-CZ" dirty="0"/>
              <a:t> </a:t>
            </a:r>
            <a:r>
              <a:rPr lang="cs-CZ" dirty="0" err="1"/>
              <a:t>at</a:t>
            </a:r>
            <a:r>
              <a:rPr lang="cs-CZ" dirty="0"/>
              <a:t> </a:t>
            </a:r>
            <a:r>
              <a:rPr lang="cs-CZ" dirty="0" smtClean="0">
                <a:hlinkClick r:id="rId2"/>
              </a:rPr>
              <a:t>www.</a:t>
            </a:r>
            <a:r>
              <a:rPr lang="cs-CZ" dirty="0" err="1" smtClean="0">
                <a:hlinkClick r:id="rId2"/>
              </a:rPr>
              <a:t>audiblewomen.com</a:t>
            </a:r>
            <a:r>
              <a:rPr lang="cs-CZ" dirty="0" smtClean="0"/>
              <a:t> </a:t>
            </a:r>
            <a:r>
              <a:rPr lang="cs-CZ" sz="1400" dirty="0"/>
              <a:t>SECTION -</a:t>
            </a:r>
            <a:r>
              <a:rPr lang="cs-CZ" dirty="0"/>
              <a:t> </a:t>
            </a:r>
            <a:r>
              <a:rPr lang="cs-CZ" sz="1400" dirty="0"/>
              <a:t>ELECTROACOUSTIC</a:t>
            </a:r>
          </a:p>
          <a:p>
            <a:pPr>
              <a:buNone/>
            </a:pPr>
            <a:endParaRPr lang="cs-CZ" dirty="0"/>
          </a:p>
          <a:p>
            <a:pPr>
              <a:buNone/>
            </a:pPr>
            <a:r>
              <a:rPr lang="cs-CZ" dirty="0" err="1"/>
              <a:t>Control</a:t>
            </a:r>
            <a:r>
              <a:rPr lang="cs-CZ" dirty="0"/>
              <a:t> group:</a:t>
            </a:r>
          </a:p>
          <a:p>
            <a:r>
              <a:rPr lang="cs-CZ" dirty="0"/>
              <a:t>160 male </a:t>
            </a:r>
            <a:r>
              <a:rPr lang="cs-CZ" dirty="0" err="1"/>
              <a:t>composers</a:t>
            </a:r>
            <a:r>
              <a:rPr lang="cs-CZ" dirty="0"/>
              <a:t> </a:t>
            </a:r>
            <a:r>
              <a:rPr lang="cs-CZ" dirty="0" err="1"/>
              <a:t>CVs</a:t>
            </a:r>
            <a:r>
              <a:rPr lang="cs-CZ" dirty="0"/>
              <a:t> </a:t>
            </a:r>
            <a:r>
              <a:rPr lang="cs-CZ" dirty="0" err="1"/>
              <a:t>and</a:t>
            </a:r>
            <a:r>
              <a:rPr lang="cs-CZ" dirty="0"/>
              <a:t> </a:t>
            </a:r>
            <a:r>
              <a:rPr lang="cs-CZ" dirty="0" err="1"/>
              <a:t>personal</a:t>
            </a:r>
            <a:r>
              <a:rPr lang="cs-CZ" dirty="0"/>
              <a:t> </a:t>
            </a:r>
            <a:r>
              <a:rPr lang="cs-CZ" dirty="0" err="1"/>
              <a:t>aesthetics</a:t>
            </a:r>
            <a:r>
              <a:rPr lang="cs-CZ" dirty="0"/>
              <a:t> </a:t>
            </a:r>
            <a:r>
              <a:rPr lang="cs-CZ" dirty="0" err="1"/>
              <a:t>from</a:t>
            </a:r>
            <a:r>
              <a:rPr lang="cs-CZ" dirty="0"/>
              <a:t> MUSICA NOVA</a:t>
            </a:r>
          </a:p>
          <a:p>
            <a:pPr>
              <a:buNone/>
            </a:pPr>
            <a:r>
              <a:rPr lang="cs-CZ" sz="1600" dirty="0"/>
              <a:t>     (more </a:t>
            </a:r>
            <a:r>
              <a:rPr lang="cs-CZ" sz="1600" dirty="0" err="1"/>
              <a:t>frequent</a:t>
            </a:r>
            <a:r>
              <a:rPr lang="cs-CZ" sz="1600" dirty="0"/>
              <a:t> male </a:t>
            </a:r>
            <a:r>
              <a:rPr lang="cs-CZ" sz="1600" dirty="0" err="1"/>
              <a:t>composers</a:t>
            </a:r>
            <a:r>
              <a:rPr lang="cs-CZ" sz="1600" dirty="0"/>
              <a:t>/</a:t>
            </a:r>
            <a:r>
              <a:rPr lang="cs-CZ" sz="1600" dirty="0" err="1"/>
              <a:t>participants</a:t>
            </a:r>
            <a:r>
              <a:rPr lang="cs-CZ" sz="1600" dirty="0"/>
              <a:t>:</a:t>
            </a:r>
          </a:p>
          <a:p>
            <a:pPr>
              <a:buNone/>
            </a:pPr>
            <a:r>
              <a:rPr lang="cs-CZ" sz="1600" dirty="0"/>
              <a:t>         David Berezan, Jason Bolte, Bernard </a:t>
            </a:r>
            <a:r>
              <a:rPr lang="cs-CZ" sz="1600" dirty="0" err="1"/>
              <a:t>Clarc</a:t>
            </a:r>
            <a:r>
              <a:rPr lang="cs-CZ" sz="1600" dirty="0"/>
              <a:t>, </a:t>
            </a:r>
            <a:r>
              <a:rPr lang="cs-CZ" sz="1600" dirty="0" err="1"/>
              <a:t>Gilles</a:t>
            </a:r>
            <a:r>
              <a:rPr lang="cs-CZ" sz="1600" dirty="0"/>
              <a:t> </a:t>
            </a:r>
            <a:r>
              <a:rPr lang="cs-CZ" sz="1600" dirty="0" err="1"/>
              <a:t>Gobeil</a:t>
            </a:r>
            <a:r>
              <a:rPr lang="cs-CZ" sz="1600" dirty="0"/>
              <a:t>, </a:t>
            </a:r>
            <a:r>
              <a:rPr lang="cs-CZ" sz="1600" dirty="0" err="1"/>
              <a:t>Phivos</a:t>
            </a:r>
            <a:r>
              <a:rPr lang="cs-CZ" sz="1600" dirty="0"/>
              <a:t> </a:t>
            </a:r>
            <a:r>
              <a:rPr lang="cs-CZ" sz="1600" dirty="0" err="1"/>
              <a:t>Angelos</a:t>
            </a:r>
            <a:r>
              <a:rPr lang="cs-CZ" sz="1600" dirty="0"/>
              <a:t> </a:t>
            </a:r>
            <a:r>
              <a:rPr lang="cs-CZ" sz="1600" dirty="0" err="1"/>
              <a:t>Kolias</a:t>
            </a:r>
            <a:r>
              <a:rPr lang="cs-CZ" sz="1600" dirty="0"/>
              <a:t>, Mario Mary, Daniel Mayer, Robert Normandeau, </a:t>
            </a:r>
            <a:r>
              <a:rPr lang="cs-CZ" sz="1600" dirty="0" err="1"/>
              <a:t>Joao</a:t>
            </a:r>
            <a:r>
              <a:rPr lang="cs-CZ" sz="1600" dirty="0"/>
              <a:t> P. Oliveira, Felipe Otondo, Michal Rataj, Antonio Scarcia, Adam Stanovic, Clemens von Reusner, </a:t>
            </a:r>
            <a:r>
              <a:rPr lang="cs-CZ" sz="1800" dirty="0"/>
              <a:t>R. S. Thompson,  John Young, </a:t>
            </a:r>
            <a:r>
              <a:rPr lang="cs-CZ" sz="1800" dirty="0" err="1"/>
              <a:t>Yu</a:t>
            </a:r>
            <a:r>
              <a:rPr lang="cs-CZ" sz="1800" dirty="0"/>
              <a:t> </a:t>
            </a:r>
            <a:r>
              <a:rPr lang="cs-CZ" sz="1800" dirty="0" err="1"/>
              <a:t>Chung</a:t>
            </a:r>
            <a:r>
              <a:rPr lang="cs-CZ" sz="1800" dirty="0"/>
              <a:t> </a:t>
            </a:r>
            <a:r>
              <a:rPr lang="cs-CZ" sz="1800" dirty="0" err="1"/>
              <a:t>Tseng</a:t>
            </a:r>
            <a:r>
              <a:rPr lang="cs-CZ" sz="1800" dirty="0"/>
              <a:t>….)</a:t>
            </a:r>
            <a:endParaRPr lang="cs-CZ" sz="1700" dirty="0"/>
          </a:p>
          <a:p>
            <a:pPr>
              <a:buNone/>
            </a:pPr>
            <a:r>
              <a:rPr lang="cs-CZ" dirty="0"/>
              <a:t>     </a:t>
            </a:r>
          </a:p>
          <a:p>
            <a:pPr>
              <a:buNone/>
            </a:pPr>
            <a:endParaRPr lang="cs-CZ"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err="1"/>
              <a:t>some</a:t>
            </a:r>
            <a:r>
              <a:rPr lang="cs-CZ" dirty="0"/>
              <a:t> </a:t>
            </a:r>
            <a:r>
              <a:rPr lang="cs-CZ" dirty="0" err="1"/>
              <a:t>conclusions</a:t>
            </a:r>
            <a:r>
              <a:rPr lang="cs-CZ" dirty="0"/>
              <a:t>…</a:t>
            </a:r>
          </a:p>
        </p:txBody>
      </p:sp>
      <p:sp>
        <p:nvSpPr>
          <p:cNvPr id="3" name="Zástupný symbol pro obsah 2"/>
          <p:cNvSpPr>
            <a:spLocks noGrp="1"/>
          </p:cNvSpPr>
          <p:nvPr>
            <p:ph idx="1"/>
          </p:nvPr>
        </p:nvSpPr>
        <p:spPr/>
        <p:txBody>
          <a:bodyPr>
            <a:normAutofit/>
          </a:bodyPr>
          <a:lstStyle/>
          <a:p>
            <a:pPr marL="514350" indent="-514350">
              <a:buAutoNum type="arabicParenR"/>
            </a:pPr>
            <a:r>
              <a:rPr lang="en-US" b="1" dirty="0"/>
              <a:t>Women underline their education and training in many branches and discipline</a:t>
            </a:r>
            <a:r>
              <a:rPr lang="cs-CZ" b="1" dirty="0"/>
              <a:t>s</a:t>
            </a:r>
            <a:r>
              <a:rPr lang="en-US" b="1" dirty="0"/>
              <a:t> </a:t>
            </a:r>
            <a:endParaRPr lang="cs-CZ" b="1" dirty="0"/>
          </a:p>
          <a:p>
            <a:pPr marL="0" indent="0">
              <a:buNone/>
            </a:pPr>
            <a:r>
              <a:rPr lang="en-US" sz="2400" dirty="0"/>
              <a:t>(it corresponds with </a:t>
            </a:r>
            <a:r>
              <a:rPr lang="en-US" sz="2400" dirty="0" smtClean="0"/>
              <a:t>their fears of financial stability described </a:t>
            </a:r>
            <a:r>
              <a:rPr lang="en-US" sz="2400" dirty="0"/>
              <a:t>in </a:t>
            </a:r>
            <a:r>
              <a:rPr lang="en-US" sz="2400" dirty="0" smtClean="0"/>
              <a:t>interviews and </a:t>
            </a:r>
            <a:r>
              <a:rPr lang="en-US" sz="2400" dirty="0"/>
              <a:t>the prevailing </a:t>
            </a:r>
            <a:r>
              <a:rPr lang="en-US" sz="2400" dirty="0" smtClean="0"/>
              <a:t>project practice). </a:t>
            </a:r>
            <a:endParaRPr lang="en-US" sz="2400" dirty="0"/>
          </a:p>
          <a:p>
            <a:pPr marL="0" indent="0">
              <a:buNone/>
            </a:pPr>
            <a:r>
              <a:rPr lang="en-US" sz="2800" dirty="0"/>
              <a:t>2</a:t>
            </a:r>
            <a:r>
              <a:rPr lang="en-US" b="1" dirty="0"/>
              <a:t>)   Women in their </a:t>
            </a:r>
            <a:r>
              <a:rPr lang="en-US" b="1" dirty="0" smtClean="0"/>
              <a:t>personal aesthetics </a:t>
            </a:r>
            <a:r>
              <a:rPr lang="en-US" b="1" dirty="0"/>
              <a:t>express </a:t>
            </a:r>
            <a:r>
              <a:rPr lang="en-US" sz="2400" dirty="0" smtClean="0"/>
              <a:t>often interested </a:t>
            </a:r>
            <a:r>
              <a:rPr lang="en-US" sz="2400" dirty="0"/>
              <a:t>in (sound)ecology,  deeper meaning in divergent materials and ideas, </a:t>
            </a:r>
            <a:r>
              <a:rPr lang="en-US" sz="2400" dirty="0" smtClean="0"/>
              <a:t>connecting </a:t>
            </a:r>
            <a:r>
              <a:rPr lang="en-US" sz="2400" dirty="0"/>
              <a:t>qualities of </a:t>
            </a:r>
            <a:r>
              <a:rPr lang="en-US" sz="2400" dirty="0" smtClean="0"/>
              <a:t>language, body </a:t>
            </a:r>
            <a:r>
              <a:rPr lang="en-US" sz="2400" dirty="0"/>
              <a:t>and music, active working with public and performers and </a:t>
            </a:r>
            <a:r>
              <a:rPr lang="en-US" sz="2400" dirty="0" smtClean="0"/>
              <a:t>precise transfer of </a:t>
            </a:r>
            <a:r>
              <a:rPr lang="en-US" sz="2400" dirty="0"/>
              <a:t>their </a:t>
            </a:r>
            <a:r>
              <a:rPr lang="en-US" sz="2400" dirty="0" smtClean="0"/>
              <a:t>intentions </a:t>
            </a:r>
            <a:r>
              <a:rPr lang="en-US" sz="2400" dirty="0"/>
              <a:t>and </a:t>
            </a:r>
            <a:r>
              <a:rPr lang="en-US" sz="2400" dirty="0" smtClean="0"/>
              <a:t>feelings to public…</a:t>
            </a:r>
            <a:endParaRPr lang="en-US" sz="2400" dirty="0"/>
          </a:p>
        </p:txBody>
      </p:sp>
      <p:pic>
        <p:nvPicPr>
          <p:cNvPr id="4" name="Obrázek 3" descr="sound_ecology_logo_jaeger.jpg"/>
          <p:cNvPicPr>
            <a:picLocks noChangeAspect="1"/>
          </p:cNvPicPr>
          <p:nvPr/>
        </p:nvPicPr>
        <p:blipFill>
          <a:blip r:embed="rId2" cstate="print"/>
          <a:stretch>
            <a:fillRect/>
          </a:stretch>
        </p:blipFill>
        <p:spPr>
          <a:xfrm>
            <a:off x="7020272" y="0"/>
            <a:ext cx="1989257" cy="1537153"/>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a:t>INTERVIEWS</a:t>
            </a:r>
            <a:endParaRPr lang="cs-CZ" sz="1100" dirty="0"/>
          </a:p>
        </p:txBody>
      </p:sp>
      <p:sp>
        <p:nvSpPr>
          <p:cNvPr id="3" name="Zástupný symbol pro obsah 2"/>
          <p:cNvSpPr>
            <a:spLocks noGrp="1"/>
          </p:cNvSpPr>
          <p:nvPr>
            <p:ph idx="1"/>
          </p:nvPr>
        </p:nvSpPr>
        <p:spPr/>
        <p:txBody>
          <a:bodyPr>
            <a:normAutofit/>
          </a:bodyPr>
          <a:lstStyle/>
          <a:p>
            <a:pPr>
              <a:buNone/>
            </a:pPr>
            <a:r>
              <a:rPr lang="en-US" b="1" dirty="0" smtClean="0"/>
              <a:t>Interviews sent by mail to 54 female authors</a:t>
            </a:r>
            <a:r>
              <a:rPr lang="en-US" dirty="0" smtClean="0"/>
              <a:t>:</a:t>
            </a:r>
          </a:p>
          <a:p>
            <a:pPr>
              <a:buNone/>
            </a:pPr>
            <a:r>
              <a:rPr lang="en-US" dirty="0" smtClean="0"/>
              <a:t>Questions (inspired by a similar research abroad)</a:t>
            </a:r>
          </a:p>
          <a:p>
            <a:pPr marL="0" indent="0">
              <a:buNone/>
            </a:pPr>
            <a:r>
              <a:rPr lang="en-US" sz="1800" dirty="0" smtClean="0"/>
              <a:t>e.g. D. C. Sergeant, E. </a:t>
            </a:r>
            <a:r>
              <a:rPr lang="en-US" sz="1800" dirty="0" err="1" smtClean="0"/>
              <a:t>Himonide</a:t>
            </a:r>
            <a:r>
              <a:rPr lang="cs-CZ" sz="1800" dirty="0" smtClean="0"/>
              <a:t>s</a:t>
            </a:r>
            <a:r>
              <a:rPr lang="en-US" sz="1800" dirty="0" smtClean="0"/>
              <a:t>: </a:t>
            </a:r>
            <a:r>
              <a:rPr lang="en-US" sz="1800" i="1" dirty="0" smtClean="0"/>
              <a:t>Gender and Music Composition: A Study Music, and the </a:t>
            </a:r>
            <a:r>
              <a:rPr lang="en-US" sz="1800" i="1" dirty="0" err="1" smtClean="0"/>
              <a:t>Genderin</a:t>
            </a:r>
            <a:r>
              <a:rPr lang="en-US" sz="1800" i="1" dirty="0" smtClean="0"/>
              <a:t> of Meanings</a:t>
            </a:r>
          </a:p>
          <a:p>
            <a:pPr marL="0" indent="0">
              <a:buNone/>
            </a:pPr>
            <a:r>
              <a:rPr lang="en-US" sz="1800" i="1" dirty="0" smtClean="0"/>
              <a:t> D. Bennett, S. Macarthur, C. Hope, T. </a:t>
            </a:r>
            <a:r>
              <a:rPr lang="en-US" sz="1800" i="1" dirty="0" err="1" smtClean="0"/>
              <a:t>Goh</a:t>
            </a:r>
            <a:r>
              <a:rPr lang="en-US" sz="1800" i="1" dirty="0" smtClean="0"/>
              <a:t>: Creating a </a:t>
            </a:r>
            <a:r>
              <a:rPr lang="en-US" sz="1800" i="1" dirty="0" err="1" smtClean="0"/>
              <a:t>Carrer</a:t>
            </a:r>
            <a:r>
              <a:rPr lang="en-US" sz="1800" i="1" dirty="0" smtClean="0"/>
              <a:t> as a Woman composer, </a:t>
            </a:r>
            <a:r>
              <a:rPr lang="en-US" sz="1800" dirty="0" smtClean="0"/>
              <a:t>in </a:t>
            </a:r>
            <a:r>
              <a:rPr lang="en-US" sz="1800" dirty="0" err="1" smtClean="0"/>
              <a:t>Britihs</a:t>
            </a:r>
            <a:r>
              <a:rPr lang="en-US" sz="1800" dirty="0" smtClean="0"/>
              <a:t> Journal of Music Education 11/2018, pp. 237-253</a:t>
            </a:r>
            <a:r>
              <a:rPr lang="en-US" sz="1800" i="1" dirty="0" smtClean="0"/>
              <a:t> </a:t>
            </a:r>
          </a:p>
          <a:p>
            <a:pPr marL="0" indent="0">
              <a:buNone/>
            </a:pPr>
            <a:r>
              <a:rPr lang="en-US" sz="1800" i="1" dirty="0" smtClean="0"/>
              <a:t> </a:t>
            </a:r>
            <a:r>
              <a:rPr lang="en-US" sz="1600" dirty="0" smtClean="0"/>
              <a:t>photo: </a:t>
            </a:r>
            <a:r>
              <a:rPr lang="en-US" sz="1600" dirty="0" err="1" smtClean="0"/>
              <a:t>Carly</a:t>
            </a:r>
            <a:r>
              <a:rPr lang="en-US" sz="1600" dirty="0" smtClean="0"/>
              <a:t> </a:t>
            </a:r>
            <a:r>
              <a:rPr lang="en-US" sz="1600" dirty="0" err="1" smtClean="0"/>
              <a:t>Paradis</a:t>
            </a:r>
            <a:r>
              <a:rPr lang="en-US" sz="1600" dirty="0" smtClean="0"/>
              <a:t>, Canada</a:t>
            </a:r>
          </a:p>
          <a:p>
            <a:pPr>
              <a:buNone/>
            </a:pPr>
            <a:r>
              <a:rPr lang="en-US" sz="1600" dirty="0" smtClean="0"/>
              <a:t> </a:t>
            </a:r>
            <a:r>
              <a:rPr lang="en-US" b="1" dirty="0" smtClean="0"/>
              <a:t>Received answers from 23 female authors</a:t>
            </a:r>
          </a:p>
          <a:p>
            <a:pPr marL="0" indent="0">
              <a:buNone/>
            </a:pPr>
            <a:r>
              <a:rPr lang="en-US" sz="1400" dirty="0" smtClean="0"/>
              <a:t> (from Argentina, Austria, Australia, Belgium, Czech Republic, France, GB, Italy, Japan, </a:t>
            </a:r>
            <a:r>
              <a:rPr lang="en-US" sz="1400" dirty="0" err="1" smtClean="0"/>
              <a:t>Kanada</a:t>
            </a:r>
            <a:r>
              <a:rPr lang="en-US" sz="1400" dirty="0" smtClean="0"/>
              <a:t>,  Russia, Spain, Sweden, USA) </a:t>
            </a:r>
            <a:endParaRPr lang="en-US" sz="1400" dirty="0"/>
          </a:p>
        </p:txBody>
      </p:sp>
      <p:pic>
        <p:nvPicPr>
          <p:cNvPr id="4" name="Obrázek 3" descr="carly-paradis.JPG"/>
          <p:cNvPicPr>
            <a:picLocks noChangeAspect="1"/>
          </p:cNvPicPr>
          <p:nvPr/>
        </p:nvPicPr>
        <p:blipFill>
          <a:blip r:embed="rId2" cstate="print"/>
          <a:stretch>
            <a:fillRect/>
          </a:stretch>
        </p:blipFill>
        <p:spPr>
          <a:xfrm>
            <a:off x="6588224" y="332656"/>
            <a:ext cx="1836204" cy="122413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l"/>
            <a:r>
              <a:rPr lang="cs-CZ" dirty="0"/>
              <a:t/>
            </a:r>
            <a:br>
              <a:rPr lang="cs-CZ" dirty="0"/>
            </a:br>
            <a:r>
              <a:rPr lang="en-US" dirty="0"/>
              <a:t>QUESTIONS…</a:t>
            </a:r>
            <a:endParaRPr lang="cs-CZ" dirty="0"/>
          </a:p>
        </p:txBody>
      </p:sp>
      <p:sp>
        <p:nvSpPr>
          <p:cNvPr id="3" name="Zástupný symbol pro obsah 2"/>
          <p:cNvSpPr>
            <a:spLocks noGrp="1"/>
          </p:cNvSpPr>
          <p:nvPr>
            <p:ph idx="1"/>
          </p:nvPr>
        </p:nvSpPr>
        <p:spPr/>
        <p:txBody>
          <a:bodyPr>
            <a:normAutofit/>
          </a:bodyPr>
          <a:lstStyle/>
          <a:p>
            <a:pPr marL="457200" indent="-457200">
              <a:buAutoNum type="arabicParenR"/>
            </a:pPr>
            <a:r>
              <a:rPr lang="en-US" sz="2000" dirty="0"/>
              <a:t>Do you </a:t>
            </a:r>
            <a:r>
              <a:rPr lang="en-US" sz="2000" dirty="0" smtClean="0"/>
              <a:t>think it is </a:t>
            </a:r>
            <a:r>
              <a:rPr lang="en-US" sz="2000" dirty="0"/>
              <a:t>possible to identify sex or gender of the composer from the musical style/content of a composition?</a:t>
            </a:r>
          </a:p>
          <a:p>
            <a:pPr marL="457200" indent="-457200">
              <a:buNone/>
            </a:pPr>
            <a:endParaRPr lang="en-US" sz="2000" dirty="0"/>
          </a:p>
          <a:p>
            <a:pPr marL="457200" indent="-457200">
              <a:buAutoNum type="arabicParenR" startAt="2"/>
            </a:pPr>
            <a:r>
              <a:rPr lang="en-US" sz="2000" dirty="0"/>
              <a:t>Do you </a:t>
            </a:r>
            <a:r>
              <a:rPr lang="en-US" sz="2000" dirty="0" smtClean="0"/>
              <a:t>think </a:t>
            </a:r>
            <a:r>
              <a:rPr lang="en-US" sz="2000" dirty="0"/>
              <a:t>(or </a:t>
            </a:r>
            <a:r>
              <a:rPr lang="en-US" sz="2000" dirty="0" smtClean="0"/>
              <a:t>do you admit </a:t>
            </a:r>
            <a:r>
              <a:rPr lang="en-US" sz="2000" dirty="0"/>
              <a:t>some kind of connotations) that musical sounds, or the organization of sounds within a composition, infer sex or gender characteristics? (e.g. properties faster tempi, stressed/dramatic expression, controlled/quasi objective..etc. as a symbols of maleness; slower tempi, lighter texture,  mild/submissive, sensitive/emotional, calm/reflective etc. as a symbols of femaleness?</a:t>
            </a:r>
          </a:p>
          <a:p>
            <a:pPr marL="457200" indent="-457200">
              <a:buNone/>
            </a:pPr>
            <a:r>
              <a:rPr lang="en-US" sz="2000" dirty="0"/>
              <a:t>        </a:t>
            </a:r>
            <a:r>
              <a:rPr lang="en-US" sz="1800" dirty="0"/>
              <a:t>example of  link: J. J. </a:t>
            </a:r>
            <a:r>
              <a:rPr lang="en-US" sz="1800" dirty="0" err="1"/>
              <a:t>Nattiez</a:t>
            </a:r>
            <a:r>
              <a:rPr lang="en-US" sz="1800" dirty="0"/>
              <a:t>: </a:t>
            </a:r>
            <a:r>
              <a:rPr lang="en-US" sz="1800" i="1" dirty="0"/>
              <a:t>Wagner </a:t>
            </a:r>
            <a:r>
              <a:rPr lang="en-US" sz="1800" i="1" dirty="0" err="1" smtClean="0"/>
              <a:t>Androgyne</a:t>
            </a:r>
            <a:r>
              <a:rPr lang="en-US" sz="1800" i="1" dirty="0" smtClean="0"/>
              <a:t>, </a:t>
            </a:r>
            <a:r>
              <a:rPr lang="en-US" sz="1800" dirty="0" smtClean="0"/>
              <a:t>Paris 1990 </a:t>
            </a:r>
            <a:endParaRPr lang="en-US" sz="1800" dirty="0"/>
          </a:p>
          <a:p>
            <a:pPr marL="457200" indent="-457200">
              <a:buNone/>
            </a:pPr>
            <a:r>
              <a:rPr lang="en-US" sz="1800" dirty="0" smtClean="0"/>
              <a:t>         note</a:t>
            </a:r>
            <a:r>
              <a:rPr lang="en-US" sz="1800" dirty="0"/>
              <a:t>: These </a:t>
            </a:r>
            <a:r>
              <a:rPr lang="en-US" sz="1800" dirty="0" smtClean="0"/>
              <a:t>hypotheses </a:t>
            </a:r>
            <a:r>
              <a:rPr lang="en-US" sz="1800" dirty="0"/>
              <a:t>were tested in research documented in the study „</a:t>
            </a:r>
            <a:r>
              <a:rPr lang="en-US" sz="1800" i="1" dirty="0"/>
              <a:t>Gender and Music Composition</a:t>
            </a:r>
            <a:r>
              <a:rPr lang="en-US" sz="1800" dirty="0"/>
              <a:t>“ by D. S. Sergeant and E. </a:t>
            </a:r>
            <a:r>
              <a:rPr lang="en-US" sz="1800" dirty="0" err="1"/>
              <a:t>Himonides</a:t>
            </a:r>
            <a:r>
              <a:rPr lang="en-US" sz="1800" dirty="0"/>
              <a:t>)</a:t>
            </a:r>
          </a:p>
          <a:p>
            <a:pPr marL="457200" indent="-457200">
              <a:buAutoNum type="arabicParenR"/>
            </a:pPr>
            <a:endParaRPr lang="en-US" sz="2000" dirty="0"/>
          </a:p>
        </p:txBody>
      </p:sp>
      <p:pic>
        <p:nvPicPr>
          <p:cNvPr id="4" name="Obrázek 3" descr="Questions-and-Answers.jpg"/>
          <p:cNvPicPr>
            <a:picLocks noChangeAspect="1"/>
          </p:cNvPicPr>
          <p:nvPr/>
        </p:nvPicPr>
        <p:blipFill>
          <a:blip r:embed="rId2" cstate="print"/>
          <a:stretch>
            <a:fillRect/>
          </a:stretch>
        </p:blipFill>
        <p:spPr>
          <a:xfrm>
            <a:off x="6156176" y="260648"/>
            <a:ext cx="2016224" cy="1134126"/>
          </a:xfrm>
          <a:prstGeom prst="rect">
            <a:avLst/>
          </a:prstGeom>
        </p:spPr>
      </p:pic>
    </p:spTree>
    <p:extLst>
      <p:ext uri="{BB962C8B-B14F-4D97-AF65-F5344CB8AC3E}">
        <p14:creationId xmlns:p14="http://schemas.microsoft.com/office/powerpoint/2010/main" xmlns="" val="3039824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US" sz="4000" dirty="0"/>
              <a:t>ANSWERS</a:t>
            </a:r>
            <a:endParaRPr lang="cs-CZ" sz="4000" dirty="0"/>
          </a:p>
        </p:txBody>
      </p:sp>
      <p:sp>
        <p:nvSpPr>
          <p:cNvPr id="5" name="Zástupný symbol pro obsah 4"/>
          <p:cNvSpPr>
            <a:spLocks noGrp="1"/>
          </p:cNvSpPr>
          <p:nvPr>
            <p:ph idx="1"/>
          </p:nvPr>
        </p:nvSpPr>
        <p:spPr/>
        <p:txBody>
          <a:bodyPr/>
          <a:lstStyle/>
          <a:p>
            <a:pPr>
              <a:buNone/>
            </a:pPr>
            <a:r>
              <a:rPr lang="cs-CZ" dirty="0"/>
              <a:t>Ad 1) </a:t>
            </a:r>
          </a:p>
          <a:p>
            <a:pPr marL="0" indent="0">
              <a:buNone/>
            </a:pPr>
            <a:r>
              <a:rPr lang="en-US" sz="2800" dirty="0"/>
              <a:t>only 1 person (CR) </a:t>
            </a:r>
            <a:r>
              <a:rPr lang="en-US" sz="2800" dirty="0" smtClean="0"/>
              <a:t>answered </a:t>
            </a:r>
            <a:r>
              <a:rPr lang="en-US" sz="2800" dirty="0"/>
              <a:t>that she is obviously able to identify female sex of the composer, but she </a:t>
            </a:r>
            <a:r>
              <a:rPr lang="en-US" sz="2800" dirty="0" smtClean="0"/>
              <a:t>does not </a:t>
            </a:r>
            <a:r>
              <a:rPr lang="en-US" sz="2800" dirty="0"/>
              <a:t>know HOW, it is not so simple how </a:t>
            </a:r>
            <a:r>
              <a:rPr lang="en-US" sz="2800" dirty="0" smtClean="0"/>
              <a:t>it is presented </a:t>
            </a:r>
            <a:r>
              <a:rPr lang="en-US" sz="2800" dirty="0"/>
              <a:t>it the hypothesis </a:t>
            </a:r>
            <a:r>
              <a:rPr lang="cs-CZ" sz="2800" dirty="0" smtClean="0"/>
              <a:t>(</a:t>
            </a:r>
            <a:r>
              <a:rPr lang="en-US" sz="2800" dirty="0" smtClean="0"/>
              <a:t>it is more intuitive and complex understanding)</a:t>
            </a:r>
            <a:endParaRPr lang="en-US" sz="2800" dirty="0"/>
          </a:p>
          <a:p>
            <a:pPr marL="0" indent="0">
              <a:buNone/>
            </a:pPr>
            <a:r>
              <a:rPr lang="en-US" sz="2800" dirty="0"/>
              <a:t>    Women rather expressed some </a:t>
            </a:r>
            <a:r>
              <a:rPr lang="en-US" sz="2800" dirty="0" smtClean="0"/>
              <a:t>resistance </a:t>
            </a:r>
            <a:r>
              <a:rPr lang="en-US" sz="2800" dirty="0"/>
              <a:t>to this kind of thinking, they called it „old school thinking“. </a:t>
            </a:r>
          </a:p>
        </p:txBody>
      </p:sp>
      <p:pic>
        <p:nvPicPr>
          <p:cNvPr id="3" name="Obrázek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64088" y="188640"/>
            <a:ext cx="2857500" cy="16002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4000" dirty="0"/>
              <a:t>ANSWERS</a:t>
            </a:r>
          </a:p>
        </p:txBody>
      </p:sp>
      <p:sp>
        <p:nvSpPr>
          <p:cNvPr id="3" name="Zástupný symbol pro obsah 2"/>
          <p:cNvSpPr>
            <a:spLocks noGrp="1"/>
          </p:cNvSpPr>
          <p:nvPr>
            <p:ph idx="1"/>
          </p:nvPr>
        </p:nvSpPr>
        <p:spPr/>
        <p:txBody>
          <a:bodyPr>
            <a:normAutofit fontScale="92500"/>
          </a:bodyPr>
          <a:lstStyle/>
          <a:p>
            <a:pPr>
              <a:buNone/>
            </a:pPr>
            <a:r>
              <a:rPr lang="cs-CZ" dirty="0"/>
              <a:t>Ad 2)</a:t>
            </a:r>
          </a:p>
          <a:p>
            <a:pPr>
              <a:buNone/>
            </a:pPr>
            <a:r>
              <a:rPr lang="cs-CZ" sz="2800" dirty="0"/>
              <a:t>    </a:t>
            </a:r>
            <a:r>
              <a:rPr lang="en-US" sz="2800" dirty="0" smtClean="0"/>
              <a:t>Only 5 people (from Argentine, Australia, CR, France, Italy) answered that it could be useful to focus on it, that gender archetypes could help in program, dramatic, dance, movie music (and maybe they are used it some way), but they have not enough information to do it..</a:t>
            </a:r>
          </a:p>
          <a:p>
            <a:pPr>
              <a:buNone/>
            </a:pPr>
            <a:r>
              <a:rPr lang="en-US" sz="2800" dirty="0" smtClean="0"/>
              <a:t>     The majority of women answered that they work in more general way (with contrast of darkness/lightness, density, aggression/passivity etc.) and do not like this kind of thinking.</a:t>
            </a:r>
            <a:endParaRPr lang="en-US"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a:t>CONCLUSIONS    </a:t>
            </a:r>
          </a:p>
        </p:txBody>
      </p:sp>
      <p:sp>
        <p:nvSpPr>
          <p:cNvPr id="3" name="Zástupný symbol pro obsah 2"/>
          <p:cNvSpPr>
            <a:spLocks noGrp="1"/>
          </p:cNvSpPr>
          <p:nvPr>
            <p:ph idx="1"/>
          </p:nvPr>
        </p:nvSpPr>
        <p:spPr/>
        <p:txBody>
          <a:bodyPr>
            <a:normAutofit/>
          </a:bodyPr>
          <a:lstStyle/>
          <a:p>
            <a:pPr>
              <a:buNone/>
            </a:pPr>
            <a:r>
              <a:rPr lang="en-US" sz="2800" dirty="0"/>
              <a:t>    The majority of women </a:t>
            </a:r>
            <a:r>
              <a:rPr lang="en-US" sz="2800" dirty="0" smtClean="0"/>
              <a:t>do not </a:t>
            </a:r>
            <a:r>
              <a:rPr lang="en-US" sz="2800" dirty="0"/>
              <a:t>like to </a:t>
            </a:r>
            <a:endParaRPr lang="en-US" sz="2800" dirty="0" smtClean="0"/>
          </a:p>
          <a:p>
            <a:pPr>
              <a:buNone/>
            </a:pPr>
            <a:r>
              <a:rPr lang="en-US" sz="2800" dirty="0" smtClean="0"/>
              <a:t>     project </a:t>
            </a:r>
            <a:r>
              <a:rPr lang="en-US" sz="2800" dirty="0"/>
              <a:t>or </a:t>
            </a:r>
            <a:r>
              <a:rPr lang="en-US" sz="2800" dirty="0" err="1" smtClean="0"/>
              <a:t>analyse</a:t>
            </a:r>
            <a:r>
              <a:rPr lang="en-US" sz="2800" dirty="0" smtClean="0"/>
              <a:t> </a:t>
            </a:r>
            <a:r>
              <a:rPr lang="en-US" sz="2800" dirty="0"/>
              <a:t>their music </a:t>
            </a:r>
            <a:r>
              <a:rPr lang="en-US" sz="2800" dirty="0" smtClean="0"/>
              <a:t>by a </a:t>
            </a:r>
            <a:r>
              <a:rPr lang="en-US" sz="2800" dirty="0"/>
              <a:t>gender „filter.“</a:t>
            </a:r>
          </a:p>
          <a:p>
            <a:pPr>
              <a:buNone/>
            </a:pPr>
            <a:r>
              <a:rPr lang="en-US" sz="2800" dirty="0"/>
              <a:t>     </a:t>
            </a:r>
            <a:r>
              <a:rPr lang="en-US" sz="2800" dirty="0" smtClean="0"/>
              <a:t>For them it is an </a:t>
            </a:r>
            <a:r>
              <a:rPr lang="en-US" sz="2800" dirty="0"/>
              <a:t>expression of sexism</a:t>
            </a:r>
            <a:r>
              <a:rPr lang="en-US" sz="2800" dirty="0" smtClean="0"/>
              <a:t>.</a:t>
            </a:r>
          </a:p>
          <a:p>
            <a:pPr>
              <a:buNone/>
            </a:pPr>
            <a:r>
              <a:rPr lang="en-US" sz="2800" dirty="0" smtClean="0"/>
              <a:t>     </a:t>
            </a:r>
            <a:r>
              <a:rPr lang="cs-CZ" sz="2800" b="1" dirty="0" err="1" smtClean="0"/>
              <a:t>Interesting</a:t>
            </a:r>
            <a:r>
              <a:rPr lang="cs-CZ" sz="2800" b="1" dirty="0" smtClean="0"/>
              <a:t>:</a:t>
            </a:r>
            <a:endParaRPr lang="en-US" sz="2800" b="1" dirty="0" smtClean="0"/>
          </a:p>
          <a:p>
            <a:pPr>
              <a:buNone/>
            </a:pPr>
            <a:r>
              <a:rPr lang="en-US" sz="2800" dirty="0" smtClean="0"/>
              <a:t>     We can see visible difference in comparison with traditional folk, world music, pop, visual art and literature where gender/sex aspects play an important semantic role. </a:t>
            </a:r>
          </a:p>
          <a:p>
            <a:pPr>
              <a:buNone/>
            </a:pPr>
            <a:r>
              <a:rPr lang="en-US" sz="2800" dirty="0" smtClean="0"/>
              <a:t>      </a:t>
            </a:r>
          </a:p>
          <a:p>
            <a:pPr>
              <a:buNone/>
            </a:pPr>
            <a:endParaRPr lang="en-US" sz="2800"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16216" y="188640"/>
            <a:ext cx="1836204" cy="183620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4000" dirty="0"/>
              <a:t>QUESTIONS  - DISCRIMINATION</a:t>
            </a:r>
          </a:p>
        </p:txBody>
      </p:sp>
      <p:sp>
        <p:nvSpPr>
          <p:cNvPr id="3" name="Zástupný symbol pro obsah 2"/>
          <p:cNvSpPr>
            <a:spLocks noGrp="1"/>
          </p:cNvSpPr>
          <p:nvPr>
            <p:ph idx="1"/>
          </p:nvPr>
        </p:nvSpPr>
        <p:spPr/>
        <p:txBody>
          <a:bodyPr>
            <a:normAutofit/>
          </a:bodyPr>
          <a:lstStyle/>
          <a:p>
            <a:pPr marL="0" indent="0">
              <a:buNone/>
            </a:pPr>
            <a:r>
              <a:rPr lang="en-US" dirty="0" smtClean="0"/>
              <a:t> </a:t>
            </a:r>
            <a:r>
              <a:rPr lang="en-US" sz="2800" dirty="0" smtClean="0"/>
              <a:t>Ad 3) All women noticed </a:t>
            </a:r>
            <a:r>
              <a:rPr lang="en-US" sz="2800" b="1" dirty="0" smtClean="0"/>
              <a:t>some kind of discrimination</a:t>
            </a:r>
            <a:r>
              <a:rPr lang="en-US" sz="2800" dirty="0" smtClean="0"/>
              <a:t> especially the variant of access to better job opportunities and especially the credibility injustice. </a:t>
            </a:r>
          </a:p>
          <a:p>
            <a:pPr marL="0" indent="0">
              <a:buNone/>
            </a:pPr>
            <a:endParaRPr lang="cs-CZ" sz="2800" dirty="0" smtClean="0"/>
          </a:p>
          <a:p>
            <a:pPr marL="0" indent="0">
              <a:buNone/>
            </a:pPr>
            <a:r>
              <a:rPr lang="en-US" sz="2800" dirty="0" smtClean="0"/>
              <a:t>Ad 4) All women confirmed that „having a baby“ requires supporting family but the professional background expects complications.</a:t>
            </a:r>
          </a:p>
          <a:p>
            <a:pPr marL="0" indent="0">
              <a:buNone/>
            </a:pPr>
            <a:r>
              <a:rPr lang="en-US" sz="2800" dirty="0" smtClean="0"/>
              <a:t> </a:t>
            </a:r>
            <a:endParaRPr lang="en-US" sz="2800" dirty="0"/>
          </a:p>
        </p:txBody>
      </p:sp>
    </p:spTree>
    <p:extLst>
      <p:ext uri="{BB962C8B-B14F-4D97-AF65-F5344CB8AC3E}">
        <p14:creationId xmlns:p14="http://schemas.microsoft.com/office/powerpoint/2010/main" xmlns="" val="791058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l"/>
            <a:r>
              <a:rPr lang="cs-CZ" dirty="0"/>
              <a:t>CONTEXT </a:t>
            </a:r>
            <a:br>
              <a:rPr lang="cs-CZ" dirty="0"/>
            </a:br>
            <a:r>
              <a:rPr lang="cs-CZ" sz="2800" dirty="0"/>
              <a:t>THEORETICAL ASSUMPTIONS</a:t>
            </a:r>
            <a:r>
              <a:rPr lang="cs-CZ" dirty="0"/>
              <a:t>         </a:t>
            </a:r>
          </a:p>
        </p:txBody>
      </p:sp>
      <p:sp>
        <p:nvSpPr>
          <p:cNvPr id="3" name="Zástupný symbol pro obsah 2"/>
          <p:cNvSpPr>
            <a:spLocks noGrp="1"/>
          </p:cNvSpPr>
          <p:nvPr>
            <p:ph idx="1"/>
          </p:nvPr>
        </p:nvSpPr>
        <p:spPr>
          <a:xfrm>
            <a:off x="457200" y="1600200"/>
            <a:ext cx="8229600" cy="4709120"/>
          </a:xfrm>
        </p:spPr>
        <p:txBody>
          <a:bodyPr>
            <a:normAutofit fontScale="92500" lnSpcReduction="20000"/>
          </a:bodyPr>
          <a:lstStyle/>
          <a:p>
            <a:pPr marL="0" indent="0">
              <a:buNone/>
            </a:pPr>
            <a:endParaRPr lang="en-US" dirty="0"/>
          </a:p>
          <a:p>
            <a:pPr marL="0" indent="0">
              <a:buNone/>
            </a:pPr>
            <a:r>
              <a:rPr lang="en-US" sz="2800" dirty="0">
                <a:solidFill>
                  <a:srgbClr val="FF00FF"/>
                </a:solidFill>
              </a:rPr>
              <a:t>GENDER</a:t>
            </a:r>
            <a:endParaRPr lang="cs-CZ" sz="2800" dirty="0">
              <a:solidFill>
                <a:srgbClr val="002060"/>
              </a:solidFill>
            </a:endParaRPr>
          </a:p>
          <a:p>
            <a:pPr marL="0" indent="0">
              <a:buNone/>
            </a:pPr>
            <a:r>
              <a:rPr lang="cs-CZ" sz="2000" dirty="0">
                <a:solidFill>
                  <a:srgbClr val="002060"/>
                </a:solidFill>
              </a:rPr>
              <a:t>CURRENT SHIFT MEANING AND POLITICAL DISCUSSION IN THE EU AND THE USA</a:t>
            </a:r>
            <a:endParaRPr lang="en-US" sz="2200" dirty="0">
              <a:solidFill>
                <a:srgbClr val="002060"/>
              </a:solidFill>
            </a:endParaRPr>
          </a:p>
          <a:p>
            <a:pPr marL="0" indent="0">
              <a:buNone/>
            </a:pPr>
            <a:r>
              <a:rPr lang="cs-CZ" sz="1800" b="1" dirty="0"/>
              <a:t>GENDER = c</a:t>
            </a:r>
            <a:r>
              <a:rPr lang="en-US" sz="1800" b="1" dirty="0" err="1"/>
              <a:t>omplex</a:t>
            </a:r>
            <a:r>
              <a:rPr lang="en-US" sz="1800" b="1" dirty="0"/>
              <a:t> multilevel social and cultural construct</a:t>
            </a:r>
            <a:r>
              <a:rPr lang="en-US" sz="1800" dirty="0"/>
              <a:t>. </a:t>
            </a:r>
          </a:p>
          <a:p>
            <a:pPr marL="0" indent="0">
              <a:buNone/>
            </a:pPr>
            <a:r>
              <a:rPr lang="en-US" sz="1800" b="1" dirty="0"/>
              <a:t>Recommendation of APA </a:t>
            </a:r>
            <a:r>
              <a:rPr lang="en-US" sz="1800" dirty="0"/>
              <a:t>(American Psychological Association) → not to be strictly fixed to the tradition</a:t>
            </a:r>
            <a:r>
              <a:rPr lang="cs-CZ" sz="1800" dirty="0"/>
              <a:t>al</a:t>
            </a:r>
            <a:r>
              <a:rPr lang="en-US" sz="1800" dirty="0"/>
              <a:t> gender</a:t>
            </a:r>
            <a:r>
              <a:rPr lang="cs-CZ" sz="1800" dirty="0"/>
              <a:t> </a:t>
            </a:r>
            <a:r>
              <a:rPr lang="en-US" sz="1800" dirty="0"/>
              <a:t>stereotypes +  </a:t>
            </a:r>
            <a:r>
              <a:rPr lang="cs-CZ" sz="1800" dirty="0" err="1"/>
              <a:t>be</a:t>
            </a:r>
            <a:r>
              <a:rPr lang="cs-CZ" sz="1800" dirty="0"/>
              <a:t> </a:t>
            </a:r>
            <a:r>
              <a:rPr lang="cs-CZ" sz="1800" dirty="0" err="1"/>
              <a:t>socially</a:t>
            </a:r>
            <a:r>
              <a:rPr lang="cs-CZ" sz="1800" dirty="0"/>
              <a:t> </a:t>
            </a:r>
            <a:r>
              <a:rPr lang="cs-CZ" sz="1800" dirty="0" err="1"/>
              <a:t>tolerant</a:t>
            </a:r>
            <a:endParaRPr lang="en-US" sz="1800" dirty="0"/>
          </a:p>
          <a:p>
            <a:pPr marL="0" indent="0">
              <a:buNone/>
            </a:pPr>
            <a:r>
              <a:rPr lang="en-US" sz="1800" dirty="0"/>
              <a:t>BUT → different kind of understanding </a:t>
            </a:r>
            <a:r>
              <a:rPr lang="cs-CZ" sz="1800" dirty="0" err="1"/>
              <a:t>of</a:t>
            </a:r>
            <a:r>
              <a:rPr lang="cs-CZ" sz="1800" dirty="0"/>
              <a:t> </a:t>
            </a:r>
            <a:r>
              <a:rPr lang="en-US" sz="1800" dirty="0"/>
              <a:t>this concept and following political practice in EU → → </a:t>
            </a:r>
            <a:r>
              <a:rPr lang="en-US" sz="1800" dirty="0" err="1"/>
              <a:t>soci</a:t>
            </a:r>
            <a:r>
              <a:rPr lang="cs-CZ" sz="1800" dirty="0" err="1"/>
              <a:t>al</a:t>
            </a:r>
            <a:r>
              <a:rPr lang="en-US" sz="1800" dirty="0"/>
              <a:t> engineering trend</a:t>
            </a:r>
            <a:r>
              <a:rPr lang="cs-CZ" sz="1800" dirty="0"/>
              <a:t>s</a:t>
            </a:r>
            <a:r>
              <a:rPr lang="en-US" sz="1800" dirty="0"/>
              <a:t>).</a:t>
            </a:r>
          </a:p>
          <a:p>
            <a:pPr marL="0" indent="0">
              <a:buNone/>
            </a:pPr>
            <a:endParaRPr lang="en-US" sz="1800" dirty="0"/>
          </a:p>
          <a:p>
            <a:pPr marL="0" indent="0">
              <a:buNone/>
            </a:pPr>
            <a:r>
              <a:rPr lang="en-US" sz="2600" dirty="0">
                <a:solidFill>
                  <a:srgbClr val="FF00FF"/>
                </a:solidFill>
              </a:rPr>
              <a:t>ARCHETYPES/ANIMA/ANIMUS/INDIVIDUATION </a:t>
            </a:r>
            <a:r>
              <a:rPr lang="en-US" sz="2800" dirty="0">
                <a:solidFill>
                  <a:srgbClr val="002060"/>
                </a:solidFill>
              </a:rPr>
              <a:t>(</a:t>
            </a:r>
            <a:r>
              <a:rPr lang="en-US" sz="2800" dirty="0" err="1">
                <a:solidFill>
                  <a:srgbClr val="002060"/>
                </a:solidFill>
              </a:rPr>
              <a:t>C.G.Jung</a:t>
            </a:r>
            <a:r>
              <a:rPr lang="en-US" sz="2800" dirty="0">
                <a:solidFill>
                  <a:srgbClr val="002060"/>
                </a:solidFill>
              </a:rPr>
              <a:t>)</a:t>
            </a:r>
          </a:p>
          <a:p>
            <a:pPr marL="0" indent="0">
              <a:buNone/>
            </a:pPr>
            <a:r>
              <a:rPr lang="en-US" sz="1800" b="1" dirty="0"/>
              <a:t>Complex concept of human mind</a:t>
            </a:r>
            <a:r>
              <a:rPr lang="en-US" sz="1800" dirty="0"/>
              <a:t>. These aspects c</a:t>
            </a:r>
            <a:r>
              <a:rPr lang="cs-CZ" sz="1800" dirty="0" err="1"/>
              <a:t>an</a:t>
            </a:r>
            <a:r>
              <a:rPr lang="en-US" sz="1800" dirty="0"/>
              <a:t> have good or inferior qualities of  inner experience and behavior and different level of integration (</a:t>
            </a:r>
            <a:r>
              <a:rPr lang="cs-CZ" sz="1800" dirty="0"/>
              <a:t> </a:t>
            </a:r>
            <a:r>
              <a:rPr lang="cs-CZ" sz="1800" dirty="0" err="1"/>
              <a:t>process</a:t>
            </a:r>
            <a:r>
              <a:rPr lang="cs-CZ" sz="1800" dirty="0"/>
              <a:t> of </a:t>
            </a:r>
            <a:r>
              <a:rPr lang="en-US" sz="1800" dirty="0"/>
              <a:t>individuation).</a:t>
            </a:r>
          </a:p>
          <a:p>
            <a:pPr marL="0" indent="0">
              <a:buNone/>
            </a:pPr>
            <a:r>
              <a:rPr lang="en-US" sz="1800" dirty="0"/>
              <a:t>Concept useful and used in ART analyses (e.g. J. J. </a:t>
            </a:r>
            <a:r>
              <a:rPr lang="en-US" sz="1800" dirty="0" err="1"/>
              <a:t>Nattiez</a:t>
            </a:r>
            <a:r>
              <a:rPr lang="en-US" sz="1800" dirty="0"/>
              <a:t>: Wagner </a:t>
            </a:r>
            <a:r>
              <a:rPr lang="en-US" sz="1800" dirty="0" err="1"/>
              <a:t>androgyne</a:t>
            </a:r>
            <a:r>
              <a:rPr lang="en-US" sz="1800" dirty="0"/>
              <a:t>).</a:t>
            </a:r>
          </a:p>
          <a:p>
            <a:pPr marL="0" indent="0">
              <a:buNone/>
            </a:pPr>
            <a:r>
              <a:rPr lang="en-US" sz="1800" dirty="0"/>
              <a:t>Consequences → variety of inner balance of man/</a:t>
            </a:r>
            <a:r>
              <a:rPr lang="en-US" sz="1800" dirty="0" err="1"/>
              <a:t>wom</a:t>
            </a:r>
            <a:r>
              <a:rPr lang="cs-CZ" sz="1800" dirty="0"/>
              <a:t>a</a:t>
            </a:r>
            <a:r>
              <a:rPr lang="en-US" sz="1800" dirty="0"/>
              <a:t>n aspects of psyche embodied </a:t>
            </a:r>
            <a:r>
              <a:rPr lang="cs-CZ" sz="1800" dirty="0"/>
              <a:t>in</a:t>
            </a:r>
            <a:r>
              <a:rPr lang="en-US" sz="1800" dirty="0"/>
              <a:t>to </a:t>
            </a:r>
            <a:r>
              <a:rPr lang="cs-CZ" sz="1800" dirty="0" err="1"/>
              <a:t>the</a:t>
            </a:r>
            <a:r>
              <a:rPr lang="cs-CZ" sz="1800" dirty="0"/>
              <a:t> </a:t>
            </a:r>
            <a:r>
              <a:rPr lang="en-US" sz="1800" dirty="0"/>
              <a:t>art work. </a:t>
            </a:r>
          </a:p>
          <a:p>
            <a:pPr marL="0" indent="0">
              <a:buNone/>
            </a:pPr>
            <a:r>
              <a:rPr lang="en-US" sz="1800" dirty="0"/>
              <a:t>Correspond</a:t>
            </a:r>
            <a:r>
              <a:rPr lang="cs-CZ" sz="1800" dirty="0"/>
              <a:t>e</a:t>
            </a:r>
            <a:r>
              <a:rPr lang="en-US" sz="1800" dirty="0" err="1"/>
              <a:t>nce</a:t>
            </a:r>
            <a:r>
              <a:rPr lang="en-US" sz="1800" dirty="0"/>
              <a:t> to the </a:t>
            </a:r>
            <a:r>
              <a:rPr lang="cs-CZ" sz="1800" dirty="0" err="1"/>
              <a:t>variations</a:t>
            </a:r>
            <a:r>
              <a:rPr lang="en-US" sz="1800" dirty="0"/>
              <a:t> of feminism.</a:t>
            </a:r>
          </a:p>
          <a:p>
            <a:pPr marL="0" indent="0">
              <a:buNone/>
            </a:pPr>
            <a:endParaRPr lang="en-US" sz="1800" dirty="0"/>
          </a:p>
          <a:p>
            <a:pPr marL="0" indent="0">
              <a:buNone/>
            </a:pPr>
            <a:endParaRPr lang="en-US" sz="1800" dirty="0"/>
          </a:p>
          <a:p>
            <a:pPr marL="0" indent="0">
              <a:buNone/>
            </a:pPr>
            <a:endParaRPr lang="cs-CZ" sz="1800" dirty="0"/>
          </a:p>
          <a:p>
            <a:pPr marL="0" indent="0">
              <a:buNone/>
            </a:pPr>
            <a:endParaRPr lang="en-US" sz="1800" dirty="0"/>
          </a:p>
        </p:txBody>
      </p:sp>
      <p:pic>
        <p:nvPicPr>
          <p:cNvPr id="6" name="Obrázek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44208" y="74720"/>
            <a:ext cx="1728192" cy="1729522"/>
          </a:xfrm>
          <a:prstGeom prst="rect">
            <a:avLst/>
          </a:prstGeom>
        </p:spPr>
      </p:pic>
    </p:spTree>
    <p:extLst>
      <p:ext uri="{BB962C8B-B14F-4D97-AF65-F5344CB8AC3E}">
        <p14:creationId xmlns:p14="http://schemas.microsoft.com/office/powerpoint/2010/main" xmlns="" val="28653202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l"/>
            <a:r>
              <a:rPr lang="cs-CZ" dirty="0"/>
              <a:t>INTERESTING REMARKS </a:t>
            </a:r>
            <a:br>
              <a:rPr lang="cs-CZ" dirty="0"/>
            </a:br>
            <a:r>
              <a:rPr lang="cs-CZ" dirty="0"/>
              <a:t>OF FEMALE LEADERS</a:t>
            </a:r>
          </a:p>
        </p:txBody>
      </p:sp>
      <p:sp>
        <p:nvSpPr>
          <p:cNvPr id="3" name="Zástupný symbol pro obsah 2"/>
          <p:cNvSpPr>
            <a:spLocks noGrp="1"/>
          </p:cNvSpPr>
          <p:nvPr>
            <p:ph idx="1"/>
          </p:nvPr>
        </p:nvSpPr>
        <p:spPr/>
        <p:txBody>
          <a:bodyPr>
            <a:normAutofit/>
          </a:bodyPr>
          <a:lstStyle/>
          <a:p>
            <a:r>
              <a:rPr lang="en-US" sz="2800" dirty="0" smtClean="0"/>
              <a:t>Never is „optimal time“ to start…</a:t>
            </a:r>
          </a:p>
          <a:p>
            <a:r>
              <a:rPr lang="en-US" sz="2800" dirty="0" smtClean="0"/>
              <a:t>I believe in principle of higher good</a:t>
            </a:r>
          </a:p>
          <a:p>
            <a:r>
              <a:rPr lang="en-US" sz="2800" dirty="0" smtClean="0"/>
              <a:t>The cooperation is not anything evident</a:t>
            </a:r>
          </a:p>
          <a:p>
            <a:r>
              <a:rPr lang="en-US" sz="2800" dirty="0" smtClean="0"/>
              <a:t>If you feel not good, it is the only feeling</a:t>
            </a:r>
          </a:p>
          <a:p>
            <a:r>
              <a:rPr lang="en-US" sz="2800" dirty="0" smtClean="0"/>
              <a:t>You need not be perfect!</a:t>
            </a:r>
          </a:p>
          <a:p>
            <a:r>
              <a:rPr lang="en-US" sz="2800" dirty="0" smtClean="0"/>
              <a:t>Find your individuality!</a:t>
            </a:r>
          </a:p>
          <a:p>
            <a:r>
              <a:rPr lang="cs-CZ" sz="2000" dirty="0" err="1" smtClean="0"/>
              <a:t>Photo</a:t>
            </a:r>
            <a:r>
              <a:rPr lang="cs-CZ" sz="2000" dirty="0"/>
              <a:t>: Simona Kijonková – </a:t>
            </a:r>
            <a:r>
              <a:rPr lang="cs-CZ" sz="2000" dirty="0" err="1"/>
              <a:t>Zásilkovna</a:t>
            </a:r>
            <a:r>
              <a:rPr lang="cs-CZ" sz="2000" dirty="0"/>
              <a:t> (</a:t>
            </a:r>
            <a:r>
              <a:rPr lang="cs-CZ" sz="2000" dirty="0" err="1"/>
              <a:t>cargo</a:t>
            </a:r>
            <a:r>
              <a:rPr lang="cs-CZ" sz="2000" dirty="0"/>
              <a:t> </a:t>
            </a:r>
            <a:r>
              <a:rPr lang="cs-CZ" sz="2000" dirty="0" err="1"/>
              <a:t>service</a:t>
            </a:r>
            <a:r>
              <a:rPr lang="cs-CZ" sz="2000" dirty="0"/>
              <a:t>)</a:t>
            </a:r>
          </a:p>
        </p:txBody>
      </p:sp>
      <p:pic>
        <p:nvPicPr>
          <p:cNvPr id="4" name="Obrázek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72200" y="215457"/>
            <a:ext cx="2556532" cy="1917399"/>
          </a:xfrm>
          <a:prstGeom prst="rect">
            <a:avLst/>
          </a:prstGeom>
        </p:spPr>
      </p:pic>
    </p:spTree>
    <p:extLst>
      <p:ext uri="{BB962C8B-B14F-4D97-AF65-F5344CB8AC3E}">
        <p14:creationId xmlns:p14="http://schemas.microsoft.com/office/powerpoint/2010/main" xmlns="" val="2690912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a:t>SELF CRITICISM</a:t>
            </a:r>
          </a:p>
        </p:txBody>
      </p:sp>
      <p:sp>
        <p:nvSpPr>
          <p:cNvPr id="3" name="Zástupný symbol pro obsah 2"/>
          <p:cNvSpPr>
            <a:spLocks noGrp="1"/>
          </p:cNvSpPr>
          <p:nvPr>
            <p:ph idx="1"/>
          </p:nvPr>
        </p:nvSpPr>
        <p:spPr/>
        <p:txBody>
          <a:bodyPr>
            <a:normAutofit fontScale="92500"/>
          </a:bodyPr>
          <a:lstStyle/>
          <a:p>
            <a:r>
              <a:rPr lang="en-US" sz="2800" dirty="0"/>
              <a:t>How </a:t>
            </a:r>
            <a:r>
              <a:rPr lang="cs-CZ" sz="2800" dirty="0"/>
              <a:t>to </a:t>
            </a:r>
            <a:r>
              <a:rPr lang="en-US" sz="2800" dirty="0"/>
              <a:t>find the respect of men? Behave naturally!</a:t>
            </a:r>
          </a:p>
          <a:p>
            <a:r>
              <a:rPr lang="en-US" sz="2800" dirty="0"/>
              <a:t>I rather</a:t>
            </a:r>
            <a:r>
              <a:rPr lang="cs-CZ" sz="2800" dirty="0"/>
              <a:t> </a:t>
            </a:r>
            <a:r>
              <a:rPr lang="en-US" sz="2800" dirty="0"/>
              <a:t>have the experience with some resistance and psychological blocks by women (as a consequence of their higher </a:t>
            </a:r>
            <a:r>
              <a:rPr lang="en-US" sz="2800" dirty="0" smtClean="0"/>
              <a:t>uncertainty, </a:t>
            </a:r>
            <a:r>
              <a:rPr lang="en-US" sz="2800" dirty="0"/>
              <a:t>or worse self-confidence)</a:t>
            </a:r>
          </a:p>
          <a:p>
            <a:r>
              <a:rPr lang="en-US" sz="2800" dirty="0"/>
              <a:t>We </a:t>
            </a:r>
            <a:r>
              <a:rPr lang="en-US" sz="2800" dirty="0" smtClean="0"/>
              <a:t>are often not able </a:t>
            </a:r>
            <a:r>
              <a:rPr lang="en-US" sz="2800" dirty="0"/>
              <a:t>to </a:t>
            </a:r>
            <a:r>
              <a:rPr lang="en-US" sz="2800" dirty="0" smtClean="0"/>
              <a:t>separate work </a:t>
            </a:r>
            <a:r>
              <a:rPr lang="en-US" sz="2800" dirty="0"/>
              <a:t>and personal life</a:t>
            </a:r>
          </a:p>
          <a:p>
            <a:r>
              <a:rPr lang="en-US" sz="2800" dirty="0"/>
              <a:t>Women in the leadership </a:t>
            </a:r>
            <a:r>
              <a:rPr lang="cs-CZ" sz="2800" dirty="0"/>
              <a:t>do</a:t>
            </a:r>
            <a:r>
              <a:rPr lang="en-US" sz="2800" dirty="0"/>
              <a:t> not automatically guarantee soft skills (wrong exhibition of female animus – like sharp, inflexible, power-hungry person – </a:t>
            </a:r>
            <a:r>
              <a:rPr lang="cs-CZ" sz="2800" dirty="0" err="1"/>
              <a:t>ref</a:t>
            </a:r>
            <a:r>
              <a:rPr lang="cs-CZ" sz="2800" dirty="0"/>
              <a:t>. to </a:t>
            </a:r>
            <a:r>
              <a:rPr lang="en-US" sz="2800" dirty="0"/>
              <a:t>JUNG)</a:t>
            </a:r>
          </a:p>
          <a:p>
            <a:r>
              <a:rPr lang="cs-CZ" sz="2200" dirty="0" err="1"/>
              <a:t>Photo</a:t>
            </a:r>
            <a:r>
              <a:rPr lang="cs-CZ" sz="2200" dirty="0"/>
              <a:t>: Karolina Topolová – AAA auto</a:t>
            </a:r>
          </a:p>
          <a:p>
            <a:endParaRPr lang="cs-CZ" sz="2200" dirty="0"/>
          </a:p>
          <a:p>
            <a:endParaRPr lang="en-US" sz="2000" dirty="0"/>
          </a:p>
        </p:txBody>
      </p:sp>
      <p:pic>
        <p:nvPicPr>
          <p:cNvPr id="4" name="Obrázek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04248" y="188640"/>
            <a:ext cx="1472952" cy="1472952"/>
          </a:xfrm>
          <a:prstGeom prst="rect">
            <a:avLst/>
          </a:prstGeom>
        </p:spPr>
      </p:pic>
    </p:spTree>
    <p:extLst>
      <p:ext uri="{BB962C8B-B14F-4D97-AF65-F5344CB8AC3E}">
        <p14:creationId xmlns:p14="http://schemas.microsoft.com/office/powerpoint/2010/main" xmlns="" val="3520075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260648"/>
            <a:ext cx="8229600" cy="1143000"/>
          </a:xfrm>
        </p:spPr>
        <p:txBody>
          <a:bodyPr/>
          <a:lstStyle/>
          <a:p>
            <a:pPr algn="l"/>
            <a:r>
              <a:rPr lang="cs-CZ" dirty="0"/>
              <a:t>MEN´S </a:t>
            </a:r>
            <a:r>
              <a:rPr lang="cs-CZ" dirty="0" smtClean="0"/>
              <a:t> PRAISE</a:t>
            </a:r>
            <a:endParaRPr lang="cs-CZ" dirty="0"/>
          </a:p>
        </p:txBody>
      </p:sp>
      <p:sp>
        <p:nvSpPr>
          <p:cNvPr id="3" name="Zástupný symbol pro obsah 2"/>
          <p:cNvSpPr>
            <a:spLocks noGrp="1"/>
          </p:cNvSpPr>
          <p:nvPr>
            <p:ph idx="1"/>
          </p:nvPr>
        </p:nvSpPr>
        <p:spPr/>
        <p:txBody>
          <a:bodyPr>
            <a:normAutofit/>
          </a:bodyPr>
          <a:lstStyle/>
          <a:p>
            <a:r>
              <a:rPr lang="en-US" sz="2800" dirty="0" smtClean="0"/>
              <a:t>Women are more solid</a:t>
            </a:r>
          </a:p>
          <a:p>
            <a:r>
              <a:rPr lang="en-US" sz="2800" dirty="0" smtClean="0"/>
              <a:t>Women often prefer a more complete life (especially during their „middle age“) and decide to leave their top special career (P. Jordan)</a:t>
            </a:r>
          </a:p>
          <a:p>
            <a:r>
              <a:rPr lang="en-US" sz="2800" dirty="0" smtClean="0"/>
              <a:t>Women know better than men work under inconvenient conditions.</a:t>
            </a:r>
            <a:endParaRPr lang="en-US" sz="2800" dirty="0"/>
          </a:p>
        </p:txBody>
      </p:sp>
    </p:spTree>
    <p:extLst>
      <p:ext uri="{BB962C8B-B14F-4D97-AF65-F5344CB8AC3E}">
        <p14:creationId xmlns:p14="http://schemas.microsoft.com/office/powerpoint/2010/main" xmlns="" val="25867891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4624"/>
            <a:ext cx="8229600" cy="1440160"/>
          </a:xfrm>
        </p:spPr>
        <p:txBody>
          <a:bodyPr>
            <a:normAutofit/>
          </a:bodyPr>
          <a:lstStyle/>
          <a:p>
            <a:pPr algn="l"/>
            <a:r>
              <a:rPr lang="cs-CZ" sz="4000" dirty="0"/>
              <a:t>RECOMMENDATIONS  </a:t>
            </a:r>
            <a:br>
              <a:rPr lang="cs-CZ" sz="4000" dirty="0"/>
            </a:br>
            <a:r>
              <a:rPr lang="cs-CZ" sz="4000" dirty="0" err="1"/>
              <a:t>level</a:t>
            </a:r>
            <a:r>
              <a:rPr lang="cs-CZ" sz="4000" dirty="0"/>
              <a:t> </a:t>
            </a:r>
            <a:r>
              <a:rPr lang="cs-CZ" sz="4000" dirty="0" err="1"/>
              <a:t>of</a:t>
            </a:r>
            <a:r>
              <a:rPr lang="cs-CZ" sz="4000" dirty="0"/>
              <a:t> </a:t>
            </a:r>
            <a:r>
              <a:rPr lang="cs-CZ" sz="4000" dirty="0" err="1"/>
              <a:t>consensus</a:t>
            </a:r>
            <a:endParaRPr lang="cs-CZ" sz="4000" dirty="0"/>
          </a:p>
        </p:txBody>
      </p:sp>
      <p:sp>
        <p:nvSpPr>
          <p:cNvPr id="3" name="Zástupný symbol pro obsah 2"/>
          <p:cNvSpPr>
            <a:spLocks noGrp="1"/>
          </p:cNvSpPr>
          <p:nvPr>
            <p:ph idx="1"/>
          </p:nvPr>
        </p:nvSpPr>
        <p:spPr/>
        <p:txBody>
          <a:bodyPr>
            <a:normAutofit/>
          </a:bodyPr>
          <a:lstStyle/>
          <a:p>
            <a:r>
              <a:rPr lang="en-US" sz="3000" b="1" dirty="0" smtClean="0"/>
              <a:t>Gender quota</a:t>
            </a:r>
            <a:r>
              <a:rPr lang="en-US" sz="3000" dirty="0" smtClean="0"/>
              <a:t> – not too popular, but acceptable for some time as a social test…NO/YES</a:t>
            </a:r>
          </a:p>
          <a:p>
            <a:r>
              <a:rPr lang="en-US" sz="3000" b="1" dirty="0" smtClean="0"/>
              <a:t>Recommendations</a:t>
            </a:r>
            <a:r>
              <a:rPr lang="en-US" sz="3000" dirty="0" smtClean="0"/>
              <a:t> to include more female </a:t>
            </a:r>
            <a:r>
              <a:rPr lang="cs-CZ" sz="3000" dirty="0" err="1" smtClean="0"/>
              <a:t>repertoire</a:t>
            </a:r>
            <a:r>
              <a:rPr lang="en-US" sz="3000" dirty="0" smtClean="0"/>
              <a:t>, leadership (to receive public money), </a:t>
            </a:r>
            <a:r>
              <a:rPr lang="en-US" sz="3000" b="1" dirty="0" smtClean="0"/>
              <a:t>better PR </a:t>
            </a:r>
            <a:r>
              <a:rPr lang="en-US" sz="3000" dirty="0" smtClean="0"/>
              <a:t>i.e. contact female composers communities etc. -  YES</a:t>
            </a:r>
          </a:p>
          <a:p>
            <a:r>
              <a:rPr lang="en-US" sz="3000" b="1" dirty="0" smtClean="0"/>
              <a:t>Selection of repertoire or awarded compositions</a:t>
            </a:r>
            <a:r>
              <a:rPr lang="en-US" sz="3000" dirty="0" smtClean="0"/>
              <a:t> at random, i.e. without names and age (as the 1st round) YES</a:t>
            </a:r>
          </a:p>
          <a:p>
            <a:endParaRPr lang="cs-CZ" dirty="0"/>
          </a:p>
          <a:p>
            <a:endParaRPr lang="cs-CZ" b="1"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68144" y="12687"/>
            <a:ext cx="2641875" cy="1770056"/>
          </a:xfrm>
          <a:prstGeom prst="rect">
            <a:avLst/>
          </a:prstGeom>
        </p:spPr>
      </p:pic>
    </p:spTree>
    <p:extLst>
      <p:ext uri="{BB962C8B-B14F-4D97-AF65-F5344CB8AC3E}">
        <p14:creationId xmlns:p14="http://schemas.microsoft.com/office/powerpoint/2010/main" xmlns="" val="3118741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a:t>RECOMMENDATIONS II</a:t>
            </a:r>
          </a:p>
        </p:txBody>
      </p:sp>
      <p:sp>
        <p:nvSpPr>
          <p:cNvPr id="3" name="Zástupný symbol pro obsah 2"/>
          <p:cNvSpPr>
            <a:spLocks noGrp="1"/>
          </p:cNvSpPr>
          <p:nvPr>
            <p:ph idx="1"/>
          </p:nvPr>
        </p:nvSpPr>
        <p:spPr/>
        <p:txBody>
          <a:bodyPr>
            <a:normAutofit fontScale="92500"/>
          </a:bodyPr>
          <a:lstStyle/>
          <a:p>
            <a:r>
              <a:rPr lang="en-US" sz="2800" b="1" dirty="0"/>
              <a:t>Gender mixed juries </a:t>
            </a:r>
            <a:r>
              <a:rPr lang="en-US" sz="2800" dirty="0"/>
              <a:t>of competitions and committee YES</a:t>
            </a:r>
          </a:p>
          <a:p>
            <a:r>
              <a:rPr lang="en-US" sz="2800" b="1" dirty="0"/>
              <a:t>Special festivals, competitions, awards for women</a:t>
            </a:r>
            <a:r>
              <a:rPr lang="en-US" sz="2800" dirty="0"/>
              <a:t>, </a:t>
            </a:r>
            <a:r>
              <a:rPr lang="cs-CZ" sz="2800" dirty="0"/>
              <a:t>6</a:t>
            </a:r>
            <a:r>
              <a:rPr lang="en-US" sz="2800" dirty="0"/>
              <a:t>0:</a:t>
            </a:r>
            <a:r>
              <a:rPr lang="cs-CZ" sz="2800" dirty="0"/>
              <a:t>4</a:t>
            </a:r>
            <a:r>
              <a:rPr lang="en-US" sz="2800" dirty="0"/>
              <a:t>0 </a:t>
            </a:r>
            <a:r>
              <a:rPr lang="en-US" sz="2800" dirty="0" smtClean="0"/>
              <a:t>YES/NO</a:t>
            </a:r>
            <a:endParaRPr lang="cs-CZ" sz="2800" dirty="0" smtClean="0"/>
          </a:p>
          <a:p>
            <a:r>
              <a:rPr lang="cs-CZ" sz="2800" b="1" dirty="0" err="1" smtClean="0"/>
              <a:t>Special</a:t>
            </a:r>
            <a:r>
              <a:rPr lang="cs-CZ" sz="2800" b="1" dirty="0" smtClean="0"/>
              <a:t> </a:t>
            </a:r>
            <a:r>
              <a:rPr lang="cs-CZ" sz="2800" b="1" dirty="0" err="1" smtClean="0"/>
              <a:t>methodologies</a:t>
            </a:r>
            <a:r>
              <a:rPr lang="cs-CZ" sz="2800" b="1" dirty="0" smtClean="0"/>
              <a:t> of education </a:t>
            </a:r>
            <a:r>
              <a:rPr lang="cs-CZ" sz="2800" dirty="0" smtClean="0"/>
              <a:t>for </a:t>
            </a:r>
            <a:r>
              <a:rPr lang="cs-CZ" sz="2800" dirty="0" err="1" smtClean="0"/>
              <a:t>women</a:t>
            </a:r>
            <a:r>
              <a:rPr lang="cs-CZ" sz="2800" dirty="0" smtClean="0"/>
              <a:t> (</a:t>
            </a:r>
            <a:r>
              <a:rPr lang="cs-CZ" sz="2800" dirty="0" err="1" smtClean="0"/>
              <a:t>examples</a:t>
            </a:r>
            <a:r>
              <a:rPr lang="cs-CZ" sz="2800" dirty="0" smtClean="0"/>
              <a:t> </a:t>
            </a:r>
            <a:r>
              <a:rPr lang="cs-CZ" sz="2800" dirty="0" err="1" smtClean="0"/>
              <a:t>from</a:t>
            </a:r>
            <a:r>
              <a:rPr lang="cs-CZ" sz="2800" smtClean="0"/>
              <a:t> IT </a:t>
            </a:r>
            <a:r>
              <a:rPr lang="cs-CZ" sz="2800" dirty="0" err="1" smtClean="0"/>
              <a:t>branches</a:t>
            </a:r>
            <a:r>
              <a:rPr lang="cs-CZ" sz="2800" dirty="0" smtClean="0"/>
              <a:t>)</a:t>
            </a:r>
            <a:endParaRPr lang="en-US" sz="2800" dirty="0"/>
          </a:p>
          <a:p>
            <a:r>
              <a:rPr lang="en-US" sz="2800" b="1" dirty="0"/>
              <a:t>Self-help communities (webs)  </a:t>
            </a:r>
            <a:r>
              <a:rPr lang="en-US" sz="2800" dirty="0"/>
              <a:t>for increase the possibilities of natural contacts and shared opportunities</a:t>
            </a:r>
            <a:r>
              <a:rPr lang="cs-CZ" sz="2800" dirty="0"/>
              <a:t> YES</a:t>
            </a:r>
            <a:endParaRPr lang="en-US" sz="2800" dirty="0"/>
          </a:p>
          <a:p>
            <a:r>
              <a:rPr lang="cs-CZ" sz="2800" b="1" dirty="0" err="1"/>
              <a:t>Better</a:t>
            </a:r>
            <a:r>
              <a:rPr lang="cs-CZ" sz="2800" b="1" dirty="0"/>
              <a:t> </a:t>
            </a:r>
            <a:r>
              <a:rPr lang="cs-CZ" sz="2800" b="1" dirty="0" err="1"/>
              <a:t>additional</a:t>
            </a:r>
            <a:r>
              <a:rPr lang="cs-CZ" sz="2800" b="1" dirty="0"/>
              <a:t> </a:t>
            </a:r>
            <a:r>
              <a:rPr lang="cs-CZ" sz="2800" b="1" dirty="0" err="1"/>
              <a:t>service</a:t>
            </a:r>
            <a:r>
              <a:rPr lang="cs-CZ" sz="2800" b="1" dirty="0"/>
              <a:t> </a:t>
            </a:r>
            <a:r>
              <a:rPr lang="cs-CZ" sz="2800" b="1" dirty="0" err="1"/>
              <a:t>for</a:t>
            </a:r>
            <a:r>
              <a:rPr lang="cs-CZ" sz="2800" b="1" dirty="0"/>
              <a:t> </a:t>
            </a:r>
            <a:r>
              <a:rPr lang="cs-CZ" sz="2800" b="1" dirty="0" err="1"/>
              <a:t>women</a:t>
            </a:r>
            <a:r>
              <a:rPr lang="cs-CZ" sz="2800" b="1" dirty="0"/>
              <a:t> </a:t>
            </a:r>
            <a:r>
              <a:rPr lang="cs-CZ" sz="2800" dirty="0"/>
              <a:t>YES</a:t>
            </a:r>
          </a:p>
          <a:p>
            <a:r>
              <a:rPr lang="cs-CZ" sz="2800" b="1" dirty="0" err="1"/>
              <a:t>Discussion</a:t>
            </a:r>
            <a:r>
              <a:rPr lang="cs-CZ" sz="2800" b="1" dirty="0"/>
              <a:t>, </a:t>
            </a:r>
            <a:r>
              <a:rPr lang="cs-CZ" sz="2800" b="1" dirty="0" err="1"/>
              <a:t>research</a:t>
            </a:r>
            <a:r>
              <a:rPr lang="cs-CZ" sz="2800" b="1" dirty="0"/>
              <a:t> </a:t>
            </a:r>
            <a:r>
              <a:rPr lang="cs-CZ" sz="2800" dirty="0"/>
              <a:t>YES</a:t>
            </a:r>
          </a:p>
          <a:p>
            <a:endParaRPr lang="en-US" dirty="0"/>
          </a:p>
        </p:txBody>
      </p:sp>
    </p:spTree>
    <p:extLst>
      <p:ext uri="{BB962C8B-B14F-4D97-AF65-F5344CB8AC3E}">
        <p14:creationId xmlns:p14="http://schemas.microsoft.com/office/powerpoint/2010/main" xmlns="" val="2927016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normAutofit/>
          </a:bodyPr>
          <a:lstStyle/>
          <a:p>
            <a:pPr marL="0" indent="0">
              <a:buNone/>
            </a:pPr>
            <a:r>
              <a:rPr lang="cs-CZ" dirty="0" err="1"/>
              <a:t>Contact</a:t>
            </a:r>
            <a:r>
              <a:rPr lang="cs-CZ" dirty="0"/>
              <a:t>:</a:t>
            </a:r>
          </a:p>
          <a:p>
            <a:pPr marL="0" indent="0">
              <a:buNone/>
            </a:pPr>
            <a:r>
              <a:rPr lang="cs-CZ" dirty="0"/>
              <a:t>Lenka Dohnalová</a:t>
            </a:r>
          </a:p>
          <a:p>
            <a:r>
              <a:rPr lang="cs-CZ" dirty="0" err="1" smtClean="0">
                <a:hlinkClick r:id="rId2"/>
              </a:rPr>
              <a:t>lenka.dohnalova</a:t>
            </a:r>
            <a:r>
              <a:rPr lang="en-US" dirty="0" smtClean="0">
                <a:hlinkClick r:id="rId2"/>
              </a:rPr>
              <a:t>@</a:t>
            </a:r>
            <a:r>
              <a:rPr lang="en-US" dirty="0" err="1" smtClean="0">
                <a:hlinkClick r:id="rId2"/>
              </a:rPr>
              <a:t>idu.cz</a:t>
            </a:r>
            <a:endParaRPr lang="cs-CZ" dirty="0" smtClean="0"/>
          </a:p>
          <a:p>
            <a:r>
              <a:rPr lang="cs-CZ" dirty="0" smtClean="0">
                <a:hlinkClick r:id="rId3"/>
              </a:rPr>
              <a:t>www.</a:t>
            </a:r>
            <a:r>
              <a:rPr lang="cs-CZ" dirty="0" err="1" smtClean="0">
                <a:hlinkClick r:id="rId3"/>
              </a:rPr>
              <a:t>chr</a:t>
            </a:r>
            <a:r>
              <a:rPr lang="cs-CZ" dirty="0" smtClean="0">
                <a:hlinkClick r:id="rId3"/>
              </a:rPr>
              <a:t>-</a:t>
            </a:r>
            <a:r>
              <a:rPr lang="cs-CZ" dirty="0" err="1" smtClean="0">
                <a:hlinkClick r:id="rId3"/>
              </a:rPr>
              <a:t>cmc.org</a:t>
            </a:r>
            <a:endParaRPr lang="cs-CZ" dirty="0" smtClean="0"/>
          </a:p>
          <a:p>
            <a:r>
              <a:rPr lang="cs-CZ" dirty="0" smtClean="0">
                <a:hlinkClick r:id="rId4"/>
              </a:rPr>
              <a:t>www.</a:t>
            </a:r>
            <a:r>
              <a:rPr lang="cs-CZ" dirty="0" err="1" smtClean="0">
                <a:hlinkClick r:id="rId4"/>
              </a:rPr>
              <a:t>musicanova.seah.cz</a:t>
            </a:r>
            <a:endParaRPr lang="cs-CZ" dirty="0" smtClean="0"/>
          </a:p>
          <a:p>
            <a:endParaRPr lang="en-US" dirty="0"/>
          </a:p>
          <a:p>
            <a:endParaRPr lang="cs-CZ" dirty="0"/>
          </a:p>
        </p:txBody>
      </p:sp>
      <p:pic>
        <p:nvPicPr>
          <p:cNvPr id="4" name="Obrázek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300192" y="0"/>
            <a:ext cx="2088232" cy="1649400"/>
          </a:xfrm>
          <a:prstGeom prst="rect">
            <a:avLst/>
          </a:prstGeom>
        </p:spPr>
      </p:pic>
      <p:pic>
        <p:nvPicPr>
          <p:cNvPr id="5" name="Obrázek 4" descr="Logo ČHR blue (2).jpg"/>
          <p:cNvPicPr>
            <a:picLocks noChangeAspect="1"/>
          </p:cNvPicPr>
          <p:nvPr/>
        </p:nvPicPr>
        <p:blipFill>
          <a:blip r:embed="rId6" cstate="print"/>
          <a:stretch>
            <a:fillRect/>
          </a:stretch>
        </p:blipFill>
        <p:spPr>
          <a:xfrm>
            <a:off x="2771800" y="188640"/>
            <a:ext cx="2469459" cy="1358602"/>
          </a:xfrm>
          <a:prstGeom prst="rect">
            <a:avLst/>
          </a:prstGeom>
        </p:spPr>
      </p:pic>
      <p:pic>
        <p:nvPicPr>
          <p:cNvPr id="7" name="Obrázek 6" descr="logo-idu.jpeg"/>
          <p:cNvPicPr>
            <a:picLocks noChangeAspect="1"/>
          </p:cNvPicPr>
          <p:nvPr/>
        </p:nvPicPr>
        <p:blipFill>
          <a:blip r:embed="rId7" cstate="print"/>
          <a:stretch>
            <a:fillRect/>
          </a:stretch>
        </p:blipFill>
        <p:spPr>
          <a:xfrm>
            <a:off x="467544" y="260648"/>
            <a:ext cx="1969008" cy="1219200"/>
          </a:xfrm>
          <a:prstGeom prst="rect">
            <a:avLst/>
          </a:prstGeom>
        </p:spPr>
      </p:pic>
    </p:spTree>
    <p:extLst>
      <p:ext uri="{BB962C8B-B14F-4D97-AF65-F5344CB8AC3E}">
        <p14:creationId xmlns:p14="http://schemas.microsoft.com/office/powerpoint/2010/main" xmlns="" val="472781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a:t>VARIANTS OF FEMINISM</a:t>
            </a:r>
          </a:p>
        </p:txBody>
      </p:sp>
      <p:sp>
        <p:nvSpPr>
          <p:cNvPr id="3" name="Zástupný symbol pro obsah 2"/>
          <p:cNvSpPr>
            <a:spLocks noGrp="1"/>
          </p:cNvSpPr>
          <p:nvPr>
            <p:ph idx="1"/>
          </p:nvPr>
        </p:nvSpPr>
        <p:spPr>
          <a:xfrm>
            <a:off x="457200" y="1484784"/>
            <a:ext cx="8229600" cy="4525963"/>
          </a:xfrm>
        </p:spPr>
        <p:txBody>
          <a:bodyPr>
            <a:normAutofit/>
          </a:bodyPr>
          <a:lstStyle/>
          <a:p>
            <a:pPr marL="0" indent="0">
              <a:buNone/>
            </a:pPr>
            <a:r>
              <a:rPr lang="cs-CZ" dirty="0"/>
              <a:t>HISTORY AND PRESENT</a:t>
            </a:r>
          </a:p>
          <a:p>
            <a:pPr>
              <a:buNone/>
            </a:pPr>
            <a:r>
              <a:rPr lang="cs-CZ" sz="2400" dirty="0"/>
              <a:t>MASCULINE FEMINISM: </a:t>
            </a:r>
            <a:r>
              <a:rPr lang="cs-CZ" sz="2400" dirty="0" err="1"/>
              <a:t>woman</a:t>
            </a:r>
            <a:r>
              <a:rPr lang="cs-CZ" sz="2400" dirty="0"/>
              <a:t> </a:t>
            </a:r>
            <a:r>
              <a:rPr lang="cs-CZ" sz="2400" dirty="0" err="1"/>
              <a:t>with</a:t>
            </a:r>
            <a:r>
              <a:rPr lang="cs-CZ" sz="2400" dirty="0"/>
              <a:t> MASCULINE LOOK (and </a:t>
            </a:r>
            <a:r>
              <a:rPr lang="cs-CZ" sz="2400" dirty="0" err="1"/>
              <a:t>some</a:t>
            </a:r>
            <a:r>
              <a:rPr lang="cs-CZ" sz="2400" dirty="0"/>
              <a:t> </a:t>
            </a:r>
            <a:r>
              <a:rPr lang="cs-CZ" sz="2400" dirty="0" err="1"/>
              <a:t>masculine</a:t>
            </a:r>
            <a:r>
              <a:rPr lang="cs-CZ" sz="2400" dirty="0"/>
              <a:t> </a:t>
            </a:r>
            <a:r>
              <a:rPr lang="cs-CZ" sz="2400" dirty="0" err="1"/>
              <a:t>signs</a:t>
            </a:r>
            <a:r>
              <a:rPr lang="cs-CZ" sz="2400" dirty="0"/>
              <a:t> of </a:t>
            </a:r>
            <a:r>
              <a:rPr lang="cs-CZ" sz="2400" dirty="0" err="1"/>
              <a:t>behaviour</a:t>
            </a:r>
            <a:r>
              <a:rPr lang="cs-CZ" sz="2400" dirty="0"/>
              <a:t>)  </a:t>
            </a:r>
          </a:p>
          <a:p>
            <a:pPr marL="0" indent="0">
              <a:buNone/>
            </a:pPr>
            <a:r>
              <a:rPr lang="cs-CZ" dirty="0"/>
              <a:t>   </a:t>
            </a:r>
            <a:r>
              <a:rPr lang="cs-CZ" sz="2000" dirty="0"/>
              <a:t>Vítězslava Kaprálová                              Annie </a:t>
            </a:r>
            <a:r>
              <a:rPr lang="cs-CZ" sz="2000" dirty="0" err="1"/>
              <a:t>Lennox</a:t>
            </a:r>
            <a:endParaRPr lang="cs-CZ" dirty="0"/>
          </a:p>
          <a:p>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5576" y="3429000"/>
            <a:ext cx="1872208" cy="2578540"/>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88024" y="3501008"/>
            <a:ext cx="2532112" cy="2532112"/>
          </a:xfrm>
          <a:prstGeom prst="rect">
            <a:avLst/>
          </a:prstGeom>
        </p:spPr>
      </p:pic>
    </p:spTree>
    <p:extLst>
      <p:ext uri="{BB962C8B-B14F-4D97-AF65-F5344CB8AC3E}">
        <p14:creationId xmlns:p14="http://schemas.microsoft.com/office/powerpoint/2010/main" xmlns="" val="1444598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l"/>
            <a:r>
              <a:rPr lang="cs-CZ" dirty="0"/>
              <a:t>VARIANTS OF </a:t>
            </a:r>
            <a:r>
              <a:rPr lang="cs-CZ" dirty="0" smtClean="0"/>
              <a:t>FEMINISM </a:t>
            </a:r>
            <a:r>
              <a:rPr lang="cs-CZ" dirty="0" err="1" smtClean="0"/>
              <a:t>and</a:t>
            </a:r>
            <a:r>
              <a:rPr lang="cs-CZ" dirty="0" smtClean="0"/>
              <a:t> MASCULINISM (?)</a:t>
            </a:r>
            <a:endParaRPr lang="cs-CZ" dirty="0"/>
          </a:p>
        </p:txBody>
      </p:sp>
      <p:sp>
        <p:nvSpPr>
          <p:cNvPr id="3" name="Zástupný symbol pro obsah 2"/>
          <p:cNvSpPr>
            <a:spLocks noGrp="1"/>
          </p:cNvSpPr>
          <p:nvPr>
            <p:ph idx="1"/>
          </p:nvPr>
        </p:nvSpPr>
        <p:spPr>
          <a:xfrm>
            <a:off x="457200" y="1600200"/>
            <a:ext cx="8229600" cy="4796973"/>
          </a:xfrm>
        </p:spPr>
        <p:txBody>
          <a:bodyPr>
            <a:normAutofit/>
          </a:bodyPr>
          <a:lstStyle/>
          <a:p>
            <a:pPr>
              <a:buNone/>
            </a:pPr>
            <a:r>
              <a:rPr lang="cs-CZ" dirty="0"/>
              <a:t>  </a:t>
            </a:r>
            <a:r>
              <a:rPr lang="en-US" dirty="0"/>
              <a:t>S</a:t>
            </a:r>
            <a:r>
              <a:rPr lang="cs-CZ" dirty="0"/>
              <a:t>ACRED FEMININITY</a:t>
            </a:r>
          </a:p>
          <a:p>
            <a:pPr marL="0" indent="0">
              <a:buNone/>
            </a:pPr>
            <a:r>
              <a:rPr lang="cs-CZ" dirty="0"/>
              <a:t>   </a:t>
            </a:r>
            <a:r>
              <a:rPr lang="cs-CZ" sz="2000" dirty="0"/>
              <a:t>many </a:t>
            </a:r>
            <a:r>
              <a:rPr lang="cs-CZ" sz="2000" dirty="0" err="1"/>
              <a:t>smaller</a:t>
            </a:r>
            <a:r>
              <a:rPr lang="cs-CZ" sz="2000" dirty="0"/>
              <a:t> </a:t>
            </a:r>
            <a:r>
              <a:rPr lang="en-US" sz="2000" dirty="0"/>
              <a:t>female circles</a:t>
            </a:r>
            <a:endParaRPr lang="cs-CZ" sz="2000" dirty="0"/>
          </a:p>
          <a:p>
            <a:pPr marL="0" indent="0">
              <a:buNone/>
            </a:pPr>
            <a:r>
              <a:rPr lang="cs-CZ" dirty="0"/>
              <a:t>   </a:t>
            </a:r>
            <a:r>
              <a:rPr lang="cs-CZ" sz="2000" dirty="0" err="1"/>
              <a:t>fewer</a:t>
            </a:r>
            <a:r>
              <a:rPr lang="cs-CZ" sz="2000" dirty="0"/>
              <a:t> </a:t>
            </a:r>
            <a:r>
              <a:rPr lang="cs-CZ" sz="2000" dirty="0" err="1"/>
              <a:t>bigger</a:t>
            </a:r>
            <a:r>
              <a:rPr lang="cs-CZ" sz="2000" dirty="0"/>
              <a:t> male </a:t>
            </a:r>
            <a:r>
              <a:rPr lang="cs-CZ" sz="2000" dirty="0" err="1"/>
              <a:t>cirles</a:t>
            </a:r>
            <a:r>
              <a:rPr lang="cs-CZ" sz="2000" dirty="0"/>
              <a:t> </a:t>
            </a:r>
            <a:r>
              <a:rPr lang="cs-CZ" sz="2000" dirty="0">
                <a:sym typeface="Wingdings" pitchFamily="2" charset="2"/>
              </a:rPr>
              <a:t></a:t>
            </a:r>
            <a:endParaRPr lang="en-US" sz="2000" dirty="0"/>
          </a:p>
          <a:p>
            <a:pPr marL="0" indent="0">
              <a:buNone/>
            </a:pPr>
            <a:r>
              <a:rPr lang="en-US" sz="2800" dirty="0"/>
              <a:t>     </a:t>
            </a:r>
          </a:p>
          <a:p>
            <a:r>
              <a:rPr lang="cs-CZ" sz="2800" dirty="0"/>
              <a:t>male </a:t>
            </a:r>
            <a:r>
              <a:rPr lang="cs-CZ" sz="2800" dirty="0" err="1"/>
              <a:t>circle</a:t>
            </a:r>
            <a:r>
              <a:rPr lang="cs-CZ" sz="2800" dirty="0"/>
              <a:t> in CR</a:t>
            </a:r>
          </a:p>
        </p:txBody>
      </p:sp>
      <p:pic>
        <p:nvPicPr>
          <p:cNvPr id="6" name="Obrázek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44008" y="1556792"/>
            <a:ext cx="3923928" cy="2287681"/>
          </a:xfrm>
          <a:prstGeom prst="rect">
            <a:avLst/>
          </a:prstGeom>
        </p:spPr>
      </p:pic>
      <p:pic>
        <p:nvPicPr>
          <p:cNvPr id="8" name="Obrázek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39936" y="3844473"/>
            <a:ext cx="8128000" cy="2552700"/>
          </a:xfrm>
          <a:prstGeom prst="rect">
            <a:avLst/>
          </a:prstGeom>
        </p:spPr>
      </p:pic>
    </p:spTree>
    <p:extLst>
      <p:ext uri="{BB962C8B-B14F-4D97-AF65-F5344CB8AC3E}">
        <p14:creationId xmlns:p14="http://schemas.microsoft.com/office/powerpoint/2010/main" xmlns="" val="3865122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dirty="0"/>
              <a:t>WELL-BALANCED VARIANT</a:t>
            </a:r>
          </a:p>
        </p:txBody>
      </p:sp>
      <p:sp>
        <p:nvSpPr>
          <p:cNvPr id="3" name="Zástupný symbol pro obsah 2"/>
          <p:cNvSpPr>
            <a:spLocks noGrp="1"/>
          </p:cNvSpPr>
          <p:nvPr>
            <p:ph idx="1"/>
          </p:nvPr>
        </p:nvSpPr>
        <p:spPr/>
        <p:txBody>
          <a:bodyPr/>
          <a:lstStyle/>
          <a:p>
            <a:pPr marL="0" indent="0">
              <a:buNone/>
            </a:pPr>
            <a:r>
              <a:rPr lang="cs-CZ" sz="2800" dirty="0" err="1"/>
              <a:t>Well</a:t>
            </a:r>
            <a:r>
              <a:rPr lang="cs-CZ" sz="2800" dirty="0"/>
              <a:t> </a:t>
            </a:r>
            <a:r>
              <a:rPr lang="cs-CZ" sz="2800" dirty="0" err="1"/>
              <a:t>balanced</a:t>
            </a:r>
            <a:r>
              <a:rPr lang="cs-CZ" sz="2800" dirty="0"/>
              <a:t> „male“/“</a:t>
            </a:r>
            <a:r>
              <a:rPr lang="cs-CZ" sz="2800" dirty="0" err="1"/>
              <a:t>female</a:t>
            </a:r>
            <a:r>
              <a:rPr lang="cs-CZ" sz="2800" dirty="0"/>
              <a:t>“ </a:t>
            </a:r>
          </a:p>
          <a:p>
            <a:pPr marL="0" indent="0">
              <a:buNone/>
            </a:pPr>
            <a:r>
              <a:rPr lang="cs-CZ" sz="2800" dirty="0"/>
              <a:t>„</a:t>
            </a:r>
            <a:r>
              <a:rPr lang="cs-CZ" sz="2800" dirty="0" err="1"/>
              <a:t>parts</a:t>
            </a:r>
            <a:r>
              <a:rPr lang="cs-CZ" sz="2800" dirty="0"/>
              <a:t>“ of mind (C.G.JUNG)</a:t>
            </a:r>
          </a:p>
          <a:p>
            <a:pPr marL="0" indent="0">
              <a:buNone/>
            </a:pPr>
            <a:endParaRPr lang="cs-CZ" sz="2800" dirty="0"/>
          </a:p>
          <a:p>
            <a:pPr marL="0" indent="0">
              <a:buNone/>
            </a:pPr>
            <a:r>
              <a:rPr lang="cs-CZ" dirty="0"/>
              <a:t>→ </a:t>
            </a:r>
            <a:r>
              <a:rPr lang="cs-CZ" dirty="0" err="1"/>
              <a:t>individuation</a:t>
            </a:r>
            <a:r>
              <a:rPr lang="cs-CZ" dirty="0"/>
              <a:t> </a:t>
            </a:r>
          </a:p>
          <a:p>
            <a:pPr marL="0" indent="0">
              <a:buNone/>
            </a:pPr>
            <a:r>
              <a:rPr lang="cs-CZ" dirty="0"/>
              <a:t>→ </a:t>
            </a:r>
            <a:r>
              <a:rPr lang="cs-CZ" dirty="0" err="1"/>
              <a:t>cooperation</a:t>
            </a:r>
            <a:r>
              <a:rPr lang="cs-CZ" dirty="0"/>
              <a:t> </a:t>
            </a:r>
          </a:p>
          <a:p>
            <a:pPr marL="0" indent="0">
              <a:buNone/>
            </a:pPr>
            <a:r>
              <a:rPr lang="cs-CZ" dirty="0"/>
              <a:t>→ tolerance</a:t>
            </a:r>
          </a:p>
          <a:p>
            <a:pPr marL="0" indent="0">
              <a:buNone/>
            </a:pPr>
            <a:endParaRPr lang="cs-CZ" dirty="0"/>
          </a:p>
          <a:p>
            <a:pPr marL="0" indent="0">
              <a:buNone/>
            </a:pPr>
            <a:endParaRPr lang="cs-CZ" dirty="0"/>
          </a:p>
        </p:txBody>
      </p:sp>
      <p:sp>
        <p:nvSpPr>
          <p:cNvPr id="4" name="Obdélník 3"/>
          <p:cNvSpPr/>
          <p:nvPr/>
        </p:nvSpPr>
        <p:spPr>
          <a:xfrm>
            <a:off x="2286000" y="2204864"/>
            <a:ext cx="4572000" cy="369332"/>
          </a:xfrm>
          <a:prstGeom prst="rect">
            <a:avLst/>
          </a:prstGeom>
        </p:spPr>
        <p:txBody>
          <a:bodyPr>
            <a:spAutoFit/>
          </a:bodyPr>
          <a:lstStyle/>
          <a:p>
            <a:r>
              <a:rPr lang="cs-CZ" dirty="0"/>
              <a:t>  </a:t>
            </a:r>
          </a:p>
        </p:txBody>
      </p:sp>
      <p:pic>
        <p:nvPicPr>
          <p:cNvPr id="5" name="Obrázek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652120" y="1772815"/>
            <a:ext cx="3096344" cy="4054255"/>
          </a:xfrm>
          <a:prstGeom prst="rect">
            <a:avLst/>
          </a:prstGeom>
        </p:spPr>
      </p:pic>
    </p:spTree>
    <p:extLst>
      <p:ext uri="{BB962C8B-B14F-4D97-AF65-F5344CB8AC3E}">
        <p14:creationId xmlns:p14="http://schemas.microsoft.com/office/powerpoint/2010/main" xmlns="" val="2914080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OR the trend of </a:t>
            </a:r>
            <a:r>
              <a:rPr lang="cs-CZ" dirty="0" err="1" smtClean="0"/>
              <a:t>break</a:t>
            </a:r>
            <a:r>
              <a:rPr lang="cs-CZ" dirty="0" smtClean="0"/>
              <a:t>?</a:t>
            </a:r>
            <a:endParaRPr lang="cs-CZ" dirty="0"/>
          </a:p>
        </p:txBody>
      </p:sp>
      <p:sp>
        <p:nvSpPr>
          <p:cNvPr id="3" name="Zástupný symbol pro obsah 2"/>
          <p:cNvSpPr>
            <a:spLocks noGrp="1"/>
          </p:cNvSpPr>
          <p:nvPr>
            <p:ph idx="1"/>
          </p:nvPr>
        </p:nvSpPr>
        <p:spPr/>
        <p:txBody>
          <a:bodyPr>
            <a:normAutofit lnSpcReduction="10000"/>
          </a:bodyPr>
          <a:lstStyle/>
          <a:p>
            <a:r>
              <a:rPr lang="en-US" dirty="0" smtClean="0"/>
              <a:t> </a:t>
            </a:r>
            <a:r>
              <a:rPr lang="en-US" sz="2800" dirty="0" smtClean="0"/>
              <a:t>people searching for roots of </a:t>
            </a:r>
          </a:p>
          <a:p>
            <a:pPr>
              <a:buNone/>
            </a:pPr>
            <a:r>
              <a:rPr lang="en-US" sz="2800" dirty="0" smtClean="0"/>
              <a:t>    femininity and masculinity, their </a:t>
            </a:r>
          </a:p>
          <a:p>
            <a:pPr>
              <a:buNone/>
            </a:pPr>
            <a:r>
              <a:rPr lang="en-US" sz="2800" dirty="0" smtClean="0"/>
              <a:t>    traditional roles</a:t>
            </a:r>
          </a:p>
          <a:p>
            <a:pPr>
              <a:buNone/>
            </a:pPr>
            <a:endParaRPr lang="en-US" sz="2800" dirty="0" smtClean="0"/>
          </a:p>
          <a:p>
            <a:r>
              <a:rPr lang="en-US" sz="2800" dirty="0" smtClean="0"/>
              <a:t>young generation of people dependent</a:t>
            </a:r>
          </a:p>
          <a:p>
            <a:pPr>
              <a:buNone/>
            </a:pPr>
            <a:r>
              <a:rPr lang="en-US" sz="2800" dirty="0" smtClean="0"/>
              <a:t> on technologies used their vital energy </a:t>
            </a:r>
          </a:p>
          <a:p>
            <a:pPr>
              <a:buNone/>
            </a:pPr>
            <a:r>
              <a:rPr lang="en-US" sz="2800" dirty="0" smtClean="0"/>
              <a:t> for maintaining more virtual</a:t>
            </a:r>
            <a:r>
              <a:rPr lang="cs-CZ" sz="2800" dirty="0" smtClean="0"/>
              <a:t> </a:t>
            </a:r>
          </a:p>
          <a:p>
            <a:pPr>
              <a:buNone/>
            </a:pPr>
            <a:r>
              <a:rPr lang="cs-CZ" sz="2800" dirty="0" smtClean="0"/>
              <a:t>(</a:t>
            </a:r>
            <a:r>
              <a:rPr lang="cs-CZ" sz="2800" dirty="0" err="1" smtClean="0"/>
              <a:t>gender</a:t>
            </a:r>
            <a:r>
              <a:rPr lang="cs-CZ" sz="2800" dirty="0" smtClean="0"/>
              <a:t>, trans-, supra-) </a:t>
            </a:r>
            <a:r>
              <a:rPr lang="en-US" sz="2800" dirty="0" smtClean="0"/>
              <a:t> identities  in social networks</a:t>
            </a:r>
            <a:endParaRPr lang="cs-CZ" sz="2800" smtClean="0"/>
          </a:p>
          <a:p>
            <a:pPr>
              <a:buNone/>
            </a:pPr>
            <a:r>
              <a:rPr lang="en-US" sz="2800" smtClean="0"/>
              <a:t>and </a:t>
            </a:r>
            <a:r>
              <a:rPr lang="en-US" sz="2800" dirty="0" smtClean="0"/>
              <a:t>virtual plays.</a:t>
            </a:r>
          </a:p>
          <a:p>
            <a:endParaRPr lang="en-US" sz="2800" dirty="0"/>
          </a:p>
        </p:txBody>
      </p:sp>
      <p:pic>
        <p:nvPicPr>
          <p:cNvPr id="4" name="Obrázek 3" descr="slovane.jpg"/>
          <p:cNvPicPr>
            <a:picLocks noChangeAspect="1"/>
          </p:cNvPicPr>
          <p:nvPr/>
        </p:nvPicPr>
        <p:blipFill>
          <a:blip r:embed="rId2" cstate="print"/>
          <a:stretch>
            <a:fillRect/>
          </a:stretch>
        </p:blipFill>
        <p:spPr>
          <a:xfrm>
            <a:off x="6660232" y="1772816"/>
            <a:ext cx="1714500" cy="1714500"/>
          </a:xfrm>
          <a:prstGeom prst="rect">
            <a:avLst/>
          </a:prstGeom>
        </p:spPr>
      </p:pic>
      <p:pic>
        <p:nvPicPr>
          <p:cNvPr id="5" name="Obrázek 4" descr="virtual.jpg"/>
          <p:cNvPicPr>
            <a:picLocks noChangeAspect="1"/>
          </p:cNvPicPr>
          <p:nvPr/>
        </p:nvPicPr>
        <p:blipFill>
          <a:blip r:embed="rId3" cstate="print"/>
          <a:stretch>
            <a:fillRect/>
          </a:stretch>
        </p:blipFill>
        <p:spPr>
          <a:xfrm>
            <a:off x="6660232" y="3789040"/>
            <a:ext cx="1800200" cy="120013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dirty="0"/>
              <a:t>GENDER  IN GLOBAL POP MUSIC</a:t>
            </a:r>
          </a:p>
        </p:txBody>
      </p:sp>
      <p:sp>
        <p:nvSpPr>
          <p:cNvPr id="5" name="Zástupný symbol pro obsah 4"/>
          <p:cNvSpPr>
            <a:spLocks noGrp="1"/>
          </p:cNvSpPr>
          <p:nvPr>
            <p:ph idx="1"/>
          </p:nvPr>
        </p:nvSpPr>
        <p:spPr>
          <a:xfrm>
            <a:off x="457200" y="1310034"/>
            <a:ext cx="8229600" cy="4711775"/>
          </a:xfrm>
        </p:spPr>
        <p:txBody>
          <a:bodyPr>
            <a:normAutofit/>
          </a:bodyPr>
          <a:lstStyle/>
          <a:p>
            <a:pPr marL="0" indent="0">
              <a:buNone/>
            </a:pPr>
            <a:r>
              <a:rPr lang="en-US" sz="2800" dirty="0"/>
              <a:t>Gender play/</a:t>
            </a:r>
            <a:r>
              <a:rPr lang="en-US" sz="2800" dirty="0" err="1"/>
              <a:t>relativi</a:t>
            </a:r>
            <a:r>
              <a:rPr lang="cs-CZ" sz="2800" dirty="0"/>
              <a:t>s</a:t>
            </a:r>
            <a:r>
              <a:rPr lang="en-US" sz="2800" dirty="0" err="1"/>
              <a:t>ation</a:t>
            </a:r>
            <a:r>
              <a:rPr lang="en-US" sz="2800" dirty="0"/>
              <a:t> in current global pop music. Opportunities for all gender groups</a:t>
            </a:r>
            <a:r>
              <a:rPr lang="cs-CZ" sz="2800" dirty="0"/>
              <a:t> </a:t>
            </a:r>
            <a:r>
              <a:rPr lang="cs-CZ" sz="1600" dirty="0"/>
              <a:t>(61.6</a:t>
            </a:r>
            <a:r>
              <a:rPr lang="en-US" sz="1600" dirty="0"/>
              <a:t>% women</a:t>
            </a:r>
            <a:r>
              <a:rPr lang="cs-CZ" sz="1600" dirty="0"/>
              <a:t> in USA 2012-18)</a:t>
            </a:r>
            <a:r>
              <a:rPr lang="en-US" sz="1600" dirty="0"/>
              <a:t>. </a:t>
            </a:r>
            <a:endParaRPr lang="cs-CZ" sz="1600" dirty="0"/>
          </a:p>
          <a:p>
            <a:r>
              <a:rPr lang="en-US" sz="1600" i="1" dirty="0"/>
              <a:t>https://www.statista.com/statistics/801266/gender-distribution-popular-songs-genre/</a:t>
            </a:r>
          </a:p>
          <a:p>
            <a:r>
              <a:rPr lang="en-US" sz="1600" dirty="0" smtClean="0"/>
              <a:t>Gavin Lee</a:t>
            </a:r>
            <a:r>
              <a:rPr lang="en-US" sz="1600" i="1" dirty="0" smtClean="0"/>
              <a:t>: Rethinking Difference in Gender, Sexuality and Popular Music: Theory and Politics of Ambiguity</a:t>
            </a:r>
            <a:r>
              <a:rPr lang="en-US" sz="1600" dirty="0" smtClean="0"/>
              <a:t>, 1st. Ed. 2018 </a:t>
            </a:r>
            <a:r>
              <a:rPr lang="en-US" sz="1600" dirty="0" err="1" smtClean="0"/>
              <a:t>Routledge</a:t>
            </a:r>
            <a:r>
              <a:rPr lang="en-US" sz="1600" dirty="0" smtClean="0"/>
              <a:t>.</a:t>
            </a:r>
          </a:p>
          <a:p>
            <a:pPr marL="0" indent="0">
              <a:buNone/>
            </a:pPr>
            <a:endParaRPr lang="cs-CZ" sz="1600" dirty="0"/>
          </a:p>
          <a:p>
            <a:pPr marL="0" indent="0">
              <a:buNone/>
            </a:pPr>
            <a:r>
              <a:rPr lang="cs-CZ" sz="1600" dirty="0"/>
              <a:t>Peter </a:t>
            </a:r>
            <a:r>
              <a:rPr lang="cs-CZ" sz="1600" dirty="0" err="1"/>
              <a:t>Burns</a:t>
            </a:r>
            <a:r>
              <a:rPr lang="cs-CZ" sz="1600" dirty="0"/>
              <a:t>                    Boy George                       </a:t>
            </a:r>
            <a:r>
              <a:rPr lang="cs-CZ" sz="1600" dirty="0" err="1"/>
              <a:t>Bilal</a:t>
            </a:r>
            <a:r>
              <a:rPr lang="cs-CZ" sz="1600" dirty="0"/>
              <a:t> </a:t>
            </a:r>
            <a:r>
              <a:rPr lang="cs-CZ" sz="1600" dirty="0" err="1"/>
              <a:t>Hassani</a:t>
            </a:r>
            <a:r>
              <a:rPr lang="cs-CZ" sz="1600" dirty="0"/>
              <a:t> – </a:t>
            </a:r>
            <a:r>
              <a:rPr lang="cs-CZ" sz="1600" dirty="0" err="1"/>
              <a:t>new</a:t>
            </a:r>
            <a:r>
              <a:rPr lang="cs-CZ" sz="1600" dirty="0"/>
              <a:t> </a:t>
            </a:r>
            <a:r>
              <a:rPr lang="cs-CZ" sz="1600" dirty="0" err="1"/>
              <a:t>prodigy</a:t>
            </a:r>
            <a:r>
              <a:rPr lang="cs-CZ" sz="1600" dirty="0"/>
              <a:t> in France                                                                                 </a:t>
            </a:r>
          </a:p>
          <a:p>
            <a:pPr marL="0" indent="0">
              <a:buNone/>
            </a:pPr>
            <a:endParaRPr lang="en-US" dirty="0"/>
          </a:p>
          <a:p>
            <a:pPr marL="0" indent="0">
              <a:buNone/>
            </a:pPr>
            <a:endParaRPr lang="cs-CZ" dirty="0"/>
          </a:p>
          <a:p>
            <a:pPr marL="0" indent="0">
              <a:buNone/>
            </a:pPr>
            <a:endParaRPr lang="cs-CZ" dirty="0"/>
          </a:p>
        </p:txBody>
      </p:sp>
      <p:pic>
        <p:nvPicPr>
          <p:cNvPr id="3" name="Obrázek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38403" y="3761586"/>
            <a:ext cx="2160240" cy="2160240"/>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1520" y="3717032"/>
            <a:ext cx="1769012" cy="2349612"/>
          </a:xfrm>
          <a:prstGeom prst="rect">
            <a:avLst/>
          </a:prstGeom>
        </p:spPr>
      </p:pic>
      <p:pic>
        <p:nvPicPr>
          <p:cNvPr id="8" name="Obrázek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447041" y="3775453"/>
            <a:ext cx="1686981" cy="2232769"/>
          </a:xfrm>
          <a:prstGeom prst="rect">
            <a:avLst/>
          </a:prstGeom>
        </p:spPr>
      </p:pic>
    </p:spTree>
    <p:extLst>
      <p:ext uri="{BB962C8B-B14F-4D97-AF65-F5344CB8AC3E}">
        <p14:creationId xmlns:p14="http://schemas.microsoft.com/office/powerpoint/2010/main" xmlns="" val="2195687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l"/>
            <a:r>
              <a:rPr lang="cs-CZ" dirty="0"/>
              <a:t>GENDER IN WORLD/TRADITIONAL FOLK MUSIC</a:t>
            </a:r>
          </a:p>
        </p:txBody>
      </p:sp>
      <p:sp>
        <p:nvSpPr>
          <p:cNvPr id="3" name="Zástupný symbol pro obsah 2"/>
          <p:cNvSpPr>
            <a:spLocks noGrp="1"/>
          </p:cNvSpPr>
          <p:nvPr>
            <p:ph idx="1"/>
          </p:nvPr>
        </p:nvSpPr>
        <p:spPr/>
        <p:txBody>
          <a:bodyPr>
            <a:normAutofit/>
          </a:bodyPr>
          <a:lstStyle/>
          <a:p>
            <a:pPr marL="0" indent="0">
              <a:buNone/>
            </a:pPr>
            <a:r>
              <a:rPr lang="en-US" dirty="0"/>
              <a:t>Traditional</a:t>
            </a:r>
            <a:r>
              <a:rPr lang="cs-CZ" dirty="0"/>
              <a:t> gender </a:t>
            </a:r>
            <a:r>
              <a:rPr lang="cs-CZ" dirty="0" err="1"/>
              <a:t>archetypes</a:t>
            </a:r>
            <a:endParaRPr lang="cs-CZ" dirty="0"/>
          </a:p>
          <a:p>
            <a:pPr marL="0" indent="0">
              <a:buNone/>
            </a:pPr>
            <a:r>
              <a:rPr lang="cs-CZ" sz="2000" dirty="0"/>
              <a:t>Olena </a:t>
            </a:r>
            <a:r>
              <a:rPr lang="cs-CZ" sz="2000" dirty="0" err="1"/>
              <a:t>UUTAi</a:t>
            </a:r>
            <a:r>
              <a:rPr lang="cs-CZ" sz="2000" dirty="0"/>
              <a:t> – </a:t>
            </a:r>
            <a:r>
              <a:rPr lang="cs-CZ" sz="2000" dirty="0" err="1"/>
              <a:t>Siberian</a:t>
            </a:r>
            <a:r>
              <a:rPr lang="cs-CZ" sz="2000" dirty="0"/>
              <a:t> </a:t>
            </a:r>
            <a:r>
              <a:rPr lang="cs-CZ" sz="2000" dirty="0" err="1"/>
              <a:t>female</a:t>
            </a:r>
            <a:r>
              <a:rPr lang="cs-CZ" sz="2000" dirty="0"/>
              <a:t> </a:t>
            </a:r>
            <a:r>
              <a:rPr lang="cs-CZ" sz="2000" dirty="0" err="1"/>
              <a:t>shaman</a:t>
            </a:r>
            <a:r>
              <a:rPr lang="cs-CZ" sz="2000" dirty="0"/>
              <a:t>        </a:t>
            </a:r>
            <a:r>
              <a:rPr lang="cs-CZ" sz="2000" dirty="0" err="1"/>
              <a:t>The</a:t>
            </a:r>
            <a:r>
              <a:rPr lang="cs-CZ" sz="2000" dirty="0"/>
              <a:t> HU (</a:t>
            </a:r>
            <a:r>
              <a:rPr lang="cs-CZ" sz="2000" dirty="0" err="1"/>
              <a:t>Mongolian</a:t>
            </a:r>
            <a:r>
              <a:rPr lang="cs-CZ" sz="2000" dirty="0"/>
              <a:t> </a:t>
            </a:r>
            <a:r>
              <a:rPr lang="cs-CZ" sz="2000" dirty="0" err="1"/>
              <a:t>world</a:t>
            </a:r>
            <a:r>
              <a:rPr lang="cs-CZ" sz="2000" dirty="0"/>
              <a:t> music)</a:t>
            </a:r>
          </a:p>
          <a:p>
            <a:pPr marL="0" indent="0">
              <a:buNone/>
            </a:pPr>
            <a:endParaRPr lang="cs-CZ" dirty="0"/>
          </a:p>
          <a:p>
            <a:pPr marL="0" indent="0">
              <a:buNone/>
            </a:pPr>
            <a:r>
              <a:rPr lang="cs-CZ" sz="2200" dirty="0"/>
              <a:t> </a:t>
            </a:r>
          </a:p>
        </p:txBody>
      </p:sp>
      <p:pic>
        <p:nvPicPr>
          <p:cNvPr id="5" name="Obrázek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7544" y="2780928"/>
            <a:ext cx="4067944" cy="2288219"/>
          </a:xfrm>
          <a:prstGeom prst="rect">
            <a:avLst/>
          </a:prstGeom>
        </p:spPr>
      </p:pic>
      <p:pic>
        <p:nvPicPr>
          <p:cNvPr id="6" name="Obrázek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644008" y="2780928"/>
            <a:ext cx="4068581" cy="2201102"/>
          </a:xfrm>
          <a:prstGeom prst="rect">
            <a:avLst/>
          </a:prstGeom>
        </p:spPr>
      </p:pic>
    </p:spTree>
    <p:extLst>
      <p:ext uri="{BB962C8B-B14F-4D97-AF65-F5344CB8AC3E}">
        <p14:creationId xmlns:p14="http://schemas.microsoft.com/office/powerpoint/2010/main" xmlns="" val="4160054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3325</TotalTime>
  <Words>2112</Words>
  <Application>Microsoft Office PowerPoint</Application>
  <PresentationFormat>Předvádění na obrazovce (4:3)</PresentationFormat>
  <Paragraphs>236</Paragraphs>
  <Slides>35</Slides>
  <Notes>5</Notes>
  <HiddenSlides>0</HiddenSlides>
  <MMClips>0</MMClips>
  <ScaleCrop>false</ScaleCrop>
  <HeadingPairs>
    <vt:vector size="4" baseType="variant">
      <vt:variant>
        <vt:lpstr>Motiv</vt:lpstr>
      </vt:variant>
      <vt:variant>
        <vt:i4>1</vt:i4>
      </vt:variant>
      <vt:variant>
        <vt:lpstr>Nadpisy snímků</vt:lpstr>
      </vt:variant>
      <vt:variant>
        <vt:i4>35</vt:i4>
      </vt:variant>
    </vt:vector>
  </HeadingPairs>
  <TitlesOfParts>
    <vt:vector size="36" baseType="lpstr">
      <vt:lpstr>Motiv systému Office</vt:lpstr>
      <vt:lpstr>BEING A FEMALE (EA) COMPOSER (?)</vt:lpstr>
      <vt:lpstr>SOURCE OF INFORMATION     </vt:lpstr>
      <vt:lpstr>CONTEXT  THEORETICAL ASSUMPTIONS         </vt:lpstr>
      <vt:lpstr>VARIANTS OF FEMINISM</vt:lpstr>
      <vt:lpstr>VARIANTS OF FEMINISM and MASCULINISM (?)</vt:lpstr>
      <vt:lpstr>WELL-BALANCED VARIANT</vt:lpstr>
      <vt:lpstr>OR the trend of break?</vt:lpstr>
      <vt:lpstr>GENDER  IN GLOBAL POP MUSIC</vt:lpstr>
      <vt:lpstr>GENDER IN WORLD/TRADITIONAL FOLK MUSIC</vt:lpstr>
      <vt:lpstr>TRADITIONAL FOLK MUSIC</vt:lpstr>
      <vt:lpstr>CZECH WORLD WOMEN VOICES</vt:lpstr>
      <vt:lpstr>GENDER IN ROCK </vt:lpstr>
      <vt:lpstr>ELECTRO-ACOUSTIC MUSIC SONIC /SOUD ART…</vt:lpstr>
      <vt:lpstr>DISCRIMINATION?    </vt:lpstr>
      <vt:lpstr>DISTRIBUTIVE INJUSTICE IN GENDER</vt:lpstr>
      <vt:lpstr>ACTUAL SITUATION IN DISTRIBUTIVE  GENDER INJUSTICE</vt:lpstr>
      <vt:lpstr>Methodology of this score?</vt:lpstr>
      <vt:lpstr>MUSIC – STATISTICS Donne in Musica</vt:lpstr>
      <vt:lpstr>COPYRIGHT SOCIETY</vt:lpstr>
      <vt:lpstr>MUSICA NOVA STATISTICS  </vt:lpstr>
      <vt:lpstr>MUSICA NOVA – NUMBER OF PARTICIPANTS</vt:lpstr>
      <vt:lpstr>SCREENING OF SELF-IMAGES</vt:lpstr>
      <vt:lpstr>some conclusions…</vt:lpstr>
      <vt:lpstr>INTERVIEWS</vt:lpstr>
      <vt:lpstr> QUESTIONS…</vt:lpstr>
      <vt:lpstr>ANSWERS</vt:lpstr>
      <vt:lpstr>ANSWERS</vt:lpstr>
      <vt:lpstr>CONCLUSIONS    </vt:lpstr>
      <vt:lpstr>QUESTIONS  - DISCRIMINATION</vt:lpstr>
      <vt:lpstr>INTERESTING REMARKS  OF FEMALE LEADERS</vt:lpstr>
      <vt:lpstr>SELF CRITICISM</vt:lpstr>
      <vt:lpstr>MEN´S  PRAISE</vt:lpstr>
      <vt:lpstr>RECOMMENDATIONS   level of consensus</vt:lpstr>
      <vt:lpstr>RECOMMENDATIONS II</vt:lpstr>
      <vt:lpstr>Snímek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Technologie v hudbě</dc:title>
  <dc:creator>lenka.dohnalova</dc:creator>
  <cp:lastModifiedBy>lenka.dohnalová</cp:lastModifiedBy>
  <cp:revision>205</cp:revision>
  <dcterms:created xsi:type="dcterms:W3CDTF">2018-11-25T18:19:52Z</dcterms:created>
  <dcterms:modified xsi:type="dcterms:W3CDTF">2019-04-19T09:48:27Z</dcterms:modified>
</cp:coreProperties>
</file>