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66" r:id="rId6"/>
    <p:sldId id="259" r:id="rId7"/>
    <p:sldId id="262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30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29.11.2018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29.11.2018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29.11.2018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29.11.2018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29.11.2018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29.11.2018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29.11.2018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29.11.2018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29.11.2018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29.11.2018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29.11.2018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3F44E-96AA-4F42-8FBE-8DA5B0C49606}" type="datetimeFigureOut">
              <a:rPr lang="cs-CZ" smtClean="0"/>
              <a:pPr/>
              <a:t>29.11.2018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lenka.dohnalova@idu.cz" TargetMode="External"/><Relationship Id="rId2" Type="http://schemas.openxmlformats.org/officeDocument/2006/relationships/hyperlink" Target="mailto:Ivo.Hanel@bohnice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sychologon.cz/component/content/article/489-vrazdy-podle-dextera-pro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gate.net/publication/268515896_A_Comparative_Analysis_of_Attempted_and_Completed_School-Based_Mass_Murder_Attacks" TargetMode="External"/><Relationship Id="rId2" Type="http://schemas.openxmlformats.org/officeDocument/2006/relationships/hyperlink" Target="https://www.youtube.com/watch?v=dmBqwWlJg8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ubmed/16585478" TargetMode="External"/><Relationship Id="rId2" Type="http://schemas.openxmlformats.org/officeDocument/2006/relationships/hyperlink" Target="http://bushman.socialpsychology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apa.org/pubs/journals/releases/bul-bul0000018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ncbi.nlm.nih.gov/pubmed/1010187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     Téma „násilí“ v kultuře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cs-CZ" dirty="0" smtClean="0"/>
              <a:t>Abreakce, katarze, vybuzení, </a:t>
            </a:r>
            <a:r>
              <a:rPr lang="cs-CZ" dirty="0" err="1" smtClean="0"/>
              <a:t>copycat</a:t>
            </a:r>
            <a:r>
              <a:rPr lang="cs-CZ" dirty="0" smtClean="0"/>
              <a:t>, indukované násilí..???</a:t>
            </a:r>
          </a:p>
        </p:txBody>
      </p:sp>
      <p:pic>
        <p:nvPicPr>
          <p:cNvPr id="4" name="Obrázek 3" descr="paranoi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25018" y="1447800"/>
            <a:ext cx="2499782" cy="147714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Co s tím?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sz="2800" dirty="0" smtClean="0"/>
              <a:t>Velmi krátká doba, kdy jsme vystaveni mediálnímu</a:t>
            </a:r>
          </a:p>
          <a:p>
            <a:pPr>
              <a:buNone/>
            </a:pPr>
            <a:r>
              <a:rPr lang="cs-CZ" sz="2800" dirty="0" smtClean="0"/>
              <a:t>světu – „</a:t>
            </a:r>
            <a:r>
              <a:rPr lang="cs-CZ" sz="2800" dirty="0" err="1" smtClean="0">
                <a:solidFill>
                  <a:srgbClr val="FF0000"/>
                </a:solidFill>
              </a:rPr>
              <a:t>mean</a:t>
            </a:r>
            <a:r>
              <a:rPr lang="cs-CZ" sz="2800" dirty="0" smtClean="0">
                <a:solidFill>
                  <a:srgbClr val="FF0000"/>
                </a:solidFill>
              </a:rPr>
              <a:t> world syndrom</a:t>
            </a:r>
            <a:r>
              <a:rPr lang="cs-CZ" sz="2800" dirty="0" smtClean="0"/>
              <a:t>“ (</a:t>
            </a:r>
            <a:r>
              <a:rPr lang="cs-CZ" sz="2800" dirty="0" err="1" smtClean="0"/>
              <a:t>Gerbner</a:t>
            </a:r>
            <a:r>
              <a:rPr lang="cs-CZ" sz="2800" dirty="0" smtClean="0"/>
              <a:t>)  ožívá v souvislosti s 3D a vývojem virtuálních realit.</a:t>
            </a:r>
          </a:p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Odpovědnost autora </a:t>
            </a:r>
            <a:r>
              <a:rPr lang="cs-CZ" sz="2800" dirty="0" smtClean="0"/>
              <a:t>(integrita osobnosti)</a:t>
            </a:r>
          </a:p>
          <a:p>
            <a:pPr>
              <a:buNone/>
            </a:pPr>
            <a:r>
              <a:rPr lang="cs-CZ" sz="2800" dirty="0" smtClean="0"/>
              <a:t>Zkušenosti, moudrost – rozhodnutí pro „dobro“ (klinický psycholog Jordan </a:t>
            </a:r>
            <a:r>
              <a:rPr lang="cs-CZ" sz="2800" dirty="0" err="1" smtClean="0"/>
              <a:t>Peterson</a:t>
            </a:r>
            <a:r>
              <a:rPr lang="cs-CZ" sz="2800" dirty="0" smtClean="0"/>
              <a:t>, Toronto)</a:t>
            </a:r>
          </a:p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Odpovědnost kritika </a:t>
            </a:r>
            <a:r>
              <a:rPr lang="cs-CZ" sz="2800" dirty="0" smtClean="0"/>
              <a:t>(znalosti lidské psychiky a psychosociálního chování). Vědomí sugestibility, nápodoby, </a:t>
            </a:r>
            <a:r>
              <a:rPr lang="cs-CZ" sz="2800" dirty="0" err="1" smtClean="0"/>
              <a:t>arousalu</a:t>
            </a:r>
            <a:r>
              <a:rPr lang="cs-CZ" sz="2800" dirty="0" smtClean="0"/>
              <a:t>, indukovaného násilí, důsledků, načasování, desenzibilace…</a:t>
            </a:r>
          </a:p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Odpovědnost  vlastní a rodičovská </a:t>
            </a:r>
            <a:r>
              <a:rPr lang="cs-CZ" sz="2800" dirty="0" smtClean="0"/>
              <a:t>nesledovat toxické informace. Kultivovat osobnost.</a:t>
            </a:r>
          </a:p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Odpovědnost politika </a:t>
            </a:r>
            <a:r>
              <a:rPr lang="cs-CZ" sz="2800" dirty="0" smtClean="0"/>
              <a:t>podporovat zodpovědnou poučenou svobodu a přispívat k tomu. </a:t>
            </a:r>
            <a:endParaRPr lang="cs-CZ" sz="28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sz="2800" dirty="0">
              <a:solidFill>
                <a:srgbClr val="FF0000"/>
              </a:solidFill>
            </a:endParaRPr>
          </a:p>
        </p:txBody>
      </p:sp>
      <p:pic>
        <p:nvPicPr>
          <p:cNvPr id="6" name="Obrázek 5" descr="costi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4248" y="0"/>
            <a:ext cx="2339752" cy="155983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Kontakt: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Písemný příspěvek:</a:t>
            </a:r>
          </a:p>
          <a:p>
            <a:pPr>
              <a:buNone/>
            </a:pPr>
            <a:r>
              <a:rPr lang="cs-CZ" dirty="0" smtClean="0"/>
              <a:t>MUDr.  PhDr. PhDr. Ivo Hanel (klinický psycholog, muzikolog)</a:t>
            </a:r>
          </a:p>
          <a:p>
            <a:pPr>
              <a:buNone/>
            </a:pPr>
            <a:r>
              <a:rPr lang="cs-CZ" dirty="0" smtClean="0"/>
              <a:t>PhDr. Lenka Dohnalová, Ph.D.</a:t>
            </a:r>
          </a:p>
          <a:p>
            <a:endParaRPr lang="cs-CZ" dirty="0"/>
          </a:p>
          <a:p>
            <a:pPr>
              <a:buNone/>
            </a:pPr>
            <a:r>
              <a:rPr lang="en-US" dirty="0" smtClean="0">
                <a:hlinkClick r:id="rId2"/>
              </a:rPr>
              <a:t>Ivo.Hanel@bohnice.cz</a:t>
            </a:r>
            <a:endParaRPr lang="cs-CZ" dirty="0" smtClean="0"/>
          </a:p>
          <a:p>
            <a:pPr>
              <a:buNone/>
            </a:pPr>
            <a:r>
              <a:rPr lang="en-US" smtClean="0">
                <a:hlinkClick r:id="rId3"/>
              </a:rPr>
              <a:t>lenka.dohnalova@idu.cz</a:t>
            </a:r>
            <a:endParaRPr lang="en-US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ve hře?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1/ </a:t>
            </a:r>
            <a:r>
              <a:rPr lang="cs-CZ" dirty="0" smtClean="0">
                <a:solidFill>
                  <a:schemeClr val="tx2"/>
                </a:solidFill>
              </a:rPr>
              <a:t>Kulturní událost/umění vnímané jednotlivcem </a:t>
            </a:r>
            <a:r>
              <a:rPr lang="cs-CZ" dirty="0" smtClean="0"/>
              <a:t>(míra integrity osobnosti)  </a:t>
            </a:r>
          </a:p>
          <a:p>
            <a:pPr>
              <a:buNone/>
            </a:pPr>
            <a:r>
              <a:rPr lang="cs-CZ" dirty="0" smtClean="0"/>
              <a:t>2/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Kulturní událost/umění vnímané konkrétní skupinou </a:t>
            </a:r>
            <a:r>
              <a:rPr lang="cs-CZ" dirty="0" smtClean="0"/>
              <a:t>(možná zná pravidla)</a:t>
            </a:r>
            <a:r>
              <a:rPr lang="cs-CZ" dirty="0" smtClean="0">
                <a:solidFill>
                  <a:schemeClr val="accent1"/>
                </a:solidFill>
              </a:rPr>
              <a:t>/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masově</a:t>
            </a:r>
            <a:r>
              <a:rPr lang="cs-CZ" dirty="0" smtClean="0">
                <a:solidFill>
                  <a:schemeClr val="accent1"/>
                </a:solidFill>
              </a:rPr>
              <a:t> </a:t>
            </a:r>
            <a:r>
              <a:rPr lang="cs-CZ" dirty="0" smtClean="0"/>
              <a:t>(nejasný dopad, nezodpovědnost)</a:t>
            </a:r>
            <a:endParaRPr lang="cs-CZ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cs-CZ" dirty="0" smtClean="0"/>
              <a:t>    (termín </a:t>
            </a:r>
            <a:r>
              <a:rPr lang="cs-CZ" b="1" i="1" dirty="0" smtClean="0">
                <a:solidFill>
                  <a:srgbClr val="FF0000"/>
                </a:solidFill>
              </a:rPr>
              <a:t>indukované násilí </a:t>
            </a:r>
            <a:r>
              <a:rPr lang="cs-CZ" dirty="0" smtClean="0"/>
              <a:t>– vybuzené, </a:t>
            </a:r>
            <a:r>
              <a:rPr lang="cs-CZ" dirty="0" err="1" smtClean="0"/>
              <a:t>arousal</a:t>
            </a:r>
            <a:r>
              <a:rPr lang="cs-CZ" dirty="0" smtClean="0"/>
              <a:t> (nabuzení)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P</a:t>
            </a:r>
            <a:r>
              <a:rPr lang="cs-CZ" sz="3000" dirty="0" smtClean="0"/>
              <a:t>odnětem-rituály, teatrální promluvy  </a:t>
            </a:r>
          </a:p>
          <a:p>
            <a:pPr>
              <a:buNone/>
            </a:pPr>
            <a:r>
              <a:rPr lang="cs-CZ" sz="3000" dirty="0"/>
              <a:t> </a:t>
            </a:r>
            <a:r>
              <a:rPr lang="cs-CZ" sz="3000" dirty="0" smtClean="0"/>
              <a:t>   Role </a:t>
            </a:r>
            <a:r>
              <a:rPr lang="cs-CZ" sz="3000" u="sng" dirty="0" smtClean="0"/>
              <a:t>nápodoby, tzv. nakažlivého chování  </a:t>
            </a:r>
            <a:r>
              <a:rPr lang="cs-CZ" sz="3000" dirty="0" smtClean="0"/>
              <a:t>(tzv. </a:t>
            </a:r>
            <a:r>
              <a:rPr lang="cs-CZ" sz="3000" dirty="0" err="1" smtClean="0"/>
              <a:t>copycat</a:t>
            </a:r>
            <a:r>
              <a:rPr lang="cs-CZ" sz="3000" dirty="0" smtClean="0"/>
              <a:t> </a:t>
            </a:r>
            <a:r>
              <a:rPr lang="cs-CZ" sz="3000" dirty="0" err="1" smtClean="0"/>
              <a:t>effect</a:t>
            </a:r>
            <a:r>
              <a:rPr lang="cs-CZ" sz="3000" dirty="0" smtClean="0"/>
              <a:t> – </a:t>
            </a:r>
            <a:r>
              <a:rPr lang="cs-CZ" sz="3000" dirty="0" err="1" smtClean="0"/>
              <a:t>Loren</a:t>
            </a:r>
            <a:r>
              <a:rPr lang="cs-CZ" sz="3000" dirty="0" smtClean="0"/>
              <a:t> </a:t>
            </a:r>
            <a:r>
              <a:rPr lang="cs-CZ" sz="3000" dirty="0" err="1" smtClean="0"/>
              <a:t>Colemanová</a:t>
            </a:r>
            <a:r>
              <a:rPr lang="cs-CZ" sz="3000" dirty="0" smtClean="0"/>
              <a:t>, 2004)</a:t>
            </a:r>
            <a:endParaRPr lang="cs-CZ" sz="3000" u="sng" dirty="0" smtClean="0"/>
          </a:p>
          <a:p>
            <a:pPr>
              <a:buNone/>
            </a:pPr>
            <a:endParaRPr lang="cs-CZ" sz="2200" dirty="0" smtClean="0"/>
          </a:p>
          <a:p>
            <a:pPr>
              <a:buNone/>
            </a:pPr>
            <a:r>
              <a:rPr lang="cs-CZ" sz="2200" dirty="0" smtClean="0"/>
              <a:t> </a:t>
            </a:r>
            <a:r>
              <a:rPr lang="cs-CZ" sz="2200" dirty="0" err="1" smtClean="0"/>
              <a:t>přl</a:t>
            </a:r>
            <a:r>
              <a:rPr lang="cs-CZ" sz="2200" dirty="0" smtClean="0"/>
              <a:t> literatury: </a:t>
            </a:r>
          </a:p>
          <a:p>
            <a:pPr>
              <a:buNone/>
            </a:pPr>
            <a:r>
              <a:rPr lang="cs-CZ" sz="2200" dirty="0" smtClean="0"/>
              <a:t>Petr Gal: Proč lidé napodobují mediální násilí</a:t>
            </a:r>
          </a:p>
          <a:p>
            <a:pPr>
              <a:buNone/>
            </a:pPr>
            <a:r>
              <a:rPr lang="cs-CZ" sz="2200" dirty="0" smtClean="0">
                <a:hlinkClick r:id="rId2"/>
              </a:rPr>
              <a:t>http://www.</a:t>
            </a:r>
            <a:r>
              <a:rPr lang="cs-CZ" sz="2200" dirty="0" err="1" smtClean="0">
                <a:hlinkClick r:id="rId2"/>
              </a:rPr>
              <a:t>psychologon.cz</a:t>
            </a:r>
            <a:r>
              <a:rPr lang="cs-CZ" sz="2200" dirty="0" smtClean="0">
                <a:hlinkClick r:id="rId2"/>
              </a:rPr>
              <a:t>/</a:t>
            </a:r>
            <a:r>
              <a:rPr lang="cs-CZ" sz="2200" dirty="0" err="1" smtClean="0">
                <a:hlinkClick r:id="rId2"/>
              </a:rPr>
              <a:t>component</a:t>
            </a:r>
            <a:r>
              <a:rPr lang="cs-CZ" sz="2200" dirty="0" smtClean="0">
                <a:hlinkClick r:id="rId2"/>
              </a:rPr>
              <a:t>/</a:t>
            </a:r>
            <a:r>
              <a:rPr lang="cs-CZ" sz="2200" dirty="0" err="1" smtClean="0">
                <a:hlinkClick r:id="rId2"/>
              </a:rPr>
              <a:t>content</a:t>
            </a:r>
            <a:r>
              <a:rPr lang="cs-CZ" sz="2200" dirty="0" smtClean="0">
                <a:hlinkClick r:id="rId2"/>
              </a:rPr>
              <a:t>/</a:t>
            </a:r>
            <a:r>
              <a:rPr lang="cs-CZ" sz="2200" dirty="0" err="1" smtClean="0">
                <a:hlinkClick r:id="rId2"/>
              </a:rPr>
              <a:t>article</a:t>
            </a:r>
            <a:r>
              <a:rPr lang="cs-CZ" sz="2200" dirty="0" smtClean="0">
                <a:hlinkClick r:id="rId2"/>
              </a:rPr>
              <a:t>/489-</a:t>
            </a:r>
            <a:r>
              <a:rPr lang="cs-CZ" sz="2200" dirty="0" err="1" smtClean="0">
                <a:hlinkClick r:id="rId2"/>
              </a:rPr>
              <a:t>vrazdy</a:t>
            </a:r>
            <a:r>
              <a:rPr lang="cs-CZ" sz="2200" dirty="0" smtClean="0">
                <a:hlinkClick r:id="rId2"/>
              </a:rPr>
              <a:t>-podle-</a:t>
            </a:r>
            <a:r>
              <a:rPr lang="cs-CZ" sz="2200" dirty="0" err="1" smtClean="0">
                <a:hlinkClick r:id="rId2"/>
              </a:rPr>
              <a:t>dextera</a:t>
            </a:r>
            <a:r>
              <a:rPr lang="cs-CZ" sz="2200" dirty="0" smtClean="0">
                <a:hlinkClick r:id="rId2"/>
              </a:rPr>
              <a:t>-</a:t>
            </a:r>
            <a:r>
              <a:rPr lang="cs-CZ" sz="2200" dirty="0" err="1" smtClean="0">
                <a:hlinkClick r:id="rId2"/>
              </a:rPr>
              <a:t>proc</a:t>
            </a:r>
            <a:r>
              <a:rPr lang="cs-CZ" sz="2200" dirty="0"/>
              <a:t> </a:t>
            </a:r>
            <a:r>
              <a:rPr lang="cs-CZ" sz="2200" dirty="0" smtClean="0"/>
              <a:t>lide-napodobuji-</a:t>
            </a:r>
            <a:r>
              <a:rPr lang="cs-CZ" sz="2200" dirty="0" err="1" smtClean="0"/>
              <a:t>medialni</a:t>
            </a:r>
            <a:r>
              <a:rPr lang="cs-CZ" sz="2200" dirty="0" smtClean="0"/>
              <a:t>-</a:t>
            </a:r>
            <a:r>
              <a:rPr lang="cs-CZ" sz="2200" dirty="0" err="1" smtClean="0"/>
              <a:t>nasili</a:t>
            </a:r>
            <a:endParaRPr lang="cs-CZ" sz="2200" dirty="0" smtClean="0"/>
          </a:p>
          <a:p>
            <a:pPr>
              <a:buNone/>
            </a:pPr>
            <a:endParaRPr lang="cs-CZ" sz="2200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Nápodoba – </a:t>
            </a:r>
            <a:r>
              <a:rPr lang="cs-CZ" dirty="0" err="1" smtClean="0"/>
              <a:t>Bobo</a:t>
            </a:r>
            <a:r>
              <a:rPr lang="cs-CZ" dirty="0" smtClean="0"/>
              <a:t> </a:t>
            </a:r>
            <a:r>
              <a:rPr lang="cs-CZ" dirty="0" err="1" smtClean="0"/>
              <a:t>Doll</a:t>
            </a:r>
            <a:r>
              <a:rPr lang="cs-CZ" dirty="0" smtClean="0"/>
              <a:t> Experiment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400" dirty="0" smtClean="0"/>
              <a:t>1961</a:t>
            </a:r>
          </a:p>
          <a:p>
            <a:pPr>
              <a:buNone/>
            </a:pPr>
            <a:r>
              <a:rPr lang="cs-CZ" sz="2400" dirty="0" smtClean="0"/>
              <a:t>např. pokus pozorované </a:t>
            </a:r>
          </a:p>
          <a:p>
            <a:pPr>
              <a:buNone/>
            </a:pPr>
            <a:r>
              <a:rPr lang="cs-CZ" sz="2400" dirty="0" smtClean="0"/>
              <a:t>násilí vůči panence dětmi, </a:t>
            </a:r>
          </a:p>
          <a:p>
            <a:pPr>
              <a:buNone/>
            </a:pPr>
            <a:r>
              <a:rPr lang="cs-CZ" sz="2400" dirty="0" smtClean="0"/>
              <a:t>napodobují a </a:t>
            </a:r>
            <a:r>
              <a:rPr lang="cs-CZ" sz="2400" i="1" dirty="0" smtClean="0"/>
              <a:t>stupňují…</a:t>
            </a:r>
          </a:p>
          <a:p>
            <a:pPr>
              <a:buNone/>
            </a:pPr>
            <a:r>
              <a:rPr lang="cs-CZ" sz="2400" i="1" dirty="0" smtClean="0"/>
              <a:t>Albert Bandura </a:t>
            </a:r>
            <a:r>
              <a:rPr lang="cs-CZ" sz="2400" i="1" dirty="0" err="1" smtClean="0"/>
              <a:t>Bobo</a:t>
            </a:r>
            <a:r>
              <a:rPr lang="cs-CZ" sz="2400" i="1" dirty="0"/>
              <a:t> </a:t>
            </a:r>
            <a:r>
              <a:rPr lang="cs-CZ" sz="2400" i="1" dirty="0" err="1" smtClean="0"/>
              <a:t>Doll</a:t>
            </a:r>
            <a:r>
              <a:rPr lang="cs-CZ" sz="2400" i="1" dirty="0" smtClean="0"/>
              <a:t> experiment</a:t>
            </a:r>
          </a:p>
          <a:p>
            <a:pPr>
              <a:buNone/>
            </a:pPr>
            <a:r>
              <a:rPr lang="cs-CZ" sz="2000" dirty="0" smtClean="0">
                <a:hlinkClick r:id="rId2"/>
              </a:rPr>
              <a:t>https://www.youtube.com/watch?v=dmBqwWlJg8U</a:t>
            </a:r>
            <a:endParaRPr lang="cs-CZ" sz="2000" dirty="0" smtClean="0"/>
          </a:p>
          <a:p>
            <a:pPr>
              <a:buNone/>
            </a:pPr>
            <a:r>
              <a:rPr lang="cs-CZ" sz="2400" dirty="0" smtClean="0"/>
              <a:t>2/ Případové studie: školní útoky a terorismus (2015/16)</a:t>
            </a:r>
          </a:p>
          <a:p>
            <a:pPr>
              <a:buNone/>
            </a:pPr>
            <a:r>
              <a:rPr lang="cs-CZ" sz="2000" dirty="0" smtClean="0"/>
              <a:t>Lit: </a:t>
            </a:r>
            <a:r>
              <a:rPr lang="cs-CZ" sz="2000" dirty="0" err="1" smtClean="0"/>
              <a:t>L</a:t>
            </a:r>
            <a:r>
              <a:rPr lang="cs-CZ" sz="2000" dirty="0" smtClean="0"/>
              <a:t>.</a:t>
            </a:r>
            <a:r>
              <a:rPr lang="cs-CZ" sz="2000" dirty="0" err="1" smtClean="0"/>
              <a:t>E.Agnich</a:t>
            </a:r>
            <a:r>
              <a:rPr lang="cs-CZ" sz="2000" dirty="0" smtClean="0"/>
              <a:t>: A </a:t>
            </a:r>
            <a:r>
              <a:rPr lang="cs-CZ" sz="2000" dirty="0" err="1" smtClean="0"/>
              <a:t>Comparative</a:t>
            </a:r>
            <a:r>
              <a:rPr lang="cs-CZ" sz="2000" dirty="0" smtClean="0"/>
              <a:t> </a:t>
            </a:r>
            <a:r>
              <a:rPr lang="cs-CZ" sz="2000" dirty="0" err="1" smtClean="0"/>
              <a:t>Analysis</a:t>
            </a:r>
            <a:r>
              <a:rPr lang="cs-CZ" sz="2000" dirty="0" smtClean="0"/>
              <a:t> of </a:t>
            </a:r>
            <a:r>
              <a:rPr lang="cs-CZ" sz="2000" dirty="0" err="1" smtClean="0"/>
              <a:t>Attempted</a:t>
            </a:r>
            <a:r>
              <a:rPr lang="cs-CZ" sz="2000" dirty="0" smtClean="0"/>
              <a:t>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Completed</a:t>
            </a:r>
            <a:r>
              <a:rPr lang="cs-CZ" sz="2000" dirty="0" smtClean="0"/>
              <a:t> </a:t>
            </a:r>
            <a:r>
              <a:rPr lang="cs-CZ" sz="2000" dirty="0" err="1" smtClean="0"/>
              <a:t>School</a:t>
            </a:r>
            <a:r>
              <a:rPr lang="cs-CZ" sz="2000" dirty="0" smtClean="0"/>
              <a:t>-</a:t>
            </a:r>
            <a:r>
              <a:rPr lang="cs-CZ" sz="2000" dirty="0" err="1" smtClean="0"/>
              <a:t>Based</a:t>
            </a:r>
            <a:r>
              <a:rPr lang="cs-CZ" sz="2000" dirty="0" smtClean="0"/>
              <a:t> Mas </a:t>
            </a:r>
            <a:r>
              <a:rPr lang="cs-CZ" sz="2000" dirty="0" err="1" smtClean="0"/>
              <a:t>Murder</a:t>
            </a:r>
            <a:r>
              <a:rPr lang="cs-CZ" sz="2000" dirty="0" smtClean="0"/>
              <a:t> </a:t>
            </a:r>
            <a:r>
              <a:rPr lang="cs-CZ" sz="2000" dirty="0" err="1" smtClean="0"/>
              <a:t>Attacks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>
                <a:hlinkClick r:id="rId3"/>
              </a:rPr>
              <a:t>https://www.researchgate.net/publication/268515896_A_Comparative_Analysis_of_Attempted_and_Completed_School-Based_Mass_Murder_Attacks</a:t>
            </a: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endParaRPr lang="cs-CZ" dirty="0"/>
          </a:p>
        </p:txBody>
      </p:sp>
      <p:pic>
        <p:nvPicPr>
          <p:cNvPr id="4" name="Obrázek 3" descr="bob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24128" y="1628800"/>
            <a:ext cx="2902190" cy="215850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Význam délky expozice násilných vlivů v médiích, hudbě, videohrách, filmech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  <a:ln>
            <a:noFill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 smtClean="0"/>
              <a:t>    </a:t>
            </a:r>
            <a:r>
              <a:rPr lang="cs-CZ" sz="2800" dirty="0" smtClean="0"/>
              <a:t>Výzkum </a:t>
            </a:r>
            <a:r>
              <a:rPr lang="cs-CZ" sz="2800" dirty="0"/>
              <a:t>krátkodobé a dlouhodobé expozice násilným </a:t>
            </a:r>
            <a:r>
              <a:rPr lang="cs-CZ" sz="2800" dirty="0" smtClean="0"/>
              <a:t>scénám médiích </a:t>
            </a:r>
            <a:r>
              <a:rPr lang="cs-CZ" sz="2800" dirty="0"/>
              <a:t>prof. Brad. J. </a:t>
            </a:r>
            <a:r>
              <a:rPr lang="cs-CZ" sz="2800" dirty="0" err="1"/>
              <a:t>Bushmana</a:t>
            </a:r>
            <a:r>
              <a:rPr lang="cs-CZ" sz="2800" dirty="0"/>
              <a:t> a L. R. </a:t>
            </a:r>
            <a:r>
              <a:rPr lang="cs-CZ" sz="2800" dirty="0" err="1"/>
              <a:t>Huesmanna</a:t>
            </a:r>
            <a:r>
              <a:rPr lang="cs-CZ" sz="2800" dirty="0"/>
              <a:t> z </a:t>
            </a:r>
            <a:r>
              <a:rPr lang="cs-CZ" sz="2800" dirty="0" err="1"/>
              <a:t>Vrije</a:t>
            </a:r>
            <a:r>
              <a:rPr lang="cs-CZ" sz="2800" dirty="0"/>
              <a:t> University v Amsterdamu (2006)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2000" dirty="0" smtClean="0">
                <a:hlinkClick r:id="rId2"/>
              </a:rPr>
              <a:t>http://bushman.socialpsychology.org/</a:t>
            </a:r>
            <a:endParaRPr lang="cs-CZ" sz="2000" dirty="0" smtClean="0"/>
          </a:p>
          <a:p>
            <a:pPr>
              <a:buNone/>
            </a:pPr>
            <a:r>
              <a:rPr lang="cs-CZ" sz="2400" dirty="0" smtClean="0"/>
              <a:t>     </a:t>
            </a:r>
            <a:r>
              <a:rPr lang="cs-CZ" sz="2400" dirty="0" smtClean="0">
                <a:solidFill>
                  <a:schemeClr val="tx2"/>
                </a:solidFill>
              </a:rPr>
              <a:t>Závěr  Koncept obecného modelu agrese (</a:t>
            </a:r>
            <a:r>
              <a:rPr lang="cs-CZ" sz="2400" dirty="0" err="1" smtClean="0">
                <a:solidFill>
                  <a:schemeClr val="tx2"/>
                </a:solidFill>
              </a:rPr>
              <a:t>General</a:t>
            </a:r>
            <a:r>
              <a:rPr lang="cs-CZ" sz="2400" dirty="0" smtClean="0">
                <a:solidFill>
                  <a:schemeClr val="tx2"/>
                </a:solidFill>
              </a:rPr>
              <a:t> </a:t>
            </a:r>
            <a:r>
              <a:rPr lang="cs-CZ" sz="2400" dirty="0" err="1" smtClean="0">
                <a:solidFill>
                  <a:schemeClr val="tx2"/>
                </a:solidFill>
              </a:rPr>
              <a:t>Aggression</a:t>
            </a:r>
            <a:r>
              <a:rPr lang="cs-CZ" sz="2400" dirty="0" smtClean="0">
                <a:solidFill>
                  <a:schemeClr val="tx2"/>
                </a:solidFill>
              </a:rPr>
              <a:t> model – GAM)</a:t>
            </a:r>
            <a:endParaRPr lang="cs-CZ" sz="24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cs-CZ" sz="2400" dirty="0"/>
              <a:t> </a:t>
            </a:r>
            <a:r>
              <a:rPr lang="cs-CZ" sz="2400" dirty="0" smtClean="0"/>
              <a:t>    Krátkodobá expozice má silnější vliv na dospělé, dlouhodobá u dětí. Důsledek snížení </a:t>
            </a:r>
            <a:r>
              <a:rPr lang="cs-CZ" sz="2400" dirty="0" err="1" smtClean="0"/>
              <a:t>prosociálních</a:t>
            </a:r>
            <a:r>
              <a:rPr lang="cs-CZ" sz="2400" dirty="0" smtClean="0"/>
              <a:t> postojů (empatie, </a:t>
            </a:r>
            <a:r>
              <a:rPr lang="cs-CZ" sz="2400" dirty="0" err="1" smtClean="0"/>
              <a:t>helping</a:t>
            </a:r>
            <a:r>
              <a:rPr lang="cs-CZ" sz="2400" dirty="0" smtClean="0"/>
              <a:t> </a:t>
            </a:r>
            <a:r>
              <a:rPr lang="cs-CZ" sz="2400" dirty="0" err="1" smtClean="0"/>
              <a:t>behaviour</a:t>
            </a:r>
            <a:r>
              <a:rPr lang="cs-CZ" sz="2400" dirty="0" smtClean="0"/>
              <a:t>) </a:t>
            </a:r>
          </a:p>
          <a:p>
            <a:pPr>
              <a:buNone/>
            </a:pPr>
            <a:r>
              <a:rPr lang="cs-CZ" sz="1900" dirty="0" smtClean="0"/>
              <a:t>     B.J. </a:t>
            </a:r>
            <a:r>
              <a:rPr lang="cs-CZ" sz="1900" dirty="0" err="1" smtClean="0"/>
              <a:t>Bushman</a:t>
            </a:r>
            <a:r>
              <a:rPr lang="cs-CZ" sz="1900" dirty="0" smtClean="0"/>
              <a:t>, </a:t>
            </a:r>
            <a:r>
              <a:rPr lang="cs-CZ" sz="1900" dirty="0" err="1" smtClean="0"/>
              <a:t>L</a:t>
            </a:r>
            <a:r>
              <a:rPr lang="cs-CZ" sz="1900" dirty="0" smtClean="0"/>
              <a:t>.</a:t>
            </a:r>
            <a:r>
              <a:rPr lang="cs-CZ" sz="1900" dirty="0" err="1" smtClean="0"/>
              <a:t>R.Huemann</a:t>
            </a:r>
            <a:r>
              <a:rPr lang="cs-CZ" sz="1900" dirty="0" smtClean="0"/>
              <a:t>: </a:t>
            </a:r>
            <a:r>
              <a:rPr lang="cs-CZ" sz="1900" i="1" dirty="0" err="1" smtClean="0"/>
              <a:t>Short</a:t>
            </a:r>
            <a:r>
              <a:rPr lang="cs-CZ" sz="1900" i="1" dirty="0" smtClean="0"/>
              <a:t>-term </a:t>
            </a:r>
            <a:r>
              <a:rPr lang="cs-CZ" sz="1900" i="1" dirty="0" err="1" smtClean="0"/>
              <a:t>and</a:t>
            </a:r>
            <a:r>
              <a:rPr lang="cs-CZ" sz="1900" i="1" dirty="0" smtClean="0"/>
              <a:t> </a:t>
            </a:r>
            <a:r>
              <a:rPr lang="cs-CZ" sz="1900" i="1" dirty="0" err="1" smtClean="0"/>
              <a:t>long</a:t>
            </a:r>
            <a:r>
              <a:rPr lang="cs-CZ" sz="1900" i="1" dirty="0" smtClean="0"/>
              <a:t>-term </a:t>
            </a:r>
            <a:r>
              <a:rPr lang="cs-CZ" sz="1900" i="1" dirty="0" err="1" smtClean="0"/>
              <a:t>effects</a:t>
            </a:r>
            <a:r>
              <a:rPr lang="cs-CZ" sz="1900" i="1" dirty="0" smtClean="0"/>
              <a:t> of </a:t>
            </a:r>
            <a:r>
              <a:rPr lang="cs-CZ" sz="1900" i="1" dirty="0" err="1" smtClean="0"/>
              <a:t>violent</a:t>
            </a:r>
            <a:r>
              <a:rPr lang="cs-CZ" sz="1900" i="1" dirty="0" smtClean="0"/>
              <a:t> media on </a:t>
            </a:r>
            <a:r>
              <a:rPr lang="cs-CZ" sz="1900" i="1" dirty="0" err="1" smtClean="0"/>
              <a:t>aggression</a:t>
            </a:r>
            <a:r>
              <a:rPr lang="cs-CZ" sz="1900" i="1" dirty="0" smtClean="0"/>
              <a:t> in </a:t>
            </a:r>
            <a:r>
              <a:rPr lang="cs-CZ" sz="1900" i="1" dirty="0" err="1" smtClean="0"/>
              <a:t>children</a:t>
            </a:r>
            <a:r>
              <a:rPr lang="cs-CZ" sz="1900" i="1" dirty="0" smtClean="0"/>
              <a:t> </a:t>
            </a:r>
            <a:r>
              <a:rPr lang="cs-CZ" sz="1900" i="1" dirty="0" err="1" smtClean="0"/>
              <a:t>and</a:t>
            </a:r>
            <a:r>
              <a:rPr lang="cs-CZ" sz="1900" i="1" dirty="0" smtClean="0"/>
              <a:t> </a:t>
            </a:r>
            <a:r>
              <a:rPr lang="cs-CZ" sz="1900" i="1" dirty="0" err="1" smtClean="0"/>
              <a:t>adult</a:t>
            </a:r>
            <a:endParaRPr lang="cs-CZ" sz="1900" i="1" dirty="0" smtClean="0"/>
          </a:p>
          <a:p>
            <a:pPr>
              <a:buNone/>
            </a:pPr>
            <a:r>
              <a:rPr lang="cs-CZ" sz="1900" dirty="0" smtClean="0">
                <a:hlinkClick r:id="rId3"/>
              </a:rPr>
              <a:t>https://www.ncbi.nlm.nih.gov/pubmed/16585478</a:t>
            </a:r>
            <a:endParaRPr lang="cs-CZ" sz="1900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dirty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dirty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Diskuse o tématu: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    „</a:t>
            </a:r>
            <a:r>
              <a:rPr lang="cs-CZ" sz="3000" dirty="0" err="1" smtClean="0"/>
              <a:t>Seymour</a:t>
            </a:r>
            <a:r>
              <a:rPr lang="cs-CZ" sz="3000" dirty="0" smtClean="0"/>
              <a:t> </a:t>
            </a:r>
            <a:r>
              <a:rPr lang="cs-CZ" sz="3000" dirty="0" err="1" smtClean="0"/>
              <a:t>Feshbach</a:t>
            </a:r>
            <a:r>
              <a:rPr lang="cs-CZ" sz="3000" dirty="0" smtClean="0"/>
              <a:t> (</a:t>
            </a:r>
            <a:r>
              <a:rPr lang="cs-CZ" sz="3000" dirty="0" err="1" smtClean="0"/>
              <a:t>Feshbach</a:t>
            </a:r>
            <a:r>
              <a:rPr lang="cs-CZ" sz="3000" dirty="0" smtClean="0"/>
              <a:t> &amp; </a:t>
            </a:r>
            <a:r>
              <a:rPr lang="cs-CZ" sz="3000" dirty="0" err="1" smtClean="0"/>
              <a:t>Singer</a:t>
            </a:r>
            <a:r>
              <a:rPr lang="cs-CZ" sz="3000" dirty="0" smtClean="0"/>
              <a:t>, 1971) naopak razil myšlenku, že násilí v televizi přináší pozitivní dopady. Tvrdil, že takové pořady mají katarzní účinky a pomáhají nám agresi ventilovat, což mnoho vědců později zpochybnilo. Například </a:t>
            </a:r>
            <a:r>
              <a:rPr lang="cs-CZ" sz="3000" dirty="0" err="1" smtClean="0"/>
              <a:t>Bushman</a:t>
            </a:r>
            <a:r>
              <a:rPr lang="cs-CZ" sz="3000" dirty="0" smtClean="0"/>
              <a:t> a </a:t>
            </a:r>
            <a:r>
              <a:rPr lang="cs-CZ" sz="3000" dirty="0" err="1" smtClean="0"/>
              <a:t>Huesmann</a:t>
            </a:r>
            <a:r>
              <a:rPr lang="cs-CZ" sz="3000" dirty="0" smtClean="0"/>
              <a:t> (2001) experimentálně dokázali, že bezprostředně po zhlédnutí násilí v televizi roste agrese diváka. Dlouhodobými výzkumy pak doložili, že děti vyrůstající při sledování televizního násilí bývají později výrazně agresivnější v adolescenci a mladé dospělosti.“ (P. </a:t>
            </a:r>
            <a:r>
              <a:rPr lang="cs-CZ" sz="3000" dirty="0" err="1" smtClean="0"/>
              <a:t>Gál</a:t>
            </a:r>
            <a:r>
              <a:rPr lang="cs-CZ" sz="3000" dirty="0" smtClean="0"/>
              <a:t>)</a:t>
            </a:r>
            <a:endParaRPr lang="cs-CZ" sz="3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Důsledky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Nepřátelské vidění světa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Duševní poruchy, </a:t>
            </a:r>
            <a:r>
              <a:rPr lang="cs-CZ" dirty="0" err="1" smtClean="0">
                <a:solidFill>
                  <a:srgbClr val="FF0000"/>
                </a:solidFill>
              </a:rPr>
              <a:t>autoagrese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 smtClean="0"/>
              <a:t>    </a:t>
            </a:r>
            <a:r>
              <a:rPr lang="cs-CZ" sz="2400" dirty="0" smtClean="0"/>
              <a:t>Studie: Brad J. </a:t>
            </a:r>
            <a:r>
              <a:rPr lang="cs-CZ" sz="2400" dirty="0" err="1" smtClean="0"/>
              <a:t>Bushman</a:t>
            </a:r>
            <a:r>
              <a:rPr lang="cs-CZ" sz="2400" dirty="0" smtClean="0"/>
              <a:t>, 2016</a:t>
            </a:r>
          </a:p>
          <a:p>
            <a:pPr>
              <a:buNone/>
            </a:pPr>
            <a:r>
              <a:rPr lang="cs-CZ" sz="2400" dirty="0" smtClean="0"/>
              <a:t>     meta analýza 37 nezávislých studií, 10 410 účastníků. Významná korelace mezi násilím a následným </a:t>
            </a:r>
            <a:r>
              <a:rPr lang="cs-CZ" sz="2400" dirty="0" err="1" smtClean="0"/>
              <a:t>hostilním</a:t>
            </a:r>
            <a:r>
              <a:rPr lang="cs-CZ" sz="2400" dirty="0" smtClean="0"/>
              <a:t> postojem ke světu. Neutrální činnosti byly hodnoceny jako nepřátelské.</a:t>
            </a:r>
          </a:p>
          <a:p>
            <a:pPr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IH: úzkosti, deprese, etiologie </a:t>
            </a:r>
            <a:r>
              <a:rPr lang="cs-CZ" sz="2400" dirty="0" err="1" smtClean="0"/>
              <a:t>paranoi</a:t>
            </a:r>
            <a:r>
              <a:rPr lang="cs-CZ" sz="2400" dirty="0" smtClean="0"/>
              <a:t>, často ústící do paranoidní schizofrenie.</a:t>
            </a:r>
          </a:p>
          <a:p>
            <a:pPr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korelace – tabulka IH duševními poruchami a největšími producenti  násilí v médiích (USA, Čína, </a:t>
            </a:r>
            <a:r>
              <a:rPr lang="cs-CZ" sz="2400" dirty="0" err="1" smtClean="0"/>
              <a:t>Uk</a:t>
            </a:r>
            <a:r>
              <a:rPr lang="cs-CZ" sz="2400" dirty="0" smtClean="0"/>
              <a:t>, Japonsko…)</a:t>
            </a:r>
            <a:endParaRPr lang="cs-CZ" sz="2400" dirty="0"/>
          </a:p>
        </p:txBody>
      </p:sp>
      <p:pic>
        <p:nvPicPr>
          <p:cNvPr id="4" name="Obrázek 3" descr="parano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0"/>
            <a:ext cx="3407701" cy="191683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Omyly businessu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cs-CZ" dirty="0" smtClean="0"/>
              <a:t>     </a:t>
            </a:r>
          </a:p>
          <a:p>
            <a:pPr>
              <a:buNone/>
            </a:pPr>
            <a:endParaRPr lang="cs-CZ" sz="3000" dirty="0"/>
          </a:p>
          <a:p>
            <a:pPr>
              <a:buNone/>
            </a:pPr>
            <a:endParaRPr lang="cs-CZ" sz="3000" dirty="0" smtClean="0"/>
          </a:p>
          <a:p>
            <a:pPr>
              <a:buNone/>
            </a:pPr>
            <a:r>
              <a:rPr lang="cs-CZ" sz="3000" dirty="0" smtClean="0"/>
              <a:t>      </a:t>
            </a:r>
          </a:p>
          <a:p>
            <a:pPr>
              <a:buNone/>
            </a:pPr>
            <a:r>
              <a:rPr lang="cs-CZ" sz="3000" dirty="0" smtClean="0"/>
              <a:t>      </a:t>
            </a:r>
          </a:p>
          <a:p>
            <a:pPr>
              <a:buNone/>
            </a:pPr>
            <a:endParaRPr lang="cs-CZ" sz="3000" dirty="0"/>
          </a:p>
          <a:p>
            <a:pPr>
              <a:buNone/>
            </a:pPr>
            <a:endParaRPr lang="cs-CZ" sz="3000" dirty="0" smtClean="0"/>
          </a:p>
          <a:p>
            <a:pPr>
              <a:buNone/>
            </a:pPr>
            <a:r>
              <a:rPr lang="cs-CZ" sz="9600" dirty="0" smtClean="0"/>
              <a:t>     V r. 2015 studie Roberta B. </a:t>
            </a:r>
            <a:r>
              <a:rPr lang="cs-CZ" sz="9600" dirty="0" err="1" smtClean="0"/>
              <a:t>Lulla</a:t>
            </a:r>
            <a:r>
              <a:rPr lang="cs-CZ" sz="9600" dirty="0" smtClean="0"/>
              <a:t> z Ohio </a:t>
            </a:r>
            <a:r>
              <a:rPr lang="cs-CZ" sz="9600" dirty="0" err="1" smtClean="0"/>
              <a:t>State</a:t>
            </a:r>
            <a:r>
              <a:rPr lang="cs-CZ" sz="9600" dirty="0" smtClean="0"/>
              <a:t> </a:t>
            </a:r>
            <a:r>
              <a:rPr lang="cs-CZ" sz="9600" dirty="0" err="1" smtClean="0"/>
              <a:t>Univ</a:t>
            </a:r>
            <a:r>
              <a:rPr lang="cs-CZ" sz="9600" dirty="0" smtClean="0"/>
              <a:t>. Brada J. </a:t>
            </a:r>
            <a:r>
              <a:rPr lang="cs-CZ" sz="9600" dirty="0" err="1" smtClean="0"/>
              <a:t>Bushmana</a:t>
            </a:r>
            <a:r>
              <a:rPr lang="cs-CZ" sz="9600" dirty="0" smtClean="0"/>
              <a:t> z Ohio a VU University (USA, Nizozemí): </a:t>
            </a:r>
            <a:r>
              <a:rPr lang="cs-CZ" sz="9600" i="1" dirty="0" smtClean="0">
                <a:solidFill>
                  <a:srgbClr val="FF0000"/>
                </a:solidFill>
              </a:rPr>
              <a:t>Může sex a násilí prodávat?</a:t>
            </a:r>
          </a:p>
          <a:p>
            <a:pPr>
              <a:buNone/>
            </a:pPr>
            <a:r>
              <a:rPr lang="cs-CZ" sz="9600" dirty="0" smtClean="0"/>
              <a:t>       Provedli meta analýzu 53 experimentálních prací, 8 489 účastníků, závěr: zájem se zhoršil.</a:t>
            </a:r>
          </a:p>
          <a:p>
            <a:endParaRPr lang="cs-CZ" sz="9600" dirty="0" smtClean="0"/>
          </a:p>
          <a:p>
            <a:pPr>
              <a:buNone/>
            </a:pPr>
            <a:r>
              <a:rPr lang="cs-CZ" sz="9600" dirty="0" smtClean="0"/>
              <a:t>       IH: v realitě kompenzace banální zábavou.</a:t>
            </a:r>
          </a:p>
          <a:p>
            <a:pPr>
              <a:buNone/>
            </a:pPr>
            <a:r>
              <a:rPr lang="cs-CZ" sz="9600" dirty="0"/>
              <a:t> </a:t>
            </a:r>
            <a:r>
              <a:rPr lang="cs-CZ" sz="9600" dirty="0" smtClean="0"/>
              <a:t>      LD: funkce humoru  (zapojení vyšších kognitivních funkcí)</a:t>
            </a:r>
          </a:p>
          <a:p>
            <a:pPr>
              <a:buNone/>
            </a:pPr>
            <a:r>
              <a:rPr lang="cs-CZ" sz="9600" dirty="0"/>
              <a:t> </a:t>
            </a:r>
            <a:r>
              <a:rPr lang="cs-CZ" sz="9600" dirty="0" smtClean="0"/>
              <a:t>      Primárně ale rychleji reagují starší struktury mozku.</a:t>
            </a:r>
            <a:endParaRPr lang="cs-CZ" sz="9600" dirty="0"/>
          </a:p>
          <a:p>
            <a:pPr>
              <a:buNone/>
            </a:pPr>
            <a:r>
              <a:rPr lang="cs-CZ" sz="7400" dirty="0" smtClean="0">
                <a:hlinkClick r:id="rId2"/>
              </a:rPr>
              <a:t> https://www.apa.org/pubs/journals/releases/bul-bul0000018.pdf</a:t>
            </a:r>
            <a:endParaRPr lang="cs-CZ" sz="7400" dirty="0" smtClean="0"/>
          </a:p>
          <a:p>
            <a:pPr>
              <a:buNone/>
            </a:pPr>
            <a:endParaRPr lang="cs-CZ" sz="7400" dirty="0"/>
          </a:p>
        </p:txBody>
      </p:sp>
      <p:pic>
        <p:nvPicPr>
          <p:cNvPr id="4" name="Obrázek 3" descr="Elektrolux_velky-otv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016" y="692696"/>
            <a:ext cx="3754016" cy="172367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je to s katarzí a odreagováním?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   </a:t>
            </a:r>
            <a:r>
              <a:rPr lang="cs-CZ" sz="2800" dirty="0" smtClean="0">
                <a:solidFill>
                  <a:srgbClr val="FF0000"/>
                </a:solidFill>
              </a:rPr>
              <a:t>Aristoteles</a:t>
            </a:r>
            <a:r>
              <a:rPr lang="cs-CZ" sz="2800" dirty="0" smtClean="0"/>
              <a:t> o katarzi v </a:t>
            </a:r>
            <a:r>
              <a:rPr lang="cs-CZ" sz="2800" i="1" dirty="0" smtClean="0"/>
              <a:t>Poetice</a:t>
            </a:r>
            <a:r>
              <a:rPr lang="cs-CZ" sz="2800" dirty="0" smtClean="0"/>
              <a:t> a </a:t>
            </a:r>
            <a:r>
              <a:rPr lang="cs-CZ" sz="2800" i="1" dirty="0" smtClean="0"/>
              <a:t>Politice</a:t>
            </a:r>
            <a:r>
              <a:rPr lang="cs-CZ" sz="2800" dirty="0" smtClean="0"/>
              <a:t> (Politika VIII,1342).</a:t>
            </a:r>
          </a:p>
          <a:p>
            <a:pPr>
              <a:buNone/>
            </a:pPr>
            <a:r>
              <a:rPr lang="cs-CZ" dirty="0" smtClean="0"/>
              <a:t>    </a:t>
            </a:r>
            <a:r>
              <a:rPr lang="cs-CZ" sz="2400" dirty="0" smtClean="0"/>
              <a:t>Podle A. může zapůsobit pouze pokud rozum rozpozná uměleckou formu a má pak radost z tvorby, i když jsou tam věci „ošklivé“. Dodržení a hlavně rozpoznání určitých estetických, uměleckých pravidel dovolí racionální distanci. Ale i zde se počítá s člověkem relativně vyváženým a integrovaným. Hl. hrdina musí být divákovi blízký. Intelektualizované projasnění.</a:t>
            </a:r>
          </a:p>
          <a:p>
            <a:pPr>
              <a:buNone/>
            </a:pPr>
            <a:r>
              <a:rPr lang="cs-CZ" sz="2400" dirty="0"/>
              <a:t> </a:t>
            </a:r>
            <a:r>
              <a:rPr lang="cs-CZ" sz="2400" dirty="0" smtClean="0"/>
              <a:t>    </a:t>
            </a:r>
            <a:r>
              <a:rPr lang="cs-CZ" sz="2400" dirty="0" smtClean="0">
                <a:solidFill>
                  <a:srgbClr val="FF0000"/>
                </a:solidFill>
              </a:rPr>
              <a:t>B. Brecht </a:t>
            </a:r>
            <a:r>
              <a:rPr lang="cs-CZ" sz="2400" dirty="0" smtClean="0"/>
              <a:t>(odcizení), </a:t>
            </a:r>
            <a:r>
              <a:rPr lang="cs-CZ" sz="2400" dirty="0" smtClean="0">
                <a:solidFill>
                  <a:srgbClr val="FF0000"/>
                </a:solidFill>
              </a:rPr>
              <a:t>Shakespeare </a:t>
            </a:r>
            <a:r>
              <a:rPr lang="cs-CZ" sz="2400" dirty="0" smtClean="0"/>
              <a:t>(znovunastolení řádu a obnovení pozitivních citů k hrdinovi) – lit. Richard </a:t>
            </a:r>
            <a:r>
              <a:rPr lang="cs-CZ" sz="2400" dirty="0" err="1" smtClean="0"/>
              <a:t>Levin</a:t>
            </a:r>
            <a:r>
              <a:rPr lang="cs-CZ" sz="2400" dirty="0" smtClean="0"/>
              <a:t>…</a:t>
            </a:r>
            <a:endParaRPr lang="cs-CZ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Psychologické zkušenosti s katarzí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600" dirty="0" smtClean="0"/>
              <a:t>Psychiatr E. </a:t>
            </a:r>
            <a:r>
              <a:rPr lang="cs-CZ" sz="2600" dirty="0" err="1" smtClean="0"/>
              <a:t>Bleuler</a:t>
            </a:r>
            <a:r>
              <a:rPr lang="cs-CZ" sz="2600" dirty="0" smtClean="0"/>
              <a:t> (Hypnóza u hysterie)</a:t>
            </a:r>
          </a:p>
          <a:p>
            <a:pPr>
              <a:buNone/>
            </a:pPr>
            <a:r>
              <a:rPr lang="cs-CZ" sz="2600" dirty="0" smtClean="0"/>
              <a:t>S. </a:t>
            </a:r>
            <a:r>
              <a:rPr lang="cs-CZ" sz="2600" dirty="0" err="1" smtClean="0"/>
              <a:t>Freud</a:t>
            </a:r>
            <a:r>
              <a:rPr lang="cs-CZ" sz="2600" dirty="0" smtClean="0"/>
              <a:t> (mechanismus psychoanalýzy)</a:t>
            </a:r>
          </a:p>
          <a:p>
            <a:pPr>
              <a:buNone/>
            </a:pPr>
            <a:r>
              <a:rPr lang="cs-CZ" sz="2600" dirty="0" smtClean="0"/>
              <a:t>Princip sociálního sdílení emocí</a:t>
            </a:r>
          </a:p>
          <a:p>
            <a:pPr>
              <a:buNone/>
            </a:pPr>
            <a:r>
              <a:rPr lang="cs-CZ" sz="2600" dirty="0" smtClean="0"/>
              <a:t>    </a:t>
            </a:r>
          </a:p>
          <a:p>
            <a:pPr>
              <a:buNone/>
            </a:pPr>
            <a:r>
              <a:rPr lang="cs-CZ" sz="2600" dirty="0" smtClean="0"/>
              <a:t>Současné výzkumy: Iluze katarze např. u násilných videoher.</a:t>
            </a:r>
          </a:p>
          <a:p>
            <a:pPr>
              <a:buNone/>
            </a:pPr>
            <a:r>
              <a:rPr lang="cs-CZ" sz="2400" dirty="0" smtClean="0"/>
              <a:t>Ve skutečnosti vede k znecitlivění, depresi/ auto/agresi</a:t>
            </a:r>
          </a:p>
          <a:p>
            <a:pPr>
              <a:buNone/>
            </a:pPr>
            <a:r>
              <a:rPr lang="cs-CZ" sz="2000" dirty="0" smtClean="0"/>
              <a:t>      </a:t>
            </a:r>
          </a:p>
          <a:p>
            <a:pPr>
              <a:buNone/>
            </a:pPr>
            <a:r>
              <a:rPr lang="cs-CZ" sz="2000" dirty="0" smtClean="0"/>
              <a:t>lit: </a:t>
            </a:r>
            <a:r>
              <a:rPr lang="cs-CZ" sz="2000" dirty="0" err="1" smtClean="0"/>
              <a:t>B.J.Bushman</a:t>
            </a:r>
            <a:r>
              <a:rPr lang="cs-CZ" sz="2000" dirty="0" smtClean="0"/>
              <a:t>, J. </a:t>
            </a:r>
            <a:r>
              <a:rPr lang="cs-CZ" sz="2000" dirty="0" err="1" smtClean="0"/>
              <a:t>Baumeister</a:t>
            </a:r>
            <a:r>
              <a:rPr lang="cs-CZ" sz="2000" dirty="0" smtClean="0"/>
              <a:t>, R.F. </a:t>
            </a:r>
            <a:r>
              <a:rPr lang="cs-CZ" sz="2000" dirty="0" err="1" smtClean="0"/>
              <a:t>Stack</a:t>
            </a:r>
            <a:r>
              <a:rPr lang="cs-CZ" sz="2000" dirty="0" smtClean="0"/>
              <a:t> (1999) </a:t>
            </a:r>
            <a:r>
              <a:rPr lang="cs-CZ" sz="2000" dirty="0" err="1" smtClean="0"/>
              <a:t>Catharsis</a:t>
            </a:r>
            <a:r>
              <a:rPr lang="cs-CZ" sz="2000" dirty="0" smtClean="0"/>
              <a:t>, </a:t>
            </a:r>
            <a:r>
              <a:rPr lang="cs-CZ" sz="2000" dirty="0" err="1" smtClean="0"/>
              <a:t>aggression</a:t>
            </a:r>
            <a:r>
              <a:rPr lang="cs-CZ" sz="2000" dirty="0" smtClean="0"/>
              <a:t>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persuaviv</a:t>
            </a:r>
            <a:r>
              <a:rPr lang="cs-CZ" sz="2000" dirty="0" smtClean="0"/>
              <a:t> influence</a:t>
            </a:r>
          </a:p>
          <a:p>
            <a:pPr>
              <a:buNone/>
            </a:pPr>
            <a:r>
              <a:rPr lang="cs-CZ" sz="2000" dirty="0" smtClean="0"/>
              <a:t> </a:t>
            </a:r>
            <a:r>
              <a:rPr lang="cs-CZ" sz="2000" dirty="0" smtClean="0">
                <a:hlinkClick r:id="rId2"/>
              </a:rPr>
              <a:t>https://www.ncbi.nlm.nih.gov/pubmed/10101875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Ad. viz výše.</a:t>
            </a:r>
            <a:endParaRPr lang="cs-CZ" sz="2000" dirty="0"/>
          </a:p>
        </p:txBody>
      </p:sp>
      <p:pic>
        <p:nvPicPr>
          <p:cNvPr id="4" name="Obrázek 3" descr="ocist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84168" y="1628800"/>
            <a:ext cx="2307225" cy="172819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844</Words>
  <Application>Microsoft Office PowerPoint</Application>
  <PresentationFormat>Předvádění na obrazovce (4:3)</PresentationFormat>
  <Paragraphs>91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       Téma „násilí“ v kultuře</vt:lpstr>
      <vt:lpstr>Co je ve hře?</vt:lpstr>
      <vt:lpstr>Nápodoba – Bobo Doll Experiment</vt:lpstr>
      <vt:lpstr>Význam délky expozice násilných vlivů v médiích, hudbě, videohrách, filmech</vt:lpstr>
      <vt:lpstr>Diskuse o tématu:</vt:lpstr>
      <vt:lpstr>Důsledky</vt:lpstr>
      <vt:lpstr>Omyly businessu</vt:lpstr>
      <vt:lpstr>Jak je to s katarzí a odreagováním?</vt:lpstr>
      <vt:lpstr>Psychologické zkušenosti s katarzí</vt:lpstr>
      <vt:lpstr>Co s tím?</vt:lpstr>
      <vt:lpstr>Kontakt: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 „násilí“ v kultuře</dc:title>
  <dc:creator>lenka.dohnalova</dc:creator>
  <cp:lastModifiedBy>lenka.dohnalova</cp:lastModifiedBy>
  <cp:revision>23</cp:revision>
  <dcterms:created xsi:type="dcterms:W3CDTF">2018-11-26T14:14:18Z</dcterms:created>
  <dcterms:modified xsi:type="dcterms:W3CDTF">2018-11-29T11:11:25Z</dcterms:modified>
</cp:coreProperties>
</file>