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8" r:id="rId3"/>
    <p:sldId id="349" r:id="rId4"/>
    <p:sldId id="369" r:id="rId5"/>
    <p:sldId id="428" r:id="rId6"/>
    <p:sldId id="362" r:id="rId7"/>
    <p:sldId id="370" r:id="rId8"/>
    <p:sldId id="371" r:id="rId9"/>
    <p:sldId id="430" r:id="rId10"/>
    <p:sldId id="429" r:id="rId11"/>
    <p:sldId id="361" r:id="rId12"/>
    <p:sldId id="395" r:id="rId13"/>
    <p:sldId id="427" r:id="rId14"/>
    <p:sldId id="352" r:id="rId15"/>
    <p:sldId id="353" r:id="rId16"/>
    <p:sldId id="354" r:id="rId17"/>
    <p:sldId id="355" r:id="rId18"/>
    <p:sldId id="357" r:id="rId19"/>
    <p:sldId id="364" r:id="rId20"/>
    <p:sldId id="365" r:id="rId21"/>
    <p:sldId id="377" r:id="rId22"/>
    <p:sldId id="378" r:id="rId23"/>
    <p:sldId id="367" r:id="rId24"/>
    <p:sldId id="351" r:id="rId25"/>
    <p:sldId id="368" r:id="rId26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ucida Sans Unicode" panose="020B0602030504020204" pitchFamily="34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617" autoAdjust="0"/>
    <p:restoredTop sz="96606" autoAdjust="0"/>
  </p:normalViewPr>
  <p:slideViewPr>
    <p:cSldViewPr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14E3C5-4B65-4903-B1D5-A09AA5496AA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0AF1E5-6B4F-4B33-9876-E8A8A63D14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68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77FF-EDA6-4C8A-9F74-E2CE10749A67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DED5A-A6B3-486D-9416-E275681E53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4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DED5A-A6B3-486D-9416-E275681E535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8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1252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1252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1252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1252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1252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AE37DB-B25C-4059-83AE-A033469DFC9F}" type="slidenum">
              <a:rPr lang="en-US" altLang="cs-CZ" sz="1100" b="0">
                <a:latin typeface="Times New Roman" pitchFamily="18" charset="0"/>
              </a:rPr>
              <a:pPr/>
              <a:t>14</a:t>
            </a:fld>
            <a:endParaRPr lang="en-US" altLang="cs-CZ" sz="1100" b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9138" y="827088"/>
            <a:ext cx="5481637" cy="4111625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609" y="5213339"/>
            <a:ext cx="5073242" cy="4941516"/>
          </a:xfrm>
          <a:noFill/>
        </p:spPr>
        <p:txBody>
          <a:bodyPr lIns="97286" tIns="48644" rIns="97286" bIns="48644"/>
          <a:lstStyle/>
          <a:p>
            <a:r>
              <a:rPr lang="cs-CZ" altLang="cs-CZ"/>
              <a:t>MT je terapeutická metoda, při které je hudba dominantní.</a:t>
            </a:r>
          </a:p>
        </p:txBody>
      </p:sp>
    </p:spTree>
    <p:extLst>
      <p:ext uri="{BB962C8B-B14F-4D97-AF65-F5344CB8AC3E}">
        <p14:creationId xmlns:p14="http://schemas.microsoft.com/office/powerpoint/2010/main" val="151187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1252">
              <a:defRPr sz="1300" b="1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1252">
              <a:defRPr sz="1300" b="1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1252">
              <a:defRPr sz="1300" b="1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1252">
              <a:defRPr sz="1300" b="1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1252">
              <a:defRPr sz="1300" b="1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1252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932036-B3EA-4AA9-A61F-1D9CCC1821DD}" type="slidenum">
              <a:rPr lang="en-US" altLang="cs-CZ" sz="1100" b="0">
                <a:latin typeface="Times New Roman" pitchFamily="18" charset="0"/>
              </a:rPr>
              <a:pPr/>
              <a:t>15</a:t>
            </a:fld>
            <a:endParaRPr lang="en-US" altLang="cs-CZ" sz="1100" b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9138" y="827088"/>
            <a:ext cx="5481637" cy="4111625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609" y="5213339"/>
            <a:ext cx="5073242" cy="4941516"/>
          </a:xfrm>
          <a:noFill/>
        </p:spPr>
        <p:txBody>
          <a:bodyPr lIns="97286" tIns="48644" rIns="97286" bIns="48644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33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9E9D-1B29-4543-9CE5-C056240BBCF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7529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08719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040645B-74E1-4F60-9325-CF1230DA06A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 hasCustomPrompt="1"/>
          </p:nvPr>
        </p:nvSpPr>
        <p:spPr>
          <a:xfrm>
            <a:off x="520674" y="1629000"/>
            <a:ext cx="3960000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  <a:p>
            <a:pPr lvl="1"/>
            <a:endParaRPr lang="en-US" noProof="0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5" hasCustomPrompt="1"/>
          </p:nvPr>
        </p:nvSpPr>
        <p:spPr>
          <a:xfrm>
            <a:off x="4716016" y="1629000"/>
            <a:ext cx="3959984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  <a:p>
            <a:pPr lvl="1"/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496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Dvojitá šip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Volný tva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Dvojitá šip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F219FD-9BA6-4BDB-A641-9850435E9A71}" type="datetimeFigureOut">
              <a:rPr lang="cs-CZ" smtClean="0"/>
              <a:pPr/>
              <a:t>31.10.2022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E62906-6630-4259-9E21-4C139B2DE7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pull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tc-eu.com/" TargetMode="External"/><Relationship Id="rId2" Type="http://schemas.openxmlformats.org/officeDocument/2006/relationships/hyperlink" Target="http://www.wfmt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mta.cz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noProof="0" dirty="0"/>
              <a:t>Music Education Promotes Brain Neuroplasticity</a:t>
            </a:r>
            <a:r>
              <a:rPr lang="en-US" sz="3000" noProof="0" dirty="0"/>
              <a:t> </a:t>
            </a:r>
            <a:br>
              <a:rPr lang="en-US" sz="3000" noProof="0" dirty="0"/>
            </a:br>
            <a:endParaRPr lang="en-US" sz="3000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noProof="0" dirty="0"/>
              <a:t>The Biological Basis of All Learning Processes and</a:t>
            </a:r>
            <a:br>
              <a:rPr lang="en-US" sz="2400" noProof="0" dirty="0"/>
            </a:br>
            <a:r>
              <a:rPr lang="en-US" sz="2400" noProof="0" dirty="0"/>
              <a:t>Case </a:t>
            </a:r>
            <a:r>
              <a:rPr lang="cs-CZ" sz="2400" noProof="0" dirty="0"/>
              <a:t>S</a:t>
            </a:r>
            <a:r>
              <a:rPr lang="en-US" sz="2400" noProof="0" dirty="0" err="1"/>
              <a:t>tudies</a:t>
            </a:r>
            <a:r>
              <a:rPr lang="en-US" sz="2400" noProof="0" dirty="0"/>
              <a:t> of Neurorehabilitation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3134" y="5733256"/>
            <a:ext cx="8619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Markéta Gerlichová</a:t>
            </a:r>
          </a:p>
          <a:p>
            <a:r>
              <a:rPr lang="cs-CZ" altLang="cs-CZ" sz="2000" dirty="0">
                <a:solidFill>
                  <a:schemeClr val="bg1"/>
                </a:solidFill>
              </a:rPr>
              <a:t>Department </a:t>
            </a:r>
            <a:r>
              <a:rPr lang="cs-CZ" altLang="cs-CZ" sz="2000" dirty="0" err="1">
                <a:solidFill>
                  <a:schemeClr val="bg1"/>
                </a:solidFill>
              </a:rPr>
              <a:t>of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</a:rPr>
              <a:t>Rehabilitation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</a:rPr>
              <a:t>at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</a:rPr>
              <a:t>the</a:t>
            </a:r>
            <a:r>
              <a:rPr lang="cs-CZ" altLang="cs-CZ" sz="2000" dirty="0">
                <a:solidFill>
                  <a:schemeClr val="bg1"/>
                </a:solidFill>
              </a:rPr>
              <a:t> 1</a:t>
            </a:r>
            <a:r>
              <a:rPr lang="cs-CZ" altLang="cs-CZ" sz="2000" baseline="30000" dirty="0">
                <a:solidFill>
                  <a:schemeClr val="bg1"/>
                </a:solidFill>
              </a:rPr>
              <a:t>st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</a:rPr>
              <a:t>Faculty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</a:rPr>
              <a:t>of</a:t>
            </a: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err="1">
                <a:solidFill>
                  <a:schemeClr val="bg1"/>
                </a:solidFill>
              </a:rPr>
              <a:t>Medicine</a:t>
            </a:r>
            <a:r>
              <a:rPr lang="cs-CZ" altLang="cs-CZ" sz="2000" dirty="0">
                <a:solidFill>
                  <a:schemeClr val="bg1"/>
                </a:solidFill>
              </a:rPr>
              <a:t>,</a:t>
            </a:r>
            <a:br>
              <a:rPr lang="cs-CZ" altLang="cs-CZ" sz="2000" dirty="0">
                <a:solidFill>
                  <a:schemeClr val="bg1"/>
                </a:solidFill>
              </a:rPr>
            </a:br>
            <a:r>
              <a:rPr lang="cs-CZ" altLang="cs-CZ" sz="2000" dirty="0">
                <a:solidFill>
                  <a:schemeClr val="bg1"/>
                </a:solidFill>
              </a:rPr>
              <a:t>Charles University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288" y="0"/>
            <a:ext cx="8062912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r>
              <a:rPr lang="cs-CZ" altLang="cs-CZ" sz="2000" dirty="0">
                <a:effectLst/>
              </a:rPr>
              <a:t>International </a:t>
            </a:r>
            <a:r>
              <a:rPr lang="cs-CZ" altLang="cs-CZ" sz="2000" dirty="0" err="1">
                <a:effectLst/>
              </a:rPr>
              <a:t>Conference</a:t>
            </a:r>
            <a:r>
              <a:rPr lang="cs-CZ" altLang="cs-CZ" sz="2000" dirty="0">
                <a:effectLst/>
              </a:rPr>
              <a:t> </a:t>
            </a:r>
            <a:r>
              <a:rPr lang="cs-CZ" altLang="cs-CZ" sz="2000" dirty="0" err="1">
                <a:effectLst/>
              </a:rPr>
              <a:t>of</a:t>
            </a:r>
            <a:r>
              <a:rPr lang="cs-CZ" altLang="cs-CZ" sz="2000" dirty="0">
                <a:effectLst/>
              </a:rPr>
              <a:t> </a:t>
            </a:r>
            <a:r>
              <a:rPr lang="cs-CZ" altLang="cs-CZ" sz="2000" dirty="0" err="1">
                <a:effectLst/>
              </a:rPr>
              <a:t>the</a:t>
            </a:r>
            <a:r>
              <a:rPr lang="cs-CZ" altLang="cs-CZ" sz="2000" dirty="0">
                <a:effectLst/>
              </a:rPr>
              <a:t> Czech Music </a:t>
            </a:r>
            <a:r>
              <a:rPr lang="cs-CZ" altLang="cs-CZ" sz="2000" dirty="0" err="1">
                <a:effectLst/>
              </a:rPr>
              <a:t>Council</a:t>
            </a:r>
            <a:endParaRPr lang="cs-CZ" altLang="cs-CZ" sz="2000" dirty="0">
              <a:effectLst/>
            </a:endParaRPr>
          </a:p>
          <a:p>
            <a:pPr>
              <a:defRPr/>
            </a:pPr>
            <a:endParaRPr lang="cs-CZ" altLang="cs-CZ" sz="2000" dirty="0">
              <a:effectLst/>
            </a:endParaRPr>
          </a:p>
          <a:p>
            <a:pPr>
              <a:defRPr/>
            </a:pPr>
            <a:endParaRPr lang="cs-CZ" altLang="cs-CZ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2981094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6642969-466B-540C-F7F0-332791E21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Science shows evidence of how music benefits the brain</a:t>
            </a:r>
            <a:r>
              <a:rPr lang="cs-CZ" dirty="0"/>
              <a:t>:</a:t>
            </a:r>
            <a:endParaRPr lang="en-GB" dirty="0"/>
          </a:p>
          <a:p>
            <a:r>
              <a:rPr lang="en-GB" sz="2000" dirty="0"/>
              <a:t>CAMERON, D. J., - GRAHN, J. A.: Neuroscientific investigations of musical rhythm. </a:t>
            </a:r>
            <a:r>
              <a:rPr lang="en-GB" sz="2000" i="1" dirty="0"/>
              <a:t>Acoustics Australia </a:t>
            </a:r>
            <a:r>
              <a:rPr lang="en-GB" sz="2000" dirty="0"/>
              <a:t>, 2014, </a:t>
            </a:r>
            <a:r>
              <a:rPr lang="cs-CZ" sz="2000" dirty="0"/>
              <a:t>vol</a:t>
            </a:r>
            <a:r>
              <a:rPr lang="en-GB" sz="2000" dirty="0"/>
              <a:t>. 42, </a:t>
            </a:r>
            <a:r>
              <a:rPr lang="cs-CZ" sz="2000" dirty="0"/>
              <a:t>no</a:t>
            </a:r>
            <a:r>
              <a:rPr lang="en-GB" sz="2000" dirty="0"/>
              <a:t>. 2, 111-116</a:t>
            </a:r>
          </a:p>
          <a:p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HOEMBERG, V. – THAUT, M.: </a:t>
            </a:r>
            <a:r>
              <a:rPr lang="en-GB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Handbook of Neurologic Music Therapy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Vol First edition. New York: OUP Oxford; 2014</a:t>
            </a:r>
            <a:endParaRPr lang="cs-CZ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/>
              <a:t>K</a:t>
            </a:r>
            <a:r>
              <a:rPr lang="cs-CZ" sz="2000" dirty="0"/>
              <a:t>OELSCH,</a:t>
            </a:r>
            <a:r>
              <a:rPr lang="en-GB" sz="2000" dirty="0"/>
              <a:t> S</a:t>
            </a:r>
            <a:r>
              <a:rPr lang="cs-CZ" sz="2000" dirty="0"/>
              <a:t>. – SCHROGER,</a:t>
            </a:r>
            <a:r>
              <a:rPr lang="en-GB" sz="2000" dirty="0"/>
              <a:t> E</a:t>
            </a:r>
            <a:r>
              <a:rPr lang="cs-CZ" sz="2000" dirty="0"/>
              <a:t>. –</a:t>
            </a:r>
            <a:r>
              <a:rPr lang="en-GB" sz="2000" dirty="0"/>
              <a:t> </a:t>
            </a:r>
            <a:r>
              <a:rPr lang="cs-CZ" sz="2000" dirty="0"/>
              <a:t>TERVANIEMI,</a:t>
            </a:r>
            <a:r>
              <a:rPr lang="en-GB" sz="2000" dirty="0"/>
              <a:t> M.</a:t>
            </a:r>
            <a:r>
              <a:rPr lang="cs-CZ" sz="2000" dirty="0"/>
              <a:t>:</a:t>
            </a:r>
            <a:r>
              <a:rPr lang="en-GB" sz="2000" dirty="0"/>
              <a:t> Superior pre-attentive</a:t>
            </a:r>
            <a:r>
              <a:rPr lang="cs-CZ" sz="2000" dirty="0"/>
              <a:t> </a:t>
            </a:r>
            <a:r>
              <a:rPr lang="en-GB" sz="2000" dirty="0"/>
              <a:t>auditory processing in musicians. </a:t>
            </a:r>
            <a:r>
              <a:rPr lang="en-GB" sz="2000" dirty="0" err="1"/>
              <a:t>NeuroReport</a:t>
            </a:r>
            <a:r>
              <a:rPr lang="en-GB" sz="2000" dirty="0"/>
              <a:t> 1999;10:</a:t>
            </a:r>
            <a:r>
              <a:rPr lang="cs-CZ" sz="2000" dirty="0"/>
              <a:t> </a:t>
            </a:r>
            <a:r>
              <a:rPr lang="en-GB" sz="2000" dirty="0"/>
              <a:t>1309-1313.</a:t>
            </a:r>
            <a:endParaRPr lang="cs-CZ" sz="2000" dirty="0"/>
          </a:p>
          <a:p>
            <a:r>
              <a:rPr lang="en-GB" sz="2000" dirty="0"/>
              <a:t>RODRIGUES, A. C. - LOUREIO, M. A. - CARAMELLI, P.: Musical training, neuroplasticity and cognition. </a:t>
            </a:r>
            <a:r>
              <a:rPr lang="en-GB" sz="2000" i="1" dirty="0"/>
              <a:t>Dement </a:t>
            </a:r>
            <a:r>
              <a:rPr lang="en-GB" sz="2000" i="1" dirty="0" err="1"/>
              <a:t>Neuropsychol</a:t>
            </a:r>
            <a:r>
              <a:rPr lang="en-GB" sz="2000" dirty="0"/>
              <a:t>. 2010 Oct-Dec;4(4):277-286. 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0FA2E77-332F-A7B0-79FB-EF0D49C7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Evidence for Advantages</a:t>
            </a:r>
            <a:r>
              <a:rPr lang="cs-CZ" sz="3000" dirty="0"/>
              <a:t> </a:t>
            </a:r>
            <a:r>
              <a:rPr lang="en-GB" sz="3000" dirty="0"/>
              <a:t>of Music Learning</a:t>
            </a:r>
          </a:p>
        </p:txBody>
      </p:sp>
    </p:spTree>
    <p:extLst>
      <p:ext uri="{BB962C8B-B14F-4D97-AF65-F5344CB8AC3E}">
        <p14:creationId xmlns:p14="http://schemas.microsoft.com/office/powerpoint/2010/main" val="2685168442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F8CE9-A31D-4B36-8265-FD777899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/>
              <a:t>How The MT Shapes The Brain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C18B91-138E-4164-86E6-20903782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76A7AB17-B7FA-05E7-4968-18590AF6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52393"/>
            <a:ext cx="9120852" cy="49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363887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645B-74E1-4F60-9325-CF1230DA06A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3923929" y="1629000"/>
            <a:ext cx="4752072" cy="4680000"/>
          </a:xfrm>
        </p:spPr>
        <p:txBody>
          <a:bodyPr/>
          <a:lstStyle/>
          <a:p>
            <a:r>
              <a:rPr lang="en-US" sz="2600" dirty="0"/>
              <a:t>PET imaging of brain activity</a:t>
            </a:r>
            <a:endParaRPr lang="cs-CZ" sz="2600" dirty="0"/>
          </a:p>
          <a:p>
            <a:endParaRPr lang="en-US" sz="2600" dirty="0"/>
          </a:p>
          <a:p>
            <a:r>
              <a:rPr lang="en-US" sz="2600" dirty="0"/>
              <a:t>Different activation of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brain</a:t>
            </a:r>
            <a:r>
              <a:rPr lang="en-US" sz="2600" dirty="0"/>
              <a:t> </a:t>
            </a:r>
            <a:r>
              <a:rPr lang="en-US" sz="2600" dirty="0" err="1"/>
              <a:t>centres</a:t>
            </a:r>
            <a:r>
              <a:rPr lang="en-US" sz="2600" dirty="0"/>
              <a:t> during</a:t>
            </a:r>
            <a:r>
              <a:rPr lang="cs-CZ" sz="2600" dirty="0"/>
              <a:t> </a:t>
            </a:r>
            <a:r>
              <a:rPr lang="en-US" dirty="0"/>
              <a:t>perception </a:t>
            </a:r>
            <a:r>
              <a:rPr lang="cs-CZ" dirty="0"/>
              <a:t>in</a:t>
            </a:r>
            <a:r>
              <a:rPr lang="en-US" dirty="0"/>
              <a:t> change</a:t>
            </a:r>
            <a:r>
              <a:rPr lang="cs-CZ" dirty="0"/>
              <a:t> </a:t>
            </a:r>
            <a:r>
              <a:rPr lang="cs-CZ" dirty="0" err="1"/>
              <a:t>of</a:t>
            </a:r>
            <a:endParaRPr lang="en-US" dirty="0"/>
          </a:p>
          <a:p>
            <a:pPr lvl="1"/>
            <a:r>
              <a:rPr lang="en-US" dirty="0"/>
              <a:t>rhythm ("note/dash")</a:t>
            </a:r>
          </a:p>
          <a:p>
            <a:pPr lvl="1"/>
            <a:r>
              <a:rPr lang="en-US" dirty="0"/>
              <a:t>meter ("light/heavy </a:t>
            </a:r>
            <a:r>
              <a:rPr lang="cs-CZ" dirty="0" err="1"/>
              <a:t>note</a:t>
            </a:r>
            <a:r>
              <a:rPr lang="en-US" dirty="0"/>
              <a:t>")</a:t>
            </a:r>
          </a:p>
          <a:p>
            <a:pPr lvl="1"/>
            <a:r>
              <a:rPr lang="en-US" dirty="0"/>
              <a:t>tempo ("speed")</a:t>
            </a:r>
          </a:p>
          <a:p>
            <a:pPr lvl="1"/>
            <a:r>
              <a:rPr lang="cs-CZ" dirty="0" err="1"/>
              <a:t>melody</a:t>
            </a:r>
            <a:r>
              <a:rPr lang="en-US" dirty="0"/>
              <a:t> ("pitch")</a:t>
            </a:r>
          </a:p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 descr="http://misc.karger.com/gazette/70/thaut/images/figure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-49207"/>
            <a:ext cx="4081130" cy="69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7707" y="6630010"/>
            <a:ext cx="4651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/>
              <a:t>Michael H. </a:t>
            </a:r>
            <a:r>
              <a:rPr lang="cs-CZ" sz="1050" dirty="0" err="1"/>
              <a:t>Thaut</a:t>
            </a:r>
            <a:r>
              <a:rPr lang="cs-CZ" sz="1050" dirty="0"/>
              <a:t> </a:t>
            </a:r>
            <a:r>
              <a:rPr lang="cs-CZ" sz="1050" dirty="0" err="1"/>
              <a:t>Rythm</a:t>
            </a:r>
            <a:r>
              <a:rPr lang="cs-CZ" sz="1050" dirty="0"/>
              <a:t>, Music and </a:t>
            </a:r>
            <a:r>
              <a:rPr lang="cs-CZ" sz="1050" dirty="0" err="1"/>
              <a:t>the</a:t>
            </a:r>
            <a:r>
              <a:rPr lang="cs-CZ" sz="1050" dirty="0"/>
              <a:t> Brain, </a:t>
            </a:r>
            <a:r>
              <a:rPr lang="cs-CZ" sz="1050" dirty="0" err="1"/>
              <a:t>Routlege</a:t>
            </a:r>
            <a:r>
              <a:rPr lang="cs-CZ" sz="1050" dirty="0"/>
              <a:t>, NY 2008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314707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auditory </a:t>
            </a:r>
            <a:r>
              <a:rPr lang="cs-CZ" dirty="0" err="1"/>
              <a:t>perception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percieve</a:t>
            </a:r>
            <a:r>
              <a:rPr lang="cs-CZ" dirty="0"/>
              <a:t> </a:t>
            </a:r>
            <a:r>
              <a:rPr lang="cs-CZ" dirty="0" err="1"/>
              <a:t>sounds</a:t>
            </a:r>
            <a:endParaRPr lang="cs-CZ" dirty="0"/>
          </a:p>
          <a:p>
            <a:pPr lvl="1"/>
            <a:r>
              <a:rPr lang="cs-CZ" dirty="0" err="1"/>
              <a:t>subcortically</a:t>
            </a:r>
            <a:endParaRPr lang="cs-CZ" dirty="0"/>
          </a:p>
          <a:p>
            <a:pPr lvl="1"/>
            <a:r>
              <a:rPr lang="cs-CZ" dirty="0" err="1"/>
              <a:t>cortically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pathways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brain </a:t>
            </a:r>
            <a:r>
              <a:rPr lang="cs-CZ" dirty="0" err="1"/>
              <a:t>injury</a:t>
            </a:r>
            <a:r>
              <a:rPr lang="cs-CZ" dirty="0"/>
              <a:t> (</a:t>
            </a:r>
            <a:r>
              <a:rPr lang="cs-CZ" dirty="0" err="1"/>
              <a:t>neuroplasticity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Auditory </a:t>
            </a:r>
            <a:r>
              <a:rPr lang="cs-CZ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Pathways</a:t>
            </a:r>
            <a:r>
              <a:rPr 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4282"/>
            <a:ext cx="3959225" cy="39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88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724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000" noProof="0" dirty="0"/>
              <a:t>The Term ‘Music Therapy’ 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4176464" cy="4611216"/>
          </a:xfrm>
          <a:noFill/>
        </p:spPr>
        <p:txBody>
          <a:bodyPr>
            <a:normAutofit/>
          </a:bodyPr>
          <a:lstStyle/>
          <a:p>
            <a:r>
              <a:rPr lang="cs-CZ" altLang="cs-CZ" sz="2800" noProof="0" dirty="0" err="1"/>
              <a:t>MusicTherapy</a:t>
            </a:r>
            <a:r>
              <a:rPr lang="en-US" altLang="cs-CZ" sz="2800" noProof="0" dirty="0"/>
              <a:t> </a:t>
            </a:r>
          </a:p>
          <a:p>
            <a:pPr marL="365125" lvl="1" indent="0">
              <a:buNone/>
            </a:pPr>
            <a:r>
              <a:rPr lang="en-US" altLang="cs-CZ" sz="1700" dirty="0"/>
              <a:t>A therapeutic discipline that uses musical elements to work on specific therapeutic goals.</a:t>
            </a:r>
          </a:p>
          <a:p>
            <a:pPr marL="365125" lvl="1" indent="0">
              <a:buNone/>
            </a:pPr>
            <a:endParaRPr lang="cs-CZ" altLang="cs-CZ" sz="1700" dirty="0"/>
          </a:p>
          <a:p>
            <a:r>
              <a:rPr lang="en-US" altLang="cs-CZ" sz="2800" noProof="0" dirty="0"/>
              <a:t>Music</a:t>
            </a:r>
            <a:r>
              <a:rPr lang="en-US" altLang="cs-CZ" sz="2800" b="0" noProof="0" dirty="0"/>
              <a:t> in a wider meaning </a:t>
            </a:r>
          </a:p>
          <a:p>
            <a:pPr marL="630238" lvl="2" indent="0">
              <a:buNone/>
            </a:pPr>
            <a:r>
              <a:rPr lang="en-US" altLang="cs-CZ" sz="1800" b="0" noProof="0" dirty="0"/>
              <a:t>(natural sounds, silence, rhythms, …)</a:t>
            </a:r>
          </a:p>
          <a:p>
            <a:r>
              <a:rPr lang="en-US" altLang="cs-CZ" sz="2800" noProof="0" dirty="0"/>
              <a:t>Therapy (</a:t>
            </a:r>
            <a:r>
              <a:rPr lang="en-US" sz="2800" noProof="0" dirty="0" err="1"/>
              <a:t>θερ</a:t>
            </a:r>
            <a:r>
              <a:rPr lang="en-US" sz="2800" noProof="0" dirty="0"/>
              <a:t>απεία</a:t>
            </a:r>
            <a:r>
              <a:rPr lang="en-US" altLang="cs-CZ" sz="2800" noProof="0" dirty="0"/>
              <a:t>)</a:t>
            </a:r>
          </a:p>
          <a:p>
            <a:pPr marL="630238" lvl="2" indent="0">
              <a:buNone/>
            </a:pPr>
            <a:r>
              <a:rPr lang="en-US" altLang="cs-CZ" sz="1800" b="0" noProof="0" dirty="0"/>
              <a:t>(to accompany, to care, to cure, …)</a:t>
            </a:r>
          </a:p>
          <a:p>
            <a:pPr marL="109537" indent="0">
              <a:buNone/>
            </a:pPr>
            <a:endParaRPr lang="en-US" altLang="cs-CZ" sz="2400" b="0" noProof="0" dirty="0"/>
          </a:p>
        </p:txBody>
      </p:sp>
      <p:pic>
        <p:nvPicPr>
          <p:cNvPr id="6148" name="Picture 4" descr="Flut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938" y="1484313"/>
            <a:ext cx="3438525" cy="4611687"/>
          </a:xfrm>
        </p:spPr>
      </p:pic>
    </p:spTree>
    <p:extLst>
      <p:ext uri="{BB962C8B-B14F-4D97-AF65-F5344CB8AC3E}">
        <p14:creationId xmlns:p14="http://schemas.microsoft.com/office/powerpoint/2010/main" val="3834284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0344"/>
            <a:ext cx="7772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cs-CZ" sz="4000" noProof="0" dirty="0"/>
              <a:t>Music Therapy...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557338"/>
            <a:ext cx="4464496" cy="4538662"/>
          </a:xfrm>
          <a:noFill/>
        </p:spPr>
        <p:txBody>
          <a:bodyPr/>
          <a:lstStyle/>
          <a:p>
            <a:r>
              <a:rPr lang="en-US" altLang="cs-CZ" sz="2400" b="1" noProof="0" dirty="0"/>
              <a:t>…uses music therapeutically to address</a:t>
            </a:r>
          </a:p>
          <a:p>
            <a:pPr lvl="1"/>
            <a:r>
              <a:rPr lang="en-US" altLang="cs-CZ" sz="2000" noProof="0" dirty="0"/>
              <a:t>physical</a:t>
            </a:r>
          </a:p>
          <a:p>
            <a:pPr lvl="1"/>
            <a:r>
              <a:rPr lang="en-US" altLang="cs-CZ" sz="2000" noProof="0" dirty="0"/>
              <a:t>psychological</a:t>
            </a:r>
          </a:p>
          <a:p>
            <a:pPr lvl="1"/>
            <a:r>
              <a:rPr lang="en-US" altLang="cs-CZ" sz="2000" noProof="0" dirty="0"/>
              <a:t>cognitive and</a:t>
            </a:r>
          </a:p>
          <a:p>
            <a:pPr lvl="1"/>
            <a:r>
              <a:rPr lang="en-US" altLang="cs-CZ" sz="2000" noProof="0" dirty="0"/>
              <a:t>social functioning</a:t>
            </a:r>
            <a:r>
              <a:rPr lang="en-US" altLang="cs-CZ" sz="2000" b="0" noProof="0" dirty="0"/>
              <a:t> </a:t>
            </a:r>
          </a:p>
          <a:p>
            <a:pPr marL="392113" lvl="1" indent="0">
              <a:buNone/>
            </a:pPr>
            <a:r>
              <a:rPr lang="en-US" altLang="cs-CZ" sz="2000" b="0" noProof="0" dirty="0"/>
              <a:t>for people of all ages.</a:t>
            </a:r>
          </a:p>
          <a:p>
            <a:pPr marL="392113" lvl="1" indent="0">
              <a:buNone/>
            </a:pPr>
            <a:endParaRPr lang="en-US" altLang="cs-CZ" sz="2000" b="0" noProof="0" dirty="0"/>
          </a:p>
          <a:p>
            <a:r>
              <a:rPr lang="en-US" altLang="cs-CZ" sz="2400" b="1" noProof="0" dirty="0"/>
              <a:t>… uses a powerful and non-invasive medium </a:t>
            </a:r>
          </a:p>
          <a:p>
            <a:pPr lvl="1"/>
            <a:r>
              <a:rPr lang="en-US" altLang="cs-CZ" sz="1800" b="0" noProof="0" dirty="0"/>
              <a:t>in which </a:t>
            </a:r>
            <a:r>
              <a:rPr lang="en-US" altLang="cs-CZ" sz="1800" noProof="0" dirty="0"/>
              <a:t>unique outcomes</a:t>
            </a:r>
            <a:r>
              <a:rPr lang="en-US" altLang="cs-CZ" sz="1800" b="0" noProof="0" dirty="0"/>
              <a:t> are possible </a:t>
            </a:r>
          </a:p>
        </p:txBody>
      </p:sp>
      <p:pic>
        <p:nvPicPr>
          <p:cNvPr id="7172" name="Picture 4" descr="Arp_Woman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7338"/>
            <a:ext cx="3621087" cy="4538662"/>
          </a:xfrm>
        </p:spPr>
      </p:pic>
    </p:spTree>
    <p:extLst>
      <p:ext uri="{BB962C8B-B14F-4D97-AF65-F5344CB8AC3E}">
        <p14:creationId xmlns:p14="http://schemas.microsoft.com/office/powerpoint/2010/main" val="273838302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cs-CZ" sz="3600" noProof="0" dirty="0"/>
              <a:t>Music Therapy Around the World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altLang="cs-CZ" b="1" noProof="0" dirty="0"/>
              <a:t>WFMT</a:t>
            </a:r>
            <a:r>
              <a:rPr lang="en-US" altLang="cs-CZ" noProof="0" dirty="0"/>
              <a:t> (World Federation of Music Therapy)</a:t>
            </a:r>
          </a:p>
          <a:p>
            <a:pPr lvl="1">
              <a:lnSpc>
                <a:spcPct val="115000"/>
              </a:lnSpc>
            </a:pPr>
            <a:r>
              <a:rPr lang="en-US" altLang="cs-CZ" noProof="0" dirty="0">
                <a:solidFill>
                  <a:srgbClr val="0070C0"/>
                </a:solidFill>
                <a:hlinkClick r:id="rId2"/>
              </a:rPr>
              <a:t>www.wfmt.info</a:t>
            </a:r>
            <a:endParaRPr lang="en-US" altLang="cs-CZ" noProof="0" dirty="0">
              <a:solidFill>
                <a:srgbClr val="0070C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cs-CZ" b="1" noProof="0" dirty="0"/>
              <a:t>EMTC</a:t>
            </a:r>
            <a:r>
              <a:rPr lang="en-US" altLang="cs-CZ" noProof="0" dirty="0"/>
              <a:t> (European Music Therapy Confederation)</a:t>
            </a:r>
          </a:p>
          <a:p>
            <a:pPr lvl="1">
              <a:lnSpc>
                <a:spcPct val="115000"/>
              </a:lnSpc>
            </a:pPr>
            <a:r>
              <a:rPr lang="en-US" altLang="cs-CZ" noProof="0" dirty="0">
                <a:hlinkClick r:id="rId3"/>
              </a:rPr>
              <a:t>www.emtc-eu.com</a:t>
            </a:r>
            <a:endParaRPr lang="en-US" altLang="cs-CZ" noProof="0" dirty="0"/>
          </a:p>
          <a:p>
            <a:pPr>
              <a:lnSpc>
                <a:spcPct val="115000"/>
              </a:lnSpc>
            </a:pPr>
            <a:r>
              <a:rPr lang="en-US" altLang="cs-CZ" b="1" noProof="0" dirty="0"/>
              <a:t>CZMTA</a:t>
            </a:r>
            <a:r>
              <a:rPr lang="en-US" altLang="cs-CZ" noProof="0" dirty="0"/>
              <a:t> (Music Therapy Association of the Czech Republic)</a:t>
            </a:r>
          </a:p>
          <a:p>
            <a:pPr lvl="1">
              <a:lnSpc>
                <a:spcPct val="115000"/>
              </a:lnSpc>
            </a:pPr>
            <a:r>
              <a:rPr lang="en-US" altLang="cs-CZ" noProof="0" dirty="0">
                <a:hlinkClick r:id="rId4"/>
              </a:rPr>
              <a:t>www.czmta.cz</a:t>
            </a:r>
            <a:endParaRPr lang="en-US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015849418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Daily-</a:t>
            </a:r>
            <a:r>
              <a:rPr lang="cs-CZ" noProof="0" dirty="0"/>
              <a:t>C</a:t>
            </a:r>
            <a:r>
              <a:rPr lang="en-US" noProof="0" dirty="0"/>
              <a:t>are Center Activities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Treatment of patients after Acquired Brain Injury (ABI)</a:t>
            </a:r>
          </a:p>
          <a:p>
            <a:endParaRPr lang="en-US" noProof="0" dirty="0"/>
          </a:p>
          <a:p>
            <a:r>
              <a:rPr lang="en-US" noProof="0" dirty="0"/>
              <a:t>Inter-disciplinary team</a:t>
            </a:r>
          </a:p>
          <a:p>
            <a:pPr lvl="1"/>
            <a:r>
              <a:rPr lang="en-US" noProof="0" dirty="0"/>
              <a:t>Medic</a:t>
            </a:r>
            <a:r>
              <a:rPr lang="cs-CZ" noProof="0" dirty="0" err="1"/>
              <a:t>ine</a:t>
            </a:r>
            <a:r>
              <a:rPr lang="en-US" noProof="0" dirty="0"/>
              <a:t> (especially Neurology, Psychology) </a:t>
            </a:r>
          </a:p>
          <a:p>
            <a:pPr lvl="1"/>
            <a:r>
              <a:rPr lang="en-US" dirty="0"/>
              <a:t>Physiotherapy</a:t>
            </a:r>
          </a:p>
          <a:p>
            <a:pPr lvl="1"/>
            <a:r>
              <a:rPr lang="en-US" dirty="0"/>
              <a:t>Speech</a:t>
            </a:r>
            <a:r>
              <a:rPr lang="en-US" noProof="0" dirty="0"/>
              <a:t> Therapy</a:t>
            </a:r>
          </a:p>
          <a:p>
            <a:pPr lvl="1"/>
            <a:r>
              <a:rPr lang="en-US" noProof="0" dirty="0"/>
              <a:t>Occupation</a:t>
            </a:r>
            <a:r>
              <a:rPr lang="cs-CZ" noProof="0" dirty="0"/>
              <a:t>al</a:t>
            </a:r>
            <a:r>
              <a:rPr lang="en-US" noProof="0" dirty="0"/>
              <a:t> Therapy</a:t>
            </a:r>
          </a:p>
          <a:p>
            <a:pPr lvl="1"/>
            <a:r>
              <a:rPr lang="en-US" noProof="0" dirty="0"/>
              <a:t>Special Education</a:t>
            </a:r>
          </a:p>
          <a:p>
            <a:pPr lvl="1"/>
            <a:r>
              <a:rPr lang="en-US" noProof="0" dirty="0"/>
              <a:t>Music </a:t>
            </a:r>
            <a:r>
              <a:rPr lang="en-US" noProof="0" dirty="0" err="1"/>
              <a:t>Therap</a:t>
            </a:r>
            <a:r>
              <a:rPr lang="cs-CZ" noProof="0" dirty="0"/>
              <a:t>y</a:t>
            </a: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2812752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cs-CZ" sz="4000" noProof="0" dirty="0"/>
              <a:t>Aims of MT at our Department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noProof="0" dirty="0"/>
              <a:t>Improving the quality of movement</a:t>
            </a:r>
          </a:p>
          <a:p>
            <a:r>
              <a:rPr lang="en-US" altLang="cs-CZ" noProof="0" dirty="0"/>
              <a:t>Involving </a:t>
            </a:r>
            <a:r>
              <a:rPr lang="en-US" altLang="cs-CZ" noProof="0" dirty="0" err="1"/>
              <a:t>hemiparetic</a:t>
            </a:r>
            <a:r>
              <a:rPr lang="en-US" altLang="cs-CZ" noProof="0" dirty="0"/>
              <a:t> limbs</a:t>
            </a:r>
          </a:p>
          <a:p>
            <a:r>
              <a:rPr lang="en-US" altLang="cs-CZ" noProof="0" dirty="0"/>
              <a:t>Improving the quality of speech or non-verbal communication</a:t>
            </a:r>
          </a:p>
          <a:p>
            <a:r>
              <a:rPr lang="en-US" altLang="cs-CZ" noProof="0" dirty="0"/>
              <a:t>Practicing cognitive functions</a:t>
            </a:r>
          </a:p>
          <a:p>
            <a:r>
              <a:rPr lang="en-US" altLang="cs-CZ" noProof="0" dirty="0"/>
              <a:t>Practicing concentration and relaxation</a:t>
            </a:r>
          </a:p>
          <a:p>
            <a:r>
              <a:rPr lang="en-US" altLang="cs-CZ" noProof="0" dirty="0"/>
              <a:t>Helping the person accept their condition and situation</a:t>
            </a:r>
          </a:p>
          <a:p>
            <a:endParaRPr lang="en-US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691582928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cs-CZ" noProof="0" dirty="0"/>
              <a:t>55-year-old man</a:t>
            </a:r>
          </a:p>
          <a:p>
            <a:r>
              <a:rPr lang="en-US" altLang="cs-CZ" noProof="0" dirty="0"/>
              <a:t>Suffered a </a:t>
            </a:r>
            <a:r>
              <a:rPr lang="en-US" altLang="cs-CZ" noProof="0" dirty="0" err="1"/>
              <a:t>craniocerebral</a:t>
            </a:r>
            <a:r>
              <a:rPr lang="en-US" altLang="cs-CZ" noProof="0" dirty="0"/>
              <a:t> injury in bike accident</a:t>
            </a:r>
          </a:p>
          <a:p>
            <a:r>
              <a:rPr lang="en-US" altLang="cs-CZ" noProof="0" dirty="0"/>
              <a:t>No movement problems, but serious problems with communication, esp. aphasia</a:t>
            </a:r>
          </a:p>
          <a:p>
            <a:r>
              <a:rPr lang="en-US" altLang="cs-CZ" noProof="0" dirty="0"/>
              <a:t>On FMR</a:t>
            </a:r>
            <a:r>
              <a:rPr lang="cs-CZ" altLang="cs-CZ" noProof="0" dirty="0"/>
              <a:t>,</a:t>
            </a:r>
            <a:r>
              <a:rPr lang="en-US" altLang="cs-CZ" noProof="0" dirty="0"/>
              <a:t> significant lesions were found both </a:t>
            </a:r>
            <a:r>
              <a:rPr lang="cs-CZ" altLang="cs-CZ" noProof="0" dirty="0"/>
              <a:t>in</a:t>
            </a:r>
            <a:r>
              <a:rPr lang="en-US" altLang="cs-CZ" noProof="0" dirty="0"/>
              <a:t> the </a:t>
            </a:r>
            <a:r>
              <a:rPr lang="en-US" altLang="cs-CZ" noProof="0" dirty="0" err="1"/>
              <a:t>Broc</a:t>
            </a:r>
            <a:r>
              <a:rPr lang="cs-CZ" altLang="cs-CZ" noProof="0" dirty="0" err="1"/>
              <a:t>a´s</a:t>
            </a:r>
            <a:r>
              <a:rPr lang="en-US" altLang="cs-CZ" noProof="0" dirty="0"/>
              <a:t> and the Wernicke</a:t>
            </a:r>
            <a:r>
              <a:rPr lang="cs-CZ" altLang="cs-CZ" noProof="0" dirty="0"/>
              <a:t>´s </a:t>
            </a:r>
            <a:r>
              <a:rPr lang="cs-CZ" altLang="cs-CZ" noProof="0" dirty="0" err="1"/>
              <a:t>areas</a:t>
            </a:r>
            <a:endParaRPr lang="en-US" altLang="cs-CZ" noProof="0" dirty="0"/>
          </a:p>
          <a:p>
            <a:r>
              <a:rPr lang="en-US" noProof="0" dirty="0"/>
              <a:t>At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en-US" noProof="0" dirty="0"/>
              <a:t>beginning of treatment </a:t>
            </a:r>
            <a:r>
              <a:rPr lang="cs-CZ" noProof="0" dirty="0" err="1"/>
              <a:t>there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</a:t>
            </a:r>
            <a:r>
              <a:rPr lang="en-US" noProof="0" dirty="0"/>
              <a:t>no verbal communication at all (word salad)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noProof="0" dirty="0"/>
              <a:t>Case </a:t>
            </a:r>
            <a:r>
              <a:rPr lang="cs-CZ" sz="3600" noProof="0" dirty="0"/>
              <a:t>S</a:t>
            </a:r>
            <a:r>
              <a:rPr lang="en-US" sz="3600" noProof="0" dirty="0" err="1"/>
              <a:t>tudy</a:t>
            </a:r>
            <a:r>
              <a:rPr lang="en-US" sz="3600" noProof="0" dirty="0"/>
              <a:t> - John X</a:t>
            </a:r>
          </a:p>
        </p:txBody>
      </p:sp>
    </p:spTree>
    <p:extLst>
      <p:ext uri="{BB962C8B-B14F-4D97-AF65-F5344CB8AC3E}">
        <p14:creationId xmlns:p14="http://schemas.microsoft.com/office/powerpoint/2010/main" val="2771562932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Professional Background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Profession and Education</a:t>
            </a:r>
          </a:p>
          <a:p>
            <a:pPr lvl="1"/>
            <a:r>
              <a:rPr lang="en-GB"/>
              <a:t>Music (Primary Art School = ZUŠ)		</a:t>
            </a:r>
          </a:p>
          <a:p>
            <a:pPr lvl="1"/>
            <a:r>
              <a:rPr lang="en-GB"/>
              <a:t>Physiotherapy (High school Prague)	1990</a:t>
            </a:r>
          </a:p>
          <a:p>
            <a:pPr lvl="1"/>
            <a:r>
              <a:rPr lang="en-GB"/>
              <a:t>Special education and Music Education</a:t>
            </a:r>
          </a:p>
          <a:p>
            <a:pPr marL="630238" lvl="2" indent="0">
              <a:buNone/>
            </a:pPr>
            <a:r>
              <a:rPr lang="en-GB" sz="1800"/>
              <a:t>(Faculty of Education of Charles University) </a:t>
            </a:r>
            <a:r>
              <a:rPr lang="en-GB"/>
              <a:t>		</a:t>
            </a:r>
            <a:r>
              <a:rPr lang="en-GB" sz="2300"/>
              <a:t>1995</a:t>
            </a:r>
          </a:p>
          <a:p>
            <a:pPr lvl="1"/>
            <a:r>
              <a:rPr lang="en-GB"/>
              <a:t>Music therapist (MH and Uni Dornach) 	2000</a:t>
            </a:r>
          </a:p>
          <a:p>
            <a:pPr lvl="1"/>
            <a:r>
              <a:rPr lang="en-GB"/>
              <a:t>Pesso-Boyden Psychomotor technique 	2005</a:t>
            </a:r>
          </a:p>
          <a:p>
            <a:pPr lvl="1"/>
            <a:r>
              <a:rPr lang="en-GB"/>
              <a:t>Supervisor</a:t>
            </a:r>
          </a:p>
          <a:p>
            <a:pPr marL="630000" lvl="1" indent="0">
              <a:buNone/>
            </a:pPr>
            <a:r>
              <a:rPr lang="en-GB" sz="1800"/>
              <a:t>(Faculty of Humanities of Charles University)	</a:t>
            </a:r>
            <a:r>
              <a:rPr lang="en-GB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47610368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dirty="0"/>
          </a:p>
          <a:p>
            <a:r>
              <a:rPr lang="en-US" altLang="cs-CZ" dirty="0"/>
              <a:t>MT as part of treatment</a:t>
            </a:r>
          </a:p>
          <a:p>
            <a:pPr lvl="1"/>
            <a:r>
              <a:rPr lang="en-US" altLang="cs-CZ" dirty="0"/>
              <a:t>improving general communication and auditory skills</a:t>
            </a:r>
          </a:p>
          <a:p>
            <a:pPr lvl="1"/>
            <a:r>
              <a:rPr lang="en-US" altLang="cs-CZ" dirty="0"/>
              <a:t>rhythmical exercises</a:t>
            </a:r>
          </a:p>
          <a:p>
            <a:pPr lvl="1"/>
            <a:r>
              <a:rPr lang="en-US" altLang="cs-CZ" dirty="0"/>
              <a:t>singing and playing musical instruments</a:t>
            </a:r>
          </a:p>
          <a:p>
            <a:pPr lvl="1"/>
            <a:r>
              <a:rPr lang="en-US" altLang="cs-CZ" dirty="0"/>
              <a:t>verbal and non-verbal communication skills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noProof="0" dirty="0"/>
              <a:t>Case </a:t>
            </a:r>
            <a:r>
              <a:rPr lang="cs-CZ" sz="3600" noProof="0" dirty="0"/>
              <a:t>S</a:t>
            </a:r>
            <a:r>
              <a:rPr lang="en-US" sz="3600" noProof="0" dirty="0" err="1"/>
              <a:t>tudy</a:t>
            </a:r>
            <a:r>
              <a:rPr lang="en-US" sz="3600" noProof="0" dirty="0"/>
              <a:t> - John X</a:t>
            </a:r>
          </a:p>
        </p:txBody>
      </p:sp>
    </p:spTree>
    <p:extLst>
      <p:ext uri="{BB962C8B-B14F-4D97-AF65-F5344CB8AC3E}">
        <p14:creationId xmlns:p14="http://schemas.microsoft.com/office/powerpoint/2010/main" val="2317230885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z="3600" dirty="0"/>
              <a:t>Cas</a:t>
            </a:r>
            <a:r>
              <a:rPr lang="cs-CZ" altLang="cs-CZ" sz="3600" dirty="0"/>
              <a:t>e Study</a:t>
            </a:r>
            <a:r>
              <a:rPr lang="en-US" altLang="cs-CZ" dirty="0"/>
              <a:t> </a:t>
            </a:r>
            <a:r>
              <a:rPr lang="en-US" altLang="cs-CZ" sz="3600" dirty="0"/>
              <a:t>– Betty</a:t>
            </a:r>
            <a:r>
              <a:rPr lang="cs-CZ" altLang="cs-CZ" sz="3600" dirty="0"/>
              <a:t> Y</a:t>
            </a:r>
            <a:endParaRPr lang="en-US" altLang="cs-CZ" sz="36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en-GB" altLang="cs-CZ" dirty="0"/>
              <a:t>17-year-old woman, student</a:t>
            </a:r>
          </a:p>
          <a:p>
            <a:r>
              <a:rPr lang="en-GB" altLang="cs-CZ" dirty="0"/>
              <a:t>Suffered an accident last summer – drowning, 15-minute resuscitation</a:t>
            </a:r>
          </a:p>
          <a:p>
            <a:r>
              <a:rPr lang="en-GB" altLang="cs-CZ" dirty="0"/>
              <a:t>No cognitive problems, but quite serious problems with movement, esp. dyskinesia and involuntary movements</a:t>
            </a:r>
          </a:p>
        </p:txBody>
      </p:sp>
    </p:spTree>
    <p:extLst>
      <p:ext uri="{BB962C8B-B14F-4D97-AF65-F5344CB8AC3E}">
        <p14:creationId xmlns:p14="http://schemas.microsoft.com/office/powerpoint/2010/main" val="2246377805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cs-CZ" sz="3600" dirty="0"/>
              <a:t>Cas</a:t>
            </a:r>
            <a:r>
              <a:rPr lang="cs-CZ" altLang="cs-CZ" sz="3600" dirty="0"/>
              <a:t>e Study </a:t>
            </a:r>
            <a:r>
              <a:rPr lang="en-US" altLang="cs-CZ" sz="3600" dirty="0"/>
              <a:t>– Betty</a:t>
            </a:r>
            <a:r>
              <a:rPr lang="cs-CZ" altLang="cs-CZ" sz="3600" dirty="0"/>
              <a:t> 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en-US" altLang="cs-CZ" dirty="0"/>
              <a:t>MT as part of treatment:</a:t>
            </a:r>
          </a:p>
          <a:p>
            <a:pPr lvl="1"/>
            <a:r>
              <a:rPr lang="en-US" altLang="cs-CZ" dirty="0"/>
              <a:t>functional use of her upper limbs playing musical instruments</a:t>
            </a:r>
          </a:p>
          <a:p>
            <a:pPr lvl="1"/>
            <a:r>
              <a:rPr lang="en-US" altLang="cs-CZ" dirty="0"/>
              <a:t>self-expression of her emotions</a:t>
            </a:r>
          </a:p>
          <a:p>
            <a:pPr lvl="1"/>
            <a:r>
              <a:rPr lang="en-US" altLang="cs-CZ" dirty="0"/>
              <a:t>verbal and non-verbal communication skills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14856391"/>
      </p:ext>
    </p:extLst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Benefits of Music Education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our clinical experience, we can confirm that most</a:t>
            </a:r>
            <a:r>
              <a:rPr lang="cs-CZ" dirty="0"/>
              <a:t> </a:t>
            </a:r>
            <a:r>
              <a:rPr lang="en-US" sz="2800" dirty="0"/>
              <a:t>patients with previous musical activity </a:t>
            </a:r>
            <a:r>
              <a:rPr lang="cs-CZ" sz="2800" dirty="0"/>
              <a:t>show</a:t>
            </a:r>
            <a:r>
              <a:rPr lang="en-US" sz="2800" dirty="0"/>
              <a:t> faster improvement</a:t>
            </a:r>
            <a:endParaRPr lang="cs-CZ" sz="2800" dirty="0"/>
          </a:p>
          <a:p>
            <a:pPr marL="109537" indent="0">
              <a:buNone/>
            </a:pPr>
            <a:r>
              <a:rPr lang="en-US" sz="2800" dirty="0"/>
              <a:t> in ability indicators</a:t>
            </a:r>
            <a:r>
              <a:rPr lang="cs-CZ" sz="2800" dirty="0"/>
              <a:t>:</a:t>
            </a:r>
          </a:p>
          <a:p>
            <a:pPr lvl="2"/>
            <a:r>
              <a:rPr lang="en-US" sz="2800" dirty="0"/>
              <a:t>Movement</a:t>
            </a:r>
          </a:p>
          <a:p>
            <a:pPr lvl="2"/>
            <a:r>
              <a:rPr lang="en-US" sz="2800" dirty="0"/>
              <a:t>Cognitive skills</a:t>
            </a:r>
          </a:p>
          <a:p>
            <a:pPr lvl="2"/>
            <a:r>
              <a:rPr lang="en-US" sz="2800" dirty="0"/>
              <a:t>Communication</a:t>
            </a:r>
          </a:p>
          <a:p>
            <a:pPr lvl="2"/>
            <a:r>
              <a:rPr lang="en-US" sz="2800" dirty="0"/>
              <a:t>Social skills</a:t>
            </a:r>
          </a:p>
          <a:p>
            <a:pPr lvl="2"/>
            <a:r>
              <a:rPr lang="en-US" sz="2800" dirty="0"/>
              <a:t>Integration back into society</a:t>
            </a:r>
          </a:p>
        </p:txBody>
      </p:sp>
    </p:spTree>
    <p:extLst>
      <p:ext uri="{BB962C8B-B14F-4D97-AF65-F5344CB8AC3E}">
        <p14:creationId xmlns:p14="http://schemas.microsoft.com/office/powerpoint/2010/main" val="2526188515"/>
      </p:ext>
    </p:extLst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B9055-DCCD-4356-B36B-AB8A3BAF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D3685E-1529-4279-8F4F-6458557D0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power of music to unite and heal... is immense... It is the most profound non-chemical healing." (Oliver Sacks, Awakenings) </a:t>
            </a: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414769"/>
      </p:ext>
    </p:extLst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0344"/>
            <a:ext cx="7772400" cy="914400"/>
          </a:xfrm>
        </p:spPr>
        <p:txBody>
          <a:bodyPr/>
          <a:lstStyle/>
          <a:p>
            <a:pPr>
              <a:defRPr/>
            </a:pPr>
            <a:endParaRPr lang="en-US" altLang="cs-CZ" noProof="0" dirty="0"/>
          </a:p>
        </p:txBody>
      </p:sp>
      <p:pic>
        <p:nvPicPr>
          <p:cNvPr id="58371" name="Picture 3" descr="Drum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1268760"/>
            <a:ext cx="3340100" cy="461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cs-CZ" sz="1800" noProof="0" dirty="0"/>
          </a:p>
          <a:p>
            <a:pPr>
              <a:buFontTx/>
              <a:buNone/>
            </a:pPr>
            <a:endParaRPr lang="en-US" altLang="cs-CZ" sz="1800" noProof="0" dirty="0"/>
          </a:p>
          <a:p>
            <a:pPr algn="ctr">
              <a:buFontTx/>
              <a:buNone/>
            </a:pPr>
            <a:r>
              <a:rPr lang="en-US" altLang="cs-CZ" sz="2800" noProof="0" dirty="0"/>
              <a:t>Thank you for your attention!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B65606-7588-0F4E-A809-FB288BACC328}"/>
              </a:ext>
            </a:extLst>
          </p:cNvPr>
          <p:cNvSpPr txBox="1"/>
          <p:nvPr/>
        </p:nvSpPr>
        <p:spPr>
          <a:xfrm>
            <a:off x="5436097" y="5915759"/>
            <a:ext cx="3022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marketa.gerlichova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@vfn.cz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1160040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Workplace background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Main Workplace </a:t>
            </a:r>
          </a:p>
          <a:p>
            <a:pPr marL="400050" lvl="1" indent="0">
              <a:buNone/>
            </a:pPr>
            <a:r>
              <a:rPr lang="en-GB" noProof="0" dirty="0"/>
              <a:t>1</a:t>
            </a:r>
            <a:r>
              <a:rPr lang="en-GB" baseline="30000" noProof="0" dirty="0"/>
              <a:t>st</a:t>
            </a:r>
            <a:r>
              <a:rPr lang="en-GB" noProof="0" dirty="0"/>
              <a:t> Faculty of Medicine, Charles University,</a:t>
            </a:r>
          </a:p>
          <a:p>
            <a:pPr marL="400050" lvl="1" indent="0">
              <a:buNone/>
            </a:pPr>
            <a:r>
              <a:rPr lang="en-GB" noProof="0" dirty="0"/>
              <a:t>and General Teaching Hospital in Prague,</a:t>
            </a:r>
          </a:p>
          <a:p>
            <a:pPr marL="400050" lvl="1" indent="0">
              <a:buNone/>
            </a:pPr>
            <a:r>
              <a:rPr lang="en-GB" noProof="0" dirty="0"/>
              <a:t>Department of Rehabilitation (from 1996 till now)</a:t>
            </a:r>
          </a:p>
          <a:p>
            <a:pPr marL="400050" lvl="1" indent="0">
              <a:buNone/>
            </a:pPr>
            <a:endParaRPr lang="en-GB" noProof="0" dirty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GB" sz="2700" dirty="0"/>
              <a:t>Daily-Care </a:t>
            </a:r>
            <a:r>
              <a:rPr lang="en-GB" sz="2700" dirty="0" err="1"/>
              <a:t>Center</a:t>
            </a:r>
            <a:r>
              <a:rPr lang="en-GB" sz="2700" dirty="0"/>
              <a:t> (people after ABI)</a:t>
            </a:r>
          </a:p>
          <a:p>
            <a:r>
              <a:rPr lang="en-GB" dirty="0"/>
              <a:t>Other neurology patients</a:t>
            </a:r>
            <a:endParaRPr lang="en-GB" noProof="0" dirty="0"/>
          </a:p>
          <a:p>
            <a:r>
              <a:rPr lang="en-GB" dirty="0"/>
              <a:t>Teaching students of the 1</a:t>
            </a:r>
            <a:r>
              <a:rPr lang="en-GB" baseline="30000" dirty="0"/>
              <a:t>st</a:t>
            </a:r>
            <a:r>
              <a:rPr lang="en-GB" dirty="0"/>
              <a:t> Faculty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Charles University</a:t>
            </a:r>
          </a:p>
          <a:p>
            <a:pPr marL="392113" lvl="1" indent="0">
              <a:buNone/>
            </a:pPr>
            <a:r>
              <a:rPr lang="en-GB" dirty="0"/>
              <a:t>(Students of </a:t>
            </a:r>
            <a:r>
              <a:rPr lang="en-GB" noProof="0" dirty="0"/>
              <a:t>medicine, physiotherapy and occupational therapy)</a:t>
            </a:r>
          </a:p>
        </p:txBody>
      </p:sp>
    </p:spTree>
    <p:extLst>
      <p:ext uri="{BB962C8B-B14F-4D97-AF65-F5344CB8AC3E}">
        <p14:creationId xmlns:p14="http://schemas.microsoft.com/office/powerpoint/2010/main" val="3514987089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EC915-68EC-40B4-95AC-0A333DD0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Scope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Music</a:t>
            </a:r>
            <a:endParaRPr lang="en-US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70169-E9BF-4785-B0E9-DE4B60AB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Our musical history, objective reactions</a:t>
            </a:r>
          </a:p>
          <a:p>
            <a:r>
              <a:rPr lang="en-GB" sz="1900"/>
              <a:t>Parents singing - forming emotional attachments, developing auditory perception, experiencing pleasant feelings</a:t>
            </a:r>
          </a:p>
          <a:p>
            <a:r>
              <a:rPr lang="en-GB"/>
              <a:t>Preschool Rhythmic Learning </a:t>
            </a:r>
            <a:r>
              <a:rPr lang="en-GB" sz="1900"/>
              <a:t>- interplay of movement and speech, prevention of special learning difficulties, development of gross and fine motor skills</a:t>
            </a:r>
          </a:p>
          <a:p>
            <a:r>
              <a:rPr lang="en-GB"/>
              <a:t>Playing a musical instrument </a:t>
            </a:r>
            <a:r>
              <a:rPr lang="en-GB" sz="1900"/>
              <a:t>- training attention, musical memory, development of fine motor skills, auditory perception,...</a:t>
            </a:r>
          </a:p>
          <a:p>
            <a:r>
              <a:rPr lang="en-GB"/>
              <a:t>The opportunity to play, sing </a:t>
            </a:r>
            <a:r>
              <a:rPr lang="en-GB" sz="1900"/>
              <a:t>- to experience joy, to relax and compensate, to create, improvise.</a:t>
            </a:r>
          </a:p>
        </p:txBody>
      </p:sp>
    </p:spTree>
    <p:extLst>
      <p:ext uri="{BB962C8B-B14F-4D97-AF65-F5344CB8AC3E}">
        <p14:creationId xmlns:p14="http://schemas.microsoft.com/office/powerpoint/2010/main" val="2807277671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D00BC69-7802-2EBF-DABC-101B7DF5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98" y="304800"/>
            <a:ext cx="7772400" cy="914400"/>
          </a:xfrm>
        </p:spPr>
        <p:txBody>
          <a:bodyPr>
            <a:noAutofit/>
          </a:bodyPr>
          <a:lstStyle/>
          <a:p>
            <a:r>
              <a:rPr lang="en-GB" sz="3200" dirty="0"/>
              <a:t>The </a:t>
            </a:r>
            <a:r>
              <a:rPr lang="en-GB" sz="3200" dirty="0" err="1"/>
              <a:t>Importan</a:t>
            </a:r>
            <a:r>
              <a:rPr lang="cs-CZ" sz="3200" dirty="0" err="1"/>
              <a:t>ce</a:t>
            </a:r>
            <a:r>
              <a:rPr lang="en-GB" sz="3200" dirty="0"/>
              <a:t> of Music Education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349C53-8EA3-C5B3-445F-1FF9A32A1F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Developing one´s</a:t>
            </a:r>
          </a:p>
          <a:p>
            <a:endParaRPr lang="en-GB" dirty="0"/>
          </a:p>
          <a:p>
            <a:pPr lvl="1"/>
            <a:r>
              <a:rPr lang="cs-CZ" dirty="0"/>
              <a:t>i</a:t>
            </a:r>
            <a:r>
              <a:rPr lang="en-GB" dirty="0" err="1"/>
              <a:t>ntellectual</a:t>
            </a:r>
            <a:endParaRPr lang="en-GB" dirty="0"/>
          </a:p>
          <a:p>
            <a:pPr lvl="1"/>
            <a:r>
              <a:rPr lang="cs-CZ" dirty="0"/>
              <a:t>e</a:t>
            </a:r>
            <a:r>
              <a:rPr lang="en-GB" dirty="0"/>
              <a:t>motional</a:t>
            </a:r>
          </a:p>
          <a:p>
            <a:pPr lvl="1"/>
            <a:r>
              <a:rPr lang="cs-CZ" dirty="0"/>
              <a:t>s</a:t>
            </a:r>
            <a:r>
              <a:rPr lang="en-GB" dirty="0" err="1"/>
              <a:t>ocial</a:t>
            </a:r>
            <a:endParaRPr lang="en-GB" dirty="0"/>
          </a:p>
          <a:p>
            <a:pPr lvl="1"/>
            <a:r>
              <a:rPr lang="cs-CZ" dirty="0"/>
              <a:t>a</a:t>
            </a:r>
            <a:r>
              <a:rPr lang="en-GB" dirty="0" err="1"/>
              <a:t>uditory</a:t>
            </a:r>
            <a:endParaRPr lang="en-GB" dirty="0"/>
          </a:p>
          <a:p>
            <a:pPr lvl="1"/>
            <a:r>
              <a:rPr lang="cs-CZ" dirty="0"/>
              <a:t>i</a:t>
            </a:r>
            <a:r>
              <a:rPr lang="en-GB" dirty="0" err="1"/>
              <a:t>maginative</a:t>
            </a:r>
            <a:endParaRPr lang="en-GB" dirty="0"/>
          </a:p>
          <a:p>
            <a:pPr marL="392113" lvl="1" indent="0">
              <a:buNone/>
            </a:pPr>
            <a:endParaRPr lang="en-GB" dirty="0"/>
          </a:p>
          <a:p>
            <a:pPr marL="392113" lvl="1" indent="0">
              <a:buNone/>
            </a:pPr>
            <a:r>
              <a:rPr lang="en-GB" dirty="0"/>
              <a:t>qualities</a:t>
            </a:r>
          </a:p>
        </p:txBody>
      </p:sp>
      <p:pic>
        <p:nvPicPr>
          <p:cNvPr id="8" name="Picture 4" descr="Flute_1">
            <a:extLst>
              <a:ext uri="{FF2B5EF4-FFF2-40B4-BE49-F238E27FC236}">
                <a16:creationId xmlns:a16="http://schemas.microsoft.com/office/drawing/2014/main" id="{3736EB3F-4997-F747-4E37-DBC21607DE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2441"/>
            <a:ext cx="3456384" cy="463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948345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49002-F61C-4139-93B3-6EAD92B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Musical Development for Everyone</a:t>
            </a:r>
            <a:endParaRPr lang="en-US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623D1-BD06-4A86-983B-2B100BC5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Offer options to suit everyone's needs</a:t>
            </a:r>
          </a:p>
          <a:p>
            <a:r>
              <a:rPr lang="en-GB" dirty="0"/>
              <a:t>Not evaluate anyone</a:t>
            </a:r>
          </a:p>
          <a:p>
            <a:r>
              <a:rPr lang="en-GB" dirty="0"/>
              <a:t>Be able to enthuse</a:t>
            </a:r>
          </a:p>
          <a:p>
            <a:r>
              <a:rPr lang="en-GB" dirty="0"/>
              <a:t>Involve everyone according to their abilities</a:t>
            </a:r>
          </a:p>
          <a:p>
            <a:r>
              <a:rPr lang="en-GB" dirty="0"/>
              <a:t>Everyone can develop and become enthusiastic about music</a:t>
            </a:r>
          </a:p>
        </p:txBody>
      </p:sp>
    </p:spTree>
    <p:extLst>
      <p:ext uri="{BB962C8B-B14F-4D97-AF65-F5344CB8AC3E}">
        <p14:creationId xmlns:p14="http://schemas.microsoft.com/office/powerpoint/2010/main" val="3685762138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Neuroplasticity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 key characteristic of the brain</a:t>
            </a:r>
            <a:r>
              <a:rPr lang="en-US" sz="1700" dirty="0"/>
              <a:t> - the need to constantly adapt, learn and evolve</a:t>
            </a:r>
          </a:p>
          <a:p>
            <a:r>
              <a:rPr lang="en-US" sz="2400" dirty="0"/>
              <a:t>Discovered in the second half of the 20th century </a:t>
            </a:r>
            <a:r>
              <a:rPr lang="en-US" sz="1700" dirty="0"/>
              <a:t>(it didn't become more widely known until the late 20th century)</a:t>
            </a:r>
          </a:p>
          <a:p>
            <a:r>
              <a:rPr lang="en-US" sz="2400" b="1" dirty="0"/>
              <a:t>The brain's ability to change, form new connections and continually learn </a:t>
            </a:r>
            <a:r>
              <a:rPr lang="en-US" sz="1700" dirty="0"/>
              <a:t>is made possible </a:t>
            </a:r>
            <a:r>
              <a:rPr lang="en-US" sz="2400" dirty="0"/>
              <a:t>by the ability of neural tissue to change the configuration of neural connections </a:t>
            </a:r>
            <a:r>
              <a:rPr lang="en-US" sz="1700" dirty="0"/>
              <a:t>- to form new connections between neurons, to myelinate, etc. </a:t>
            </a:r>
          </a:p>
          <a:p>
            <a:r>
              <a:rPr lang="en-US" sz="2400" dirty="0"/>
              <a:t>The process of new brain neuron formation (neurogenesis) </a:t>
            </a:r>
            <a:r>
              <a:rPr lang="en-US" sz="1700" dirty="0"/>
              <a:t>- in adults only in the olfactory bulb and hypothalamus (Tardif et al., 2016). </a:t>
            </a:r>
            <a:endParaRPr lang="en-US" sz="1700" noProof="0" dirty="0"/>
          </a:p>
          <a:p>
            <a:endParaRPr lang="en-US" sz="1700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70B602-4BD3-47BC-A124-00BABC37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56889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32917-D718-4865-866B-3ACAC11F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Neuroplasticity Conditions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B2828-DD15-44AC-9400-A99A3AEE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lphaUcPeriod"/>
            </a:pPr>
            <a:r>
              <a:rPr lang="en-US" sz="2800" dirty="0"/>
              <a:t>Energy and nutrients</a:t>
            </a:r>
            <a:r>
              <a:rPr lang="en-US" sz="1800" dirty="0"/>
              <a:t> - physical substrate - membrane and synapse composition, nutrients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Environmental factors</a:t>
            </a:r>
            <a:r>
              <a:rPr lang="en-US" sz="1800" dirty="0"/>
              <a:t> - Presence of neurotransmitter acetylcholine, dopamine or other neurotrophic factors that are released under certain conditions and affect learning</a:t>
            </a:r>
            <a:r>
              <a:rPr lang="cs-CZ" sz="1800" dirty="0"/>
              <a:t>.</a:t>
            </a:r>
            <a:endParaRPr lang="en-US" sz="1800" dirty="0"/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Motivation</a:t>
            </a:r>
            <a:r>
              <a:rPr lang="en-US" sz="1800" dirty="0"/>
              <a:t> - Does what I am learning make sense to me, do I know what it will do for me?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Attention</a:t>
            </a:r>
            <a:r>
              <a:rPr lang="en-US" sz="1800" dirty="0"/>
              <a:t> - Training attention „</a:t>
            </a:r>
            <a:r>
              <a:rPr lang="en-US" sz="1800" i="1" dirty="0"/>
              <a:t>To be in the here and now</a:t>
            </a:r>
            <a:r>
              <a:rPr lang="en-US" sz="1800" dirty="0"/>
              <a:t>" e.g. playing a musical instrument, singing or listening to music in a focused way.</a:t>
            </a:r>
          </a:p>
          <a:p>
            <a:pPr marL="623887" indent="-514350">
              <a:buFont typeface="+mj-lt"/>
              <a:buAutoNum type="alphaUcPeriod"/>
            </a:pPr>
            <a:r>
              <a:rPr lang="en-US" sz="2800" dirty="0"/>
              <a:t>Emotional experience</a:t>
            </a:r>
            <a:r>
              <a:rPr lang="en-US" sz="1800" dirty="0"/>
              <a:t> - Presence of emotion = deeper memory traces creation.</a:t>
            </a:r>
          </a:p>
          <a:p>
            <a:pPr marL="623887" indent="-514350">
              <a:buFont typeface="+mj-lt"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8076955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0914393-4C28-A016-7257-B7E07FFD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Known clinical effects (heart rate, breathing, CNS effects, mood effects, activation/calming, etc.) </a:t>
            </a:r>
            <a:endParaRPr lang="cs-CZ" sz="2600" dirty="0"/>
          </a:p>
          <a:p>
            <a:pPr lvl="1"/>
            <a:r>
              <a:rPr lang="en-US" dirty="0"/>
              <a:t>Measurements by </a:t>
            </a:r>
            <a:r>
              <a:rPr lang="cs-CZ" dirty="0" err="1"/>
              <a:t>fM</a:t>
            </a:r>
            <a:r>
              <a:rPr lang="en-US" dirty="0"/>
              <a:t>R, EEG, PET</a:t>
            </a:r>
          </a:p>
          <a:p>
            <a:r>
              <a:rPr lang="en-US" sz="2600" dirty="0"/>
              <a:t>Less known effects (artistic expression, action)</a:t>
            </a:r>
          </a:p>
          <a:p>
            <a:r>
              <a:rPr lang="en-US" sz="2600" dirty="0"/>
              <a:t>Unstudied effects (overlap of music into philosophy, perception of beauty, mystery ...)</a:t>
            </a:r>
          </a:p>
          <a:p>
            <a:endParaRPr lang="en-US" dirty="0"/>
          </a:p>
          <a:p>
            <a:pPr marL="109537" indent="0" algn="r">
              <a:buNone/>
            </a:pPr>
            <a:r>
              <a:rPr lang="en-US" sz="2800" i="1" dirty="0"/>
              <a:t>Music is a higher revelation than all wisdom and philosophy."</a:t>
            </a:r>
          </a:p>
          <a:p>
            <a:pPr marL="109537" indent="0" algn="r">
              <a:buNone/>
            </a:pPr>
            <a:r>
              <a:rPr lang="en-US" sz="2800" i="1" dirty="0"/>
              <a:t>(L. v Beethoven)</a:t>
            </a:r>
            <a:endParaRPr lang="cs-CZ" sz="2800" i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A19296-A2A5-C56E-D395-0B79E660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The Effect of Music on People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846786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5379</TotalTime>
  <Words>1264</Words>
  <Application>Microsoft Office PowerPoint</Application>
  <PresentationFormat>Předvádění na obrazovce (4:3)</PresentationFormat>
  <Paragraphs>187</Paragraphs>
  <Slides>25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Lucida Sans Unicode</vt:lpstr>
      <vt:lpstr>Verdana</vt:lpstr>
      <vt:lpstr>Wingdings 2</vt:lpstr>
      <vt:lpstr>Wingdings 3</vt:lpstr>
      <vt:lpstr>Calibri</vt:lpstr>
      <vt:lpstr>Shluk</vt:lpstr>
      <vt:lpstr>Music Education Promotes Brain Neuroplasticity  </vt:lpstr>
      <vt:lpstr>Professional Background</vt:lpstr>
      <vt:lpstr>Workplace background</vt:lpstr>
      <vt:lpstr>Scope of Music</vt:lpstr>
      <vt:lpstr>The Importance of Music Education</vt:lpstr>
      <vt:lpstr>Musical Development for Everyone</vt:lpstr>
      <vt:lpstr>Neuroplasticity</vt:lpstr>
      <vt:lpstr>Basic Neuroplasticity Conditions</vt:lpstr>
      <vt:lpstr>The Effect of Music on People</vt:lpstr>
      <vt:lpstr>Evidence for Advantages of Music Learning</vt:lpstr>
      <vt:lpstr>How The MT Shapes The Brain</vt:lpstr>
      <vt:lpstr>Prezentace aplikace PowerPoint</vt:lpstr>
      <vt:lpstr>The Auditory Pathways </vt:lpstr>
      <vt:lpstr>The Term ‘Music Therapy’ …</vt:lpstr>
      <vt:lpstr>Music Therapy... </vt:lpstr>
      <vt:lpstr>Music Therapy Around the World</vt:lpstr>
      <vt:lpstr>Daily-Care Center Activities</vt:lpstr>
      <vt:lpstr>Aims of MT at our Department</vt:lpstr>
      <vt:lpstr>Case Study - John X</vt:lpstr>
      <vt:lpstr>Case Study - John X</vt:lpstr>
      <vt:lpstr>Case Study – Betty Y</vt:lpstr>
      <vt:lpstr>Case Study – Betty Y</vt:lpstr>
      <vt:lpstr>Benefits of Music Education </vt:lpstr>
      <vt:lpstr>Prezentace aplikace PowerPoint</vt:lpstr>
      <vt:lpstr>Prezentace aplikace PowerPoint</vt:lpstr>
    </vt:vector>
  </TitlesOfParts>
  <Company>Vojtěch Charlie Gerlich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Muzikoterapie</dc:title>
  <dc:creator>Dr. Markéta Gerlichová</dc:creator>
  <cp:lastModifiedBy>Markéta Gerlichová</cp:lastModifiedBy>
  <cp:revision>118</cp:revision>
  <cp:lastPrinted>2014-03-15T15:26:00Z</cp:lastPrinted>
  <dcterms:created xsi:type="dcterms:W3CDTF">2014-03-15T10:04:09Z</dcterms:created>
  <dcterms:modified xsi:type="dcterms:W3CDTF">2022-10-31T20:31:50Z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76592@vfn.cz</vt:lpwstr>
  </property>
  <property fmtid="{D5CDD505-2E9C-101B-9397-08002B2CF9AE}" pid="5" name="MSIP_Label_2063cd7f-2d21-486a-9f29-9c1683fdd175_SetDate">
    <vt:lpwstr>2018-09-06T14:01:51.9324897Z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